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3" r:id="rId4"/>
    <p:sldId id="264" r:id="rId5"/>
    <p:sldId id="265" r:id="rId6"/>
    <p:sldId id="266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337" r:id="rId77"/>
    <p:sldId id="338" r:id="rId78"/>
    <p:sldId id="339" r:id="rId79"/>
    <p:sldId id="340" r:id="rId80"/>
    <p:sldId id="341" r:id="rId81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5277" autoAdjust="0"/>
    <p:restoredTop sz="95865" autoAdjust="0"/>
  </p:normalViewPr>
  <p:slideViewPr>
    <p:cSldViewPr>
      <p:cViewPr varScale="1">
        <p:scale>
          <a:sx n="99" d="100"/>
          <a:sy n="99" d="100"/>
        </p:scale>
        <p:origin x="658" y="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8340" y="472249"/>
            <a:ext cx="10815319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934455"/>
            <a:ext cx="9279255" cy="923925"/>
          </a:xfrm>
          <a:custGeom>
            <a:avLst/>
            <a:gdLst/>
            <a:ahLst/>
            <a:cxnLst/>
            <a:rect l="l" t="t" r="r" b="b"/>
            <a:pathLst>
              <a:path w="9279255" h="923925">
                <a:moveTo>
                  <a:pt x="0" y="0"/>
                </a:moveTo>
                <a:lnTo>
                  <a:pt x="0" y="923544"/>
                </a:lnTo>
                <a:lnTo>
                  <a:pt x="9279204" y="923544"/>
                </a:lnTo>
                <a:lnTo>
                  <a:pt x="0" y="0"/>
                </a:lnTo>
                <a:close/>
              </a:path>
            </a:pathLst>
          </a:custGeom>
          <a:solidFill>
            <a:srgbClr val="D2D9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813344" y="5633516"/>
            <a:ext cx="10379075" cy="1224915"/>
          </a:xfrm>
          <a:custGeom>
            <a:avLst/>
            <a:gdLst/>
            <a:ahLst/>
            <a:cxnLst/>
            <a:rect l="l" t="t" r="r" b="b"/>
            <a:pathLst>
              <a:path w="10379075" h="1224915">
                <a:moveTo>
                  <a:pt x="10378655" y="0"/>
                </a:moveTo>
                <a:lnTo>
                  <a:pt x="0" y="1224483"/>
                </a:lnTo>
                <a:lnTo>
                  <a:pt x="10378655" y="1224483"/>
                </a:lnTo>
                <a:lnTo>
                  <a:pt x="10378655" y="0"/>
                </a:lnTo>
                <a:close/>
              </a:path>
            </a:pathLst>
          </a:custGeom>
          <a:solidFill>
            <a:srgbClr val="1874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839734" y="5946864"/>
            <a:ext cx="10352405" cy="911225"/>
          </a:xfrm>
          <a:custGeom>
            <a:avLst/>
            <a:gdLst/>
            <a:ahLst/>
            <a:cxnLst/>
            <a:rect l="l" t="t" r="r" b="b"/>
            <a:pathLst>
              <a:path w="10352405" h="911225">
                <a:moveTo>
                  <a:pt x="10352265" y="0"/>
                </a:moveTo>
                <a:lnTo>
                  <a:pt x="0" y="911136"/>
                </a:lnTo>
                <a:lnTo>
                  <a:pt x="10352265" y="911136"/>
                </a:lnTo>
                <a:lnTo>
                  <a:pt x="10352265" y="0"/>
                </a:lnTo>
                <a:close/>
              </a:path>
            </a:pathLst>
          </a:custGeom>
          <a:solidFill>
            <a:srgbClr val="2C99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0849356" y="6228587"/>
            <a:ext cx="1171955" cy="4404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8967216" y="6376416"/>
            <a:ext cx="1691639" cy="335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054608" y="185929"/>
            <a:ext cx="9957816" cy="55671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934456"/>
            <a:ext cx="9279255" cy="923925"/>
          </a:xfrm>
          <a:custGeom>
            <a:avLst/>
            <a:gdLst/>
            <a:ahLst/>
            <a:cxnLst/>
            <a:rect l="l" t="t" r="r" b="b"/>
            <a:pathLst>
              <a:path w="9279255" h="923925">
                <a:moveTo>
                  <a:pt x="0" y="0"/>
                </a:moveTo>
                <a:lnTo>
                  <a:pt x="0" y="923544"/>
                </a:lnTo>
                <a:lnTo>
                  <a:pt x="9279204" y="923544"/>
                </a:lnTo>
                <a:lnTo>
                  <a:pt x="0" y="0"/>
                </a:lnTo>
                <a:close/>
              </a:path>
            </a:pathLst>
          </a:custGeom>
          <a:solidFill>
            <a:srgbClr val="D2D9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813344" y="5633516"/>
            <a:ext cx="10379075" cy="1224915"/>
          </a:xfrm>
          <a:custGeom>
            <a:avLst/>
            <a:gdLst/>
            <a:ahLst/>
            <a:cxnLst/>
            <a:rect l="l" t="t" r="r" b="b"/>
            <a:pathLst>
              <a:path w="10379075" h="1224915">
                <a:moveTo>
                  <a:pt x="10378655" y="0"/>
                </a:moveTo>
                <a:lnTo>
                  <a:pt x="0" y="1224483"/>
                </a:lnTo>
                <a:lnTo>
                  <a:pt x="10378655" y="1224483"/>
                </a:lnTo>
                <a:lnTo>
                  <a:pt x="10378655" y="0"/>
                </a:lnTo>
                <a:close/>
              </a:path>
            </a:pathLst>
          </a:custGeom>
          <a:solidFill>
            <a:srgbClr val="1874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839734" y="5946864"/>
            <a:ext cx="10352405" cy="911225"/>
          </a:xfrm>
          <a:custGeom>
            <a:avLst/>
            <a:gdLst/>
            <a:ahLst/>
            <a:cxnLst/>
            <a:rect l="l" t="t" r="r" b="b"/>
            <a:pathLst>
              <a:path w="10352405" h="911225">
                <a:moveTo>
                  <a:pt x="10352265" y="0"/>
                </a:moveTo>
                <a:lnTo>
                  <a:pt x="0" y="911136"/>
                </a:lnTo>
                <a:lnTo>
                  <a:pt x="10352265" y="911136"/>
                </a:lnTo>
                <a:lnTo>
                  <a:pt x="10352265" y="0"/>
                </a:lnTo>
                <a:close/>
              </a:path>
            </a:pathLst>
          </a:custGeom>
          <a:solidFill>
            <a:srgbClr val="2C99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0849356" y="6228588"/>
            <a:ext cx="1171955" cy="4404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8967216" y="6376416"/>
            <a:ext cx="1691639" cy="3352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53842" y="1945665"/>
            <a:ext cx="6484315" cy="1671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726" y="1504709"/>
            <a:ext cx="7341870" cy="17538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62940" y="6393709"/>
            <a:ext cx="308609" cy="254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38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32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jp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3" Type="http://schemas.openxmlformats.org/officeDocument/2006/relationships/image" Target="../media/image87.png"/><Relationship Id="rId21" Type="http://schemas.openxmlformats.org/officeDocument/2006/relationships/image" Target="../media/image105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" Type="http://schemas.openxmlformats.org/officeDocument/2006/relationships/image" Target="../media/image86.png"/><Relationship Id="rId16" Type="http://schemas.openxmlformats.org/officeDocument/2006/relationships/image" Target="../media/image100.png"/><Relationship Id="rId20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5" Type="http://schemas.openxmlformats.org/officeDocument/2006/relationships/image" Target="../media/image99.png"/><Relationship Id="rId10" Type="http://schemas.openxmlformats.org/officeDocument/2006/relationships/image" Target="../media/image94.png"/><Relationship Id="rId19" Type="http://schemas.openxmlformats.org/officeDocument/2006/relationships/image" Target="../media/image103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jpg"/><Relationship Id="rId3" Type="http://schemas.openxmlformats.org/officeDocument/2006/relationships/image" Target="../media/image113.jpg"/><Relationship Id="rId7" Type="http://schemas.openxmlformats.org/officeDocument/2006/relationships/image" Target="../media/image117.jp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jp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333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14600" y="2590800"/>
            <a:ext cx="811212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345" dirty="0"/>
              <a:t>AWS </a:t>
            </a:r>
            <a:r>
              <a:rPr sz="4400" spc="-325" dirty="0" smtClean="0"/>
              <a:t>Fundamentals</a:t>
            </a:r>
            <a:endParaRPr sz="4400" dirty="0"/>
          </a:p>
        </p:txBody>
      </p:sp>
      <p:sp>
        <p:nvSpPr>
          <p:cNvPr id="4" name="object 4"/>
          <p:cNvSpPr/>
          <p:nvPr/>
        </p:nvSpPr>
        <p:spPr>
          <a:xfrm>
            <a:off x="2361438" y="412241"/>
            <a:ext cx="0" cy="784225"/>
          </a:xfrm>
          <a:custGeom>
            <a:avLst/>
            <a:gdLst/>
            <a:ahLst/>
            <a:cxnLst/>
            <a:rect l="l" t="t" r="r" b="b"/>
            <a:pathLst>
              <a:path h="784225">
                <a:moveTo>
                  <a:pt x="0" y="0"/>
                </a:moveTo>
                <a:lnTo>
                  <a:pt x="0" y="783869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6972" y="47790"/>
            <a:ext cx="26955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40" dirty="0">
                <a:solidFill>
                  <a:srgbClr val="000000"/>
                </a:solidFill>
              </a:rPr>
              <a:t>AWS</a:t>
            </a:r>
            <a:r>
              <a:rPr sz="3200" spc="-345" dirty="0">
                <a:solidFill>
                  <a:srgbClr val="000000"/>
                </a:solidFill>
              </a:rPr>
              <a:t> </a:t>
            </a:r>
            <a:r>
              <a:rPr sz="3200" spc="-275" dirty="0">
                <a:solidFill>
                  <a:srgbClr val="000000"/>
                </a:solidFill>
              </a:rPr>
              <a:t>Services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1610867" y="434340"/>
            <a:ext cx="8867140" cy="6215380"/>
            <a:chOff x="1610867" y="434340"/>
            <a:chExt cx="8867140" cy="6215380"/>
          </a:xfrm>
        </p:grpSpPr>
        <p:sp>
          <p:nvSpPr>
            <p:cNvPr id="4" name="object 4"/>
            <p:cNvSpPr/>
            <p:nvPr/>
          </p:nvSpPr>
          <p:spPr>
            <a:xfrm>
              <a:off x="1610867" y="434340"/>
              <a:ext cx="8866632" cy="62148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05939" y="629412"/>
              <a:ext cx="8278367" cy="56266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4588" y="186182"/>
            <a:ext cx="264858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320" dirty="0">
                <a:solidFill>
                  <a:srgbClr val="000000"/>
                </a:solidFill>
              </a:rPr>
              <a:t>Core</a:t>
            </a:r>
            <a:r>
              <a:rPr sz="3200" spc="-335" dirty="0">
                <a:solidFill>
                  <a:srgbClr val="000000"/>
                </a:solidFill>
              </a:rPr>
              <a:t> </a:t>
            </a:r>
            <a:r>
              <a:rPr sz="3200" spc="-275" dirty="0">
                <a:solidFill>
                  <a:srgbClr val="000000"/>
                </a:solidFill>
              </a:rPr>
              <a:t>Services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422185" y="3994717"/>
            <a:ext cx="2451047" cy="7391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3565" y="1770748"/>
            <a:ext cx="2544845" cy="7390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63397" y="3996049"/>
            <a:ext cx="3378097" cy="7533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40776" y="1778769"/>
            <a:ext cx="2797019" cy="7542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46325" y="1767482"/>
            <a:ext cx="4054222" cy="13203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77721" y="4012347"/>
            <a:ext cx="3771052" cy="7540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53733"/>
            <a:ext cx="8757920" cy="1335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300" spc="-310" dirty="0">
                <a:solidFill>
                  <a:srgbClr val="000000"/>
                </a:solidFill>
              </a:rPr>
              <a:t>What </a:t>
            </a:r>
            <a:r>
              <a:rPr sz="4300" spc="-405" dirty="0">
                <a:solidFill>
                  <a:srgbClr val="000000"/>
                </a:solidFill>
              </a:rPr>
              <a:t>are </a:t>
            </a:r>
            <a:r>
              <a:rPr sz="4300" spc="-535" dirty="0">
                <a:solidFill>
                  <a:srgbClr val="000000"/>
                </a:solidFill>
              </a:rPr>
              <a:t>we </a:t>
            </a:r>
            <a:r>
              <a:rPr sz="4300" spc="-250" dirty="0">
                <a:solidFill>
                  <a:srgbClr val="000000"/>
                </a:solidFill>
              </a:rPr>
              <a:t>learning </a:t>
            </a:r>
            <a:r>
              <a:rPr sz="4300" spc="-405" dirty="0">
                <a:solidFill>
                  <a:srgbClr val="000000"/>
                </a:solidFill>
              </a:rPr>
              <a:t>today? Load  </a:t>
            </a:r>
            <a:r>
              <a:rPr sz="4300" spc="-380" dirty="0">
                <a:solidFill>
                  <a:srgbClr val="000000"/>
                </a:solidFill>
              </a:rPr>
              <a:t>balanced</a:t>
            </a:r>
            <a:r>
              <a:rPr sz="4300" spc="-385" dirty="0">
                <a:solidFill>
                  <a:srgbClr val="000000"/>
                </a:solidFill>
              </a:rPr>
              <a:t> </a:t>
            </a:r>
            <a:r>
              <a:rPr sz="4300" spc="-375" dirty="0">
                <a:solidFill>
                  <a:srgbClr val="000000"/>
                </a:solidFill>
              </a:rPr>
              <a:t>Website</a:t>
            </a:r>
            <a:endParaRPr sz="43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61608" y="1663610"/>
            <a:ext cx="4149725" cy="215900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300"/>
              </a:spcBef>
              <a:buFont typeface="Arial"/>
              <a:buChar char="•"/>
              <a:tabLst>
                <a:tab pos="195580" algn="l"/>
              </a:tabLst>
            </a:pPr>
            <a:r>
              <a:rPr sz="1800" spc="-165" dirty="0">
                <a:latin typeface="Arial Black"/>
                <a:cs typeface="Arial Black"/>
              </a:rPr>
              <a:t>AZ </a:t>
            </a:r>
            <a:r>
              <a:rPr sz="1800" spc="-200" dirty="0">
                <a:latin typeface="Arial Black"/>
                <a:cs typeface="Arial Black"/>
              </a:rPr>
              <a:t>= </a:t>
            </a:r>
            <a:r>
              <a:rPr sz="1800" spc="-130" dirty="0">
                <a:latin typeface="Arial Black"/>
                <a:cs typeface="Arial Black"/>
              </a:rPr>
              <a:t>physical </a:t>
            </a:r>
            <a:r>
              <a:rPr sz="1800" spc="-180" dirty="0">
                <a:latin typeface="Arial Black"/>
                <a:cs typeface="Arial Black"/>
              </a:rPr>
              <a:t>data</a:t>
            </a:r>
            <a:r>
              <a:rPr sz="1800" spc="-204" dirty="0">
                <a:latin typeface="Arial Black"/>
                <a:cs typeface="Arial Black"/>
              </a:rPr>
              <a:t> </a:t>
            </a:r>
            <a:r>
              <a:rPr sz="1800" spc="-165" dirty="0">
                <a:latin typeface="Arial Black"/>
                <a:cs typeface="Arial Black"/>
              </a:rPr>
              <a:t>center</a:t>
            </a:r>
            <a:endParaRPr sz="1800">
              <a:latin typeface="Arial Black"/>
              <a:cs typeface="Arial Black"/>
            </a:endParaRPr>
          </a:p>
          <a:p>
            <a:pPr marL="195580" indent="-18288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195580" algn="l"/>
              </a:tabLst>
            </a:pPr>
            <a:r>
              <a:rPr sz="1800" spc="-175" dirty="0">
                <a:latin typeface="Arial Black"/>
                <a:cs typeface="Arial Black"/>
              </a:rPr>
              <a:t>VPC </a:t>
            </a:r>
            <a:r>
              <a:rPr sz="1800" spc="-200" dirty="0">
                <a:latin typeface="Arial Black"/>
                <a:cs typeface="Arial Black"/>
              </a:rPr>
              <a:t>= </a:t>
            </a:r>
            <a:r>
              <a:rPr sz="1800" spc="-110" dirty="0">
                <a:latin typeface="Arial Black"/>
                <a:cs typeface="Arial Black"/>
              </a:rPr>
              <a:t>virtual </a:t>
            </a:r>
            <a:r>
              <a:rPr sz="1800" spc="-180" dirty="0">
                <a:latin typeface="Arial Black"/>
                <a:cs typeface="Arial Black"/>
              </a:rPr>
              <a:t>data</a:t>
            </a:r>
            <a:r>
              <a:rPr sz="1800" spc="-195" dirty="0">
                <a:latin typeface="Arial Black"/>
                <a:cs typeface="Arial Black"/>
              </a:rPr>
              <a:t> </a:t>
            </a:r>
            <a:r>
              <a:rPr sz="1800" spc="-165" dirty="0">
                <a:latin typeface="Arial Black"/>
                <a:cs typeface="Arial Black"/>
              </a:rPr>
              <a:t>center</a:t>
            </a:r>
            <a:endParaRPr sz="1800">
              <a:latin typeface="Arial Black"/>
              <a:cs typeface="Arial Black"/>
            </a:endParaRPr>
          </a:p>
          <a:p>
            <a:pPr marL="195580" indent="-18288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195580" algn="l"/>
              </a:tabLst>
            </a:pPr>
            <a:r>
              <a:rPr sz="1800" spc="-204" dirty="0">
                <a:latin typeface="Arial Black"/>
                <a:cs typeface="Arial Black"/>
              </a:rPr>
              <a:t>EC2 </a:t>
            </a:r>
            <a:r>
              <a:rPr sz="1800" spc="-160" dirty="0">
                <a:latin typeface="Arial Black"/>
                <a:cs typeface="Arial Black"/>
              </a:rPr>
              <a:t>Instance </a:t>
            </a:r>
            <a:r>
              <a:rPr sz="1800" spc="-200" dirty="0">
                <a:latin typeface="Arial Black"/>
                <a:cs typeface="Arial Black"/>
              </a:rPr>
              <a:t>= </a:t>
            </a:r>
            <a:r>
              <a:rPr sz="1800" spc="-110" dirty="0">
                <a:latin typeface="Arial Black"/>
                <a:cs typeface="Arial Black"/>
              </a:rPr>
              <a:t>virtual </a:t>
            </a:r>
            <a:r>
              <a:rPr sz="1800" spc="-150" dirty="0">
                <a:latin typeface="Arial Black"/>
                <a:cs typeface="Arial Black"/>
              </a:rPr>
              <a:t>machine,</a:t>
            </a:r>
            <a:r>
              <a:rPr sz="1800" spc="-210" dirty="0">
                <a:latin typeface="Arial Black"/>
                <a:cs typeface="Arial Black"/>
              </a:rPr>
              <a:t> </a:t>
            </a:r>
            <a:r>
              <a:rPr sz="1800" spc="-130" dirty="0">
                <a:latin typeface="Arial Black"/>
                <a:cs typeface="Arial Black"/>
              </a:rPr>
              <a:t>VMs</a:t>
            </a:r>
            <a:endParaRPr sz="1800">
              <a:latin typeface="Arial Black"/>
              <a:cs typeface="Arial Black"/>
            </a:endParaRPr>
          </a:p>
          <a:p>
            <a:pPr marL="195580" indent="-18288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195580" algn="l"/>
              </a:tabLst>
            </a:pPr>
            <a:r>
              <a:rPr sz="1800" spc="-150" dirty="0">
                <a:latin typeface="Arial Black"/>
                <a:cs typeface="Arial Black"/>
              </a:rPr>
              <a:t>Security </a:t>
            </a:r>
            <a:r>
              <a:rPr sz="1800" spc="-165" dirty="0">
                <a:latin typeface="Arial Black"/>
                <a:cs typeface="Arial Black"/>
              </a:rPr>
              <a:t>Group </a:t>
            </a:r>
            <a:r>
              <a:rPr sz="1800" spc="-200" dirty="0">
                <a:latin typeface="Arial Black"/>
                <a:cs typeface="Arial Black"/>
              </a:rPr>
              <a:t>=</a:t>
            </a:r>
            <a:r>
              <a:rPr sz="1800" spc="-155" dirty="0">
                <a:latin typeface="Arial Black"/>
                <a:cs typeface="Arial Black"/>
              </a:rPr>
              <a:t> </a:t>
            </a:r>
            <a:r>
              <a:rPr sz="1800" spc="-125" dirty="0">
                <a:latin typeface="Arial Black"/>
                <a:cs typeface="Arial Black"/>
              </a:rPr>
              <a:t>firewall</a:t>
            </a:r>
            <a:endParaRPr sz="1800">
              <a:latin typeface="Arial Black"/>
              <a:cs typeface="Arial Black"/>
            </a:endParaRPr>
          </a:p>
          <a:p>
            <a:pPr marL="195580" indent="-18288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195580" algn="l"/>
              </a:tabLst>
            </a:pPr>
            <a:r>
              <a:rPr sz="1800" spc="-105" dirty="0">
                <a:latin typeface="Arial Black"/>
                <a:cs typeface="Arial Black"/>
              </a:rPr>
              <a:t>AMI </a:t>
            </a:r>
            <a:r>
              <a:rPr sz="1800" spc="-200" dirty="0">
                <a:latin typeface="Arial Black"/>
                <a:cs typeface="Arial Black"/>
              </a:rPr>
              <a:t>= </a:t>
            </a:r>
            <a:r>
              <a:rPr sz="1800" spc="-150" dirty="0">
                <a:latin typeface="Arial Black"/>
                <a:cs typeface="Arial Black"/>
              </a:rPr>
              <a:t>gold</a:t>
            </a:r>
            <a:r>
              <a:rPr sz="1800" spc="-195" dirty="0">
                <a:latin typeface="Arial Black"/>
                <a:cs typeface="Arial Black"/>
              </a:rPr>
              <a:t> </a:t>
            </a:r>
            <a:r>
              <a:rPr sz="1800" spc="-155" dirty="0">
                <a:latin typeface="Arial Black"/>
                <a:cs typeface="Arial Black"/>
              </a:rPr>
              <a:t>image</a:t>
            </a:r>
            <a:endParaRPr sz="18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13</a:t>
            </a:fld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66" y="27963"/>
            <a:ext cx="11847361" cy="636574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4588" y="120713"/>
            <a:ext cx="711390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40" dirty="0">
                <a:solidFill>
                  <a:srgbClr val="000000"/>
                </a:solidFill>
              </a:rPr>
              <a:t>AWS </a:t>
            </a:r>
            <a:r>
              <a:rPr sz="3200" spc="-260" dirty="0">
                <a:solidFill>
                  <a:srgbClr val="000000"/>
                </a:solidFill>
              </a:rPr>
              <a:t>Regions </a:t>
            </a:r>
            <a:r>
              <a:rPr sz="3200" spc="590" dirty="0">
                <a:solidFill>
                  <a:srgbClr val="000000"/>
                </a:solidFill>
              </a:rPr>
              <a:t>–</a:t>
            </a:r>
            <a:r>
              <a:rPr sz="3200" spc="-345" dirty="0">
                <a:solidFill>
                  <a:srgbClr val="000000"/>
                </a:solidFill>
              </a:rPr>
              <a:t> </a:t>
            </a:r>
            <a:r>
              <a:rPr sz="3200" spc="-270" dirty="0">
                <a:solidFill>
                  <a:srgbClr val="000000"/>
                </a:solidFill>
              </a:rPr>
              <a:t>Global </a:t>
            </a:r>
            <a:r>
              <a:rPr sz="3200" spc="-225" dirty="0">
                <a:solidFill>
                  <a:srgbClr val="000000"/>
                </a:solidFill>
              </a:rPr>
              <a:t>Infrastructure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-76200" y="1094216"/>
            <a:ext cx="12268212" cy="5154184"/>
            <a:chOff x="228612" y="1094216"/>
            <a:chExt cx="11963400" cy="4272280"/>
          </a:xfrm>
        </p:grpSpPr>
        <p:sp>
          <p:nvSpPr>
            <p:cNvPr id="4" name="object 4"/>
            <p:cNvSpPr/>
            <p:nvPr/>
          </p:nvSpPr>
          <p:spPr>
            <a:xfrm>
              <a:off x="228612" y="1094216"/>
              <a:ext cx="6401162" cy="35048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81344" y="2481072"/>
              <a:ext cx="6010656" cy="28849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14</a:t>
            </a:fld>
            <a:endParaRPr dirty="0"/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59835" y="885444"/>
            <a:ext cx="8718804" cy="47823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188785"/>
            <a:ext cx="60223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60" dirty="0">
                <a:solidFill>
                  <a:srgbClr val="000000"/>
                </a:solidFill>
              </a:rPr>
              <a:t>Regions </a:t>
            </a:r>
            <a:r>
              <a:rPr sz="3200" spc="-220" dirty="0">
                <a:solidFill>
                  <a:srgbClr val="000000"/>
                </a:solidFill>
              </a:rPr>
              <a:t>and </a:t>
            </a:r>
            <a:r>
              <a:rPr sz="3200" spc="-160" dirty="0">
                <a:solidFill>
                  <a:srgbClr val="000000"/>
                </a:solidFill>
              </a:rPr>
              <a:t>Availability</a:t>
            </a:r>
            <a:r>
              <a:rPr sz="3200" spc="-415" dirty="0">
                <a:solidFill>
                  <a:srgbClr val="000000"/>
                </a:solidFill>
              </a:rPr>
              <a:t> </a:t>
            </a:r>
            <a:r>
              <a:rPr sz="3200" spc="-310" dirty="0">
                <a:solidFill>
                  <a:srgbClr val="000000"/>
                </a:solidFill>
              </a:rPr>
              <a:t>Zones</a:t>
            </a:r>
            <a:endParaRPr sz="32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27192" y="1753120"/>
            <a:ext cx="2483485" cy="34105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Wingdings"/>
              <a:buChar char=""/>
              <a:tabLst>
                <a:tab pos="241300" algn="l"/>
              </a:tabLst>
            </a:pPr>
            <a:r>
              <a:rPr sz="2000" b="1" spc="-5" dirty="0">
                <a:latin typeface="Carlito"/>
                <a:cs typeface="Carlito"/>
              </a:rPr>
              <a:t>Global</a:t>
            </a:r>
            <a:r>
              <a:rPr sz="2000" b="1" spc="-25" dirty="0">
                <a:latin typeface="Carlito"/>
                <a:cs typeface="Carlito"/>
              </a:rPr>
              <a:t> </a:t>
            </a:r>
            <a:r>
              <a:rPr sz="2000" b="1" spc="-10" dirty="0">
                <a:latin typeface="Carlito"/>
                <a:cs typeface="Carlito"/>
              </a:rPr>
              <a:t>Resources</a:t>
            </a:r>
            <a:endParaRPr sz="2000" dirty="0">
              <a:latin typeface="Carlito"/>
              <a:cs typeface="Carlito"/>
            </a:endParaRPr>
          </a:p>
          <a:p>
            <a:pPr marL="6223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"/>
                <a:cs typeface="Arial"/>
              </a:rPr>
              <a:t>» </a:t>
            </a:r>
            <a:r>
              <a:rPr sz="1800" dirty="0">
                <a:latin typeface="Carlito"/>
                <a:cs typeface="Carlito"/>
              </a:rPr>
              <a:t>IAM</a:t>
            </a:r>
            <a:r>
              <a:rPr sz="1800" spc="-229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Users</a:t>
            </a:r>
            <a:endParaRPr sz="1800" dirty="0">
              <a:latin typeface="Carlito"/>
              <a:cs typeface="Carlito"/>
            </a:endParaRPr>
          </a:p>
          <a:p>
            <a:pPr marL="622300">
              <a:lnSpc>
                <a:spcPts val="2155"/>
              </a:lnSpc>
            </a:pPr>
            <a:r>
              <a:rPr sz="1800" spc="-5" dirty="0">
                <a:latin typeface="Arial"/>
                <a:cs typeface="Arial"/>
              </a:rPr>
              <a:t>» </a:t>
            </a:r>
            <a:r>
              <a:rPr sz="1800" spc="-20" dirty="0">
                <a:latin typeface="Carlito"/>
                <a:cs typeface="Carlito"/>
              </a:rPr>
              <a:t>Route </a:t>
            </a:r>
            <a:r>
              <a:rPr sz="1800" spc="-5" dirty="0">
                <a:latin typeface="Carlito"/>
                <a:cs typeface="Carlito"/>
              </a:rPr>
              <a:t>53</a:t>
            </a:r>
            <a:r>
              <a:rPr sz="1800" spc="-210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Records</a:t>
            </a:r>
            <a:endParaRPr sz="1800" dirty="0">
              <a:latin typeface="Carlito"/>
              <a:cs typeface="Carlito"/>
            </a:endParaRPr>
          </a:p>
          <a:p>
            <a:pPr marL="241300" indent="-228600">
              <a:lnSpc>
                <a:spcPts val="2395"/>
              </a:lnSpc>
              <a:buFont typeface="Wingdings"/>
              <a:buChar char=""/>
              <a:tabLst>
                <a:tab pos="241300" algn="l"/>
              </a:tabLst>
            </a:pPr>
            <a:r>
              <a:rPr sz="2000" b="1" spc="-5" dirty="0">
                <a:latin typeface="Carlito"/>
                <a:cs typeface="Carlito"/>
              </a:rPr>
              <a:t>Regional</a:t>
            </a:r>
            <a:r>
              <a:rPr sz="2000" b="1" spc="-35" dirty="0">
                <a:latin typeface="Carlito"/>
                <a:cs typeface="Carlito"/>
              </a:rPr>
              <a:t> </a:t>
            </a:r>
            <a:r>
              <a:rPr sz="2000" b="1" spc="-10" dirty="0">
                <a:latin typeface="Carlito"/>
                <a:cs typeface="Carlito"/>
              </a:rPr>
              <a:t>Resources</a:t>
            </a:r>
            <a:endParaRPr sz="2000" dirty="0">
              <a:latin typeface="Carlito"/>
              <a:cs typeface="Carlito"/>
            </a:endParaRPr>
          </a:p>
          <a:p>
            <a:pPr marL="622300">
              <a:lnSpc>
                <a:spcPct val="100000"/>
              </a:lnSpc>
              <a:spcBef>
                <a:spcPts val="10"/>
              </a:spcBef>
            </a:pPr>
            <a:r>
              <a:rPr sz="1800" spc="-5" dirty="0">
                <a:latin typeface="Arial"/>
                <a:cs typeface="Arial"/>
              </a:rPr>
              <a:t>» </a:t>
            </a:r>
            <a:r>
              <a:rPr sz="1800" dirty="0">
                <a:latin typeface="Carlito"/>
                <a:cs typeface="Carlito"/>
              </a:rPr>
              <a:t>S3</a:t>
            </a:r>
            <a:r>
              <a:rPr sz="1800" spc="-210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Buckets</a:t>
            </a:r>
            <a:endParaRPr sz="1800" dirty="0">
              <a:latin typeface="Carlito"/>
              <a:cs typeface="Carlito"/>
            </a:endParaRPr>
          </a:p>
          <a:p>
            <a:pPr marL="6223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»</a:t>
            </a:r>
            <a:r>
              <a:rPr sz="1800" spc="285" dirty="0">
                <a:latin typeface="Arial"/>
                <a:cs typeface="Arial"/>
              </a:rPr>
              <a:t> </a:t>
            </a:r>
            <a:r>
              <a:rPr sz="1800" spc="-5" dirty="0">
                <a:latin typeface="Carlito"/>
                <a:cs typeface="Carlito"/>
              </a:rPr>
              <a:t>VPCs</a:t>
            </a:r>
            <a:endParaRPr sz="1800" dirty="0">
              <a:latin typeface="Carlito"/>
              <a:cs typeface="Carlito"/>
            </a:endParaRPr>
          </a:p>
          <a:p>
            <a:pPr marL="622300">
              <a:lnSpc>
                <a:spcPts val="2155"/>
              </a:lnSpc>
            </a:pPr>
            <a:r>
              <a:rPr sz="1800" spc="-5" dirty="0">
                <a:latin typeface="Arial"/>
                <a:cs typeface="Arial"/>
              </a:rPr>
              <a:t>»</a:t>
            </a:r>
            <a:r>
              <a:rPr sz="1800" spc="285" dirty="0">
                <a:latin typeface="Arial"/>
                <a:cs typeface="Arial"/>
              </a:rPr>
              <a:t> </a:t>
            </a:r>
            <a:r>
              <a:rPr sz="1800" spc="-5" dirty="0">
                <a:latin typeface="Carlito"/>
                <a:cs typeface="Carlito"/>
              </a:rPr>
              <a:t>ELB</a:t>
            </a:r>
            <a:endParaRPr sz="1800" dirty="0">
              <a:latin typeface="Carlito"/>
              <a:cs typeface="Carlito"/>
            </a:endParaRPr>
          </a:p>
          <a:p>
            <a:pPr marL="241300" indent="-228600">
              <a:lnSpc>
                <a:spcPts val="2395"/>
              </a:lnSpc>
              <a:buFont typeface="Wingdings"/>
              <a:buChar char=""/>
              <a:tabLst>
                <a:tab pos="241300" algn="l"/>
              </a:tabLst>
            </a:pPr>
            <a:r>
              <a:rPr sz="2000" b="1" spc="-5" dirty="0">
                <a:latin typeface="Carlito"/>
                <a:cs typeface="Carlito"/>
              </a:rPr>
              <a:t>AZ</a:t>
            </a:r>
            <a:r>
              <a:rPr sz="2000" b="1" spc="-15" dirty="0">
                <a:latin typeface="Carlito"/>
                <a:cs typeface="Carlito"/>
              </a:rPr>
              <a:t> </a:t>
            </a:r>
            <a:r>
              <a:rPr sz="2000" b="1" spc="-10" dirty="0">
                <a:latin typeface="Carlito"/>
                <a:cs typeface="Carlito"/>
              </a:rPr>
              <a:t>Resources</a:t>
            </a:r>
            <a:endParaRPr sz="2000" dirty="0">
              <a:latin typeface="Carlito"/>
              <a:cs typeface="Carlito"/>
            </a:endParaRPr>
          </a:p>
          <a:p>
            <a:pPr marL="6223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"/>
                <a:cs typeface="Arial"/>
              </a:rPr>
              <a:t>» </a:t>
            </a:r>
            <a:r>
              <a:rPr sz="1800" spc="-5" dirty="0">
                <a:latin typeface="Carlito"/>
                <a:cs typeface="Carlito"/>
              </a:rPr>
              <a:t>EBS</a:t>
            </a:r>
            <a:r>
              <a:rPr sz="1800" spc="-229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Volumes</a:t>
            </a:r>
            <a:endParaRPr sz="1800" dirty="0">
              <a:latin typeface="Carlito"/>
              <a:cs typeface="Carlito"/>
            </a:endParaRPr>
          </a:p>
          <a:p>
            <a:pPr marL="6223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»  </a:t>
            </a:r>
            <a:r>
              <a:rPr sz="1800" spc="-10" dirty="0">
                <a:latin typeface="Carlito"/>
                <a:cs typeface="Carlito"/>
              </a:rPr>
              <a:t>EC2</a:t>
            </a:r>
            <a:r>
              <a:rPr sz="1800" spc="-254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Instances</a:t>
            </a:r>
            <a:endParaRPr sz="1800" dirty="0">
              <a:latin typeface="Carlito"/>
              <a:cs typeface="Carlito"/>
            </a:endParaRPr>
          </a:p>
          <a:p>
            <a:pPr marL="6223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»  </a:t>
            </a:r>
            <a:r>
              <a:rPr sz="1800" spc="-5" dirty="0">
                <a:latin typeface="Carlito"/>
                <a:cs typeface="Carlito"/>
              </a:rPr>
              <a:t>RDS</a:t>
            </a:r>
            <a:r>
              <a:rPr sz="1800" spc="-254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Instances</a:t>
            </a:r>
            <a:endParaRPr sz="1800" dirty="0">
              <a:latin typeface="Carlito"/>
              <a:cs typeface="Carlito"/>
            </a:endParaRPr>
          </a:p>
          <a:p>
            <a:pPr marL="622300">
              <a:lnSpc>
                <a:spcPct val="100000"/>
              </a:lnSpc>
            </a:pPr>
            <a:r>
              <a:rPr sz="1800" spc="-5" dirty="0">
                <a:latin typeface="Arial"/>
                <a:cs typeface="Arial"/>
              </a:rPr>
              <a:t>»</a:t>
            </a:r>
            <a:r>
              <a:rPr sz="1800" spc="285" dirty="0">
                <a:latin typeface="Arial"/>
                <a:cs typeface="Arial"/>
              </a:rPr>
              <a:t> </a:t>
            </a:r>
            <a:r>
              <a:rPr sz="1800" spc="-5" dirty="0">
                <a:latin typeface="Carlito"/>
                <a:cs typeface="Carlito"/>
              </a:rPr>
              <a:t>Subnets</a:t>
            </a:r>
            <a:endParaRPr sz="1800" dirty="0">
              <a:latin typeface="Carlito"/>
              <a:cs typeface="Carlito"/>
            </a:endParaRPr>
          </a:p>
        </p:txBody>
      </p:sp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635" cy="6858000"/>
            <a:chOff x="0" y="0"/>
            <a:chExt cx="12192635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63337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5943600"/>
              <a:ext cx="9187815" cy="914400"/>
            </a:xfrm>
            <a:custGeom>
              <a:avLst/>
              <a:gdLst/>
              <a:ahLst/>
              <a:cxnLst/>
              <a:rect l="l" t="t" r="r" b="b"/>
              <a:pathLst>
                <a:path w="9187815" h="914400">
                  <a:moveTo>
                    <a:pt x="0" y="0"/>
                  </a:moveTo>
                  <a:lnTo>
                    <a:pt x="0" y="914400"/>
                  </a:lnTo>
                  <a:lnTo>
                    <a:pt x="9187332" y="914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9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03945" y="5645696"/>
              <a:ext cx="10288270" cy="1212850"/>
            </a:xfrm>
            <a:custGeom>
              <a:avLst/>
              <a:gdLst/>
              <a:ahLst/>
              <a:cxnLst/>
              <a:rect l="l" t="t" r="r" b="b"/>
              <a:pathLst>
                <a:path w="10288270" h="1212850">
                  <a:moveTo>
                    <a:pt x="10288066" y="0"/>
                  </a:moveTo>
                  <a:lnTo>
                    <a:pt x="0" y="1212303"/>
                  </a:lnTo>
                  <a:lnTo>
                    <a:pt x="10288066" y="1212303"/>
                  </a:lnTo>
                  <a:lnTo>
                    <a:pt x="10288066" y="0"/>
                  </a:lnTo>
                  <a:close/>
                </a:path>
              </a:pathLst>
            </a:custGeom>
            <a:solidFill>
              <a:srgbClr val="187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60905" y="5957544"/>
              <a:ext cx="10231120" cy="901065"/>
            </a:xfrm>
            <a:custGeom>
              <a:avLst/>
              <a:gdLst/>
              <a:ahLst/>
              <a:cxnLst/>
              <a:rect l="l" t="t" r="r" b="b"/>
              <a:pathLst>
                <a:path w="10231120" h="901065">
                  <a:moveTo>
                    <a:pt x="10231107" y="0"/>
                  </a:moveTo>
                  <a:lnTo>
                    <a:pt x="0" y="900455"/>
                  </a:lnTo>
                  <a:lnTo>
                    <a:pt x="10231107" y="900455"/>
                  </a:lnTo>
                  <a:lnTo>
                    <a:pt x="10231107" y="0"/>
                  </a:lnTo>
                  <a:close/>
                </a:path>
              </a:pathLst>
            </a:custGeom>
            <a:solidFill>
              <a:srgbClr val="2C99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849356" y="6228588"/>
              <a:ext cx="1171955" cy="4404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409" dirty="0"/>
              <a:t>AWS</a:t>
            </a:r>
            <a:r>
              <a:rPr spc="-540" dirty="0"/>
              <a:t> </a:t>
            </a:r>
            <a:r>
              <a:rPr spc="-395" dirty="0"/>
              <a:t>Networking  </a:t>
            </a:r>
            <a:r>
              <a:rPr spc="-440" dirty="0"/>
              <a:t>Overview</a:t>
            </a:r>
          </a:p>
        </p:txBody>
      </p:sp>
      <p:sp>
        <p:nvSpPr>
          <p:cNvPr id="9" name="object 9"/>
          <p:cNvSpPr/>
          <p:nvPr/>
        </p:nvSpPr>
        <p:spPr>
          <a:xfrm>
            <a:off x="2436114" y="2315717"/>
            <a:ext cx="0" cy="1135380"/>
          </a:xfrm>
          <a:custGeom>
            <a:avLst/>
            <a:gdLst/>
            <a:ahLst/>
            <a:cxnLst/>
            <a:rect l="l" t="t" r="r" b="b"/>
            <a:pathLst>
              <a:path h="1135379">
                <a:moveTo>
                  <a:pt x="0" y="0"/>
                </a:moveTo>
                <a:lnTo>
                  <a:pt x="0" y="113477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9549" y="227596"/>
            <a:ext cx="715581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300" dirty="0">
                <a:solidFill>
                  <a:srgbClr val="000000"/>
                </a:solidFill>
              </a:rPr>
              <a:t>VPC </a:t>
            </a:r>
            <a:r>
              <a:rPr sz="3200" spc="180" dirty="0">
                <a:solidFill>
                  <a:srgbClr val="000000"/>
                </a:solidFill>
              </a:rPr>
              <a:t>- </a:t>
            </a:r>
            <a:r>
              <a:rPr sz="3200" spc="-170" dirty="0">
                <a:solidFill>
                  <a:srgbClr val="000000"/>
                </a:solidFill>
              </a:rPr>
              <a:t>Virtual </a:t>
            </a:r>
            <a:r>
              <a:rPr sz="3200" spc="-229" dirty="0">
                <a:solidFill>
                  <a:srgbClr val="000000"/>
                </a:solidFill>
              </a:rPr>
              <a:t>Private</a:t>
            </a:r>
            <a:r>
              <a:rPr sz="3200" spc="-825" dirty="0">
                <a:solidFill>
                  <a:srgbClr val="000000"/>
                </a:solidFill>
              </a:rPr>
              <a:t> </a:t>
            </a:r>
            <a:r>
              <a:rPr sz="3200" spc="-250" dirty="0">
                <a:solidFill>
                  <a:srgbClr val="000000"/>
                </a:solidFill>
              </a:rPr>
              <a:t>Cloud </a:t>
            </a:r>
            <a:r>
              <a:rPr sz="3200" spc="-260" dirty="0">
                <a:solidFill>
                  <a:srgbClr val="000000"/>
                </a:solidFill>
              </a:rPr>
              <a:t>Overview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708659" y="882396"/>
            <a:ext cx="731520" cy="731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5783" y="1879091"/>
            <a:ext cx="3437254" cy="3536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2669" marR="5080" indent="-1030605">
              <a:lnSpc>
                <a:spcPct val="100000"/>
              </a:lnSpc>
              <a:spcBef>
                <a:spcPts val="100"/>
              </a:spcBef>
            </a:pPr>
            <a:r>
              <a:rPr sz="2400" b="1" spc="-30" dirty="0">
                <a:latin typeface="Carlito"/>
                <a:cs typeface="Carlito"/>
              </a:rPr>
              <a:t>“Your </a:t>
            </a:r>
            <a:r>
              <a:rPr sz="2400" b="1" spc="-5" dirty="0">
                <a:latin typeface="Carlito"/>
                <a:cs typeface="Carlito"/>
              </a:rPr>
              <a:t>Virtual </a:t>
            </a:r>
            <a:r>
              <a:rPr sz="2400" b="1" spc="-15" dirty="0">
                <a:latin typeface="Carlito"/>
                <a:cs typeface="Carlito"/>
              </a:rPr>
              <a:t>Datacenter </a:t>
            </a:r>
            <a:r>
              <a:rPr sz="2400" b="1" spc="-5" dirty="0">
                <a:latin typeface="Carlito"/>
                <a:cs typeface="Carlito"/>
              </a:rPr>
              <a:t>in  the</a:t>
            </a:r>
            <a:r>
              <a:rPr sz="2400" b="1" spc="5" dirty="0">
                <a:latin typeface="Carlito"/>
                <a:cs typeface="Carlito"/>
              </a:rPr>
              <a:t> </a:t>
            </a:r>
            <a:r>
              <a:rPr sz="2400" b="1" spc="-5" dirty="0">
                <a:latin typeface="Carlito"/>
                <a:cs typeface="Carlito"/>
              </a:rPr>
              <a:t>Cloud”</a:t>
            </a:r>
            <a:endParaRPr sz="24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2400" dirty="0">
              <a:latin typeface="Carlito"/>
              <a:cs typeface="Carlito"/>
            </a:endParaRPr>
          </a:p>
          <a:p>
            <a:pPr marL="341630">
              <a:lnSpc>
                <a:spcPct val="100000"/>
              </a:lnSpc>
              <a:spcBef>
                <a:spcPts val="1675"/>
              </a:spcBef>
            </a:pPr>
            <a:r>
              <a:rPr sz="1800" b="1" spc="-5" dirty="0">
                <a:latin typeface="Carlito"/>
                <a:cs typeface="Carlito"/>
              </a:rPr>
              <a:t>Essential</a:t>
            </a:r>
            <a:r>
              <a:rPr sz="1800" b="1" spc="-15" dirty="0">
                <a:latin typeface="Carlito"/>
                <a:cs typeface="Carlito"/>
              </a:rPr>
              <a:t> </a:t>
            </a:r>
            <a:r>
              <a:rPr sz="1800" b="1" spc="-10" dirty="0">
                <a:latin typeface="Carlito"/>
                <a:cs typeface="Carlito"/>
              </a:rPr>
              <a:t>Components:</a:t>
            </a:r>
            <a:endParaRPr sz="1800" dirty="0">
              <a:latin typeface="Carlito"/>
              <a:cs typeface="Carlito"/>
            </a:endParaRPr>
          </a:p>
          <a:p>
            <a:pPr marL="628650" indent="-287655">
              <a:lnSpc>
                <a:spcPct val="100000"/>
              </a:lnSpc>
              <a:buFont typeface="Arial"/>
              <a:buChar char="•"/>
              <a:tabLst>
                <a:tab pos="628015" algn="l"/>
                <a:tab pos="629285" algn="l"/>
              </a:tabLst>
            </a:pPr>
            <a:r>
              <a:rPr sz="1800" spc="-5" dirty="0">
                <a:latin typeface="Carlito"/>
                <a:cs typeface="Carlito"/>
              </a:rPr>
              <a:t>Subnets</a:t>
            </a:r>
            <a:endParaRPr sz="1800" dirty="0">
              <a:latin typeface="Carlito"/>
              <a:cs typeface="Carlito"/>
            </a:endParaRPr>
          </a:p>
          <a:p>
            <a:pPr marL="628650" indent="-287655">
              <a:lnSpc>
                <a:spcPct val="100000"/>
              </a:lnSpc>
              <a:buFont typeface="Arial"/>
              <a:buChar char="•"/>
              <a:tabLst>
                <a:tab pos="628015" algn="l"/>
                <a:tab pos="629285" algn="l"/>
              </a:tabLst>
            </a:pPr>
            <a:r>
              <a:rPr sz="1800" spc="-20" dirty="0">
                <a:latin typeface="Carlito"/>
                <a:cs typeface="Carlito"/>
              </a:rPr>
              <a:t>Route</a:t>
            </a:r>
            <a:r>
              <a:rPr sz="1800" spc="10" dirty="0">
                <a:latin typeface="Carlito"/>
                <a:cs typeface="Carlito"/>
              </a:rPr>
              <a:t> </a:t>
            </a:r>
            <a:r>
              <a:rPr sz="1800" spc="-30" dirty="0">
                <a:latin typeface="Carlito"/>
                <a:cs typeface="Carlito"/>
              </a:rPr>
              <a:t>Tables</a:t>
            </a:r>
            <a:endParaRPr sz="1800" dirty="0">
              <a:latin typeface="Carlito"/>
              <a:cs typeface="Carlito"/>
            </a:endParaRPr>
          </a:p>
          <a:p>
            <a:pPr marL="628650" indent="-287655">
              <a:lnSpc>
                <a:spcPct val="100000"/>
              </a:lnSpc>
              <a:buFont typeface="Arial"/>
              <a:buChar char="•"/>
              <a:tabLst>
                <a:tab pos="628015" algn="l"/>
                <a:tab pos="629285" algn="l"/>
              </a:tabLst>
            </a:pPr>
            <a:r>
              <a:rPr sz="1800" spc="-10" dirty="0">
                <a:latin typeface="Carlito"/>
                <a:cs typeface="Carlito"/>
              </a:rPr>
              <a:t>Network </a:t>
            </a:r>
            <a:r>
              <a:rPr sz="1800" spc="-5" dirty="0">
                <a:latin typeface="Carlito"/>
                <a:cs typeface="Carlito"/>
              </a:rPr>
              <a:t>ACLs</a:t>
            </a:r>
            <a:endParaRPr sz="1800" dirty="0">
              <a:latin typeface="Carlito"/>
              <a:cs typeface="Carlito"/>
            </a:endParaRPr>
          </a:p>
          <a:p>
            <a:pPr marL="628650" indent="-287655">
              <a:lnSpc>
                <a:spcPct val="100000"/>
              </a:lnSpc>
              <a:buFont typeface="Arial"/>
              <a:buChar char="•"/>
              <a:tabLst>
                <a:tab pos="628015" algn="l"/>
                <a:tab pos="629285" algn="l"/>
              </a:tabLst>
            </a:pPr>
            <a:r>
              <a:rPr sz="1800" spc="-5" dirty="0">
                <a:latin typeface="Carlito"/>
                <a:cs typeface="Carlito"/>
              </a:rPr>
              <a:t>Security</a:t>
            </a:r>
            <a:r>
              <a:rPr sz="1800" spc="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Groups</a:t>
            </a:r>
            <a:endParaRPr sz="1800" dirty="0">
              <a:latin typeface="Carlito"/>
              <a:cs typeface="Carlito"/>
            </a:endParaRPr>
          </a:p>
          <a:p>
            <a:pPr marL="628650" indent="-287655">
              <a:lnSpc>
                <a:spcPct val="100000"/>
              </a:lnSpc>
              <a:buFont typeface="Arial"/>
              <a:buChar char="•"/>
              <a:tabLst>
                <a:tab pos="628015" algn="l"/>
                <a:tab pos="629285" algn="l"/>
              </a:tabLst>
            </a:pPr>
            <a:r>
              <a:rPr sz="1800" spc="-10" dirty="0">
                <a:latin typeface="Carlito"/>
                <a:cs typeface="Carlito"/>
              </a:rPr>
              <a:t>Internet </a:t>
            </a:r>
            <a:r>
              <a:rPr sz="1800" spc="-20" dirty="0">
                <a:latin typeface="Carlito"/>
                <a:cs typeface="Carlito"/>
              </a:rPr>
              <a:t>Gateways</a:t>
            </a:r>
            <a:endParaRPr sz="1800" dirty="0">
              <a:latin typeface="Carlito"/>
              <a:cs typeface="Carlito"/>
            </a:endParaRPr>
          </a:p>
          <a:p>
            <a:pPr marL="628650" indent="-287655">
              <a:lnSpc>
                <a:spcPct val="100000"/>
              </a:lnSpc>
              <a:buFont typeface="Arial"/>
              <a:buChar char="•"/>
              <a:tabLst>
                <a:tab pos="628015" algn="l"/>
                <a:tab pos="629285" algn="l"/>
              </a:tabLst>
            </a:pPr>
            <a:r>
              <a:rPr sz="1800" spc="-50" dirty="0">
                <a:latin typeface="Carlito"/>
                <a:cs typeface="Carlito"/>
              </a:rPr>
              <a:t>NAT</a:t>
            </a:r>
            <a:r>
              <a:rPr sz="1800" spc="-5" dirty="0">
                <a:latin typeface="Carlito"/>
                <a:cs typeface="Carlito"/>
              </a:rPr>
              <a:t> </a:t>
            </a:r>
            <a:r>
              <a:rPr sz="1800" spc="-20" dirty="0">
                <a:latin typeface="Carlito"/>
                <a:cs typeface="Carlito"/>
              </a:rPr>
              <a:t>Gateways</a:t>
            </a:r>
            <a:endParaRPr sz="1800" dirty="0">
              <a:latin typeface="Carlito"/>
              <a:cs typeface="Carlito"/>
            </a:endParaRPr>
          </a:p>
          <a:p>
            <a:pPr marL="628650" indent="-287655">
              <a:lnSpc>
                <a:spcPct val="100000"/>
              </a:lnSpc>
              <a:buFont typeface="Arial"/>
              <a:buChar char="•"/>
              <a:tabLst>
                <a:tab pos="628015" algn="l"/>
                <a:tab pos="629285" algn="l"/>
              </a:tabLst>
            </a:pPr>
            <a:r>
              <a:rPr sz="1800" spc="-5" dirty="0">
                <a:latin typeface="Carlito"/>
                <a:cs typeface="Carlito"/>
              </a:rPr>
              <a:t>Virtual </a:t>
            </a:r>
            <a:r>
              <a:rPr sz="1800" spc="-15" dirty="0">
                <a:latin typeface="Carlito"/>
                <a:cs typeface="Carlito"/>
              </a:rPr>
              <a:t>Private</a:t>
            </a:r>
            <a:r>
              <a:rPr sz="1800" spc="20" dirty="0">
                <a:latin typeface="Carlito"/>
                <a:cs typeface="Carlito"/>
              </a:rPr>
              <a:t> </a:t>
            </a:r>
            <a:r>
              <a:rPr sz="1800" spc="-20" dirty="0">
                <a:latin typeface="Carlito"/>
                <a:cs typeface="Carlito"/>
              </a:rPr>
              <a:t>Gateways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53484" y="685800"/>
            <a:ext cx="5859779" cy="5126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17</a:t>
            </a:fld>
            <a:endParaRPr dirty="0"/>
          </a:p>
        </p:txBody>
      </p:sp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93419"/>
            <a:ext cx="12192000" cy="6164580"/>
            <a:chOff x="0" y="693419"/>
            <a:chExt cx="12192000" cy="6164580"/>
          </a:xfrm>
        </p:grpSpPr>
        <p:sp>
          <p:nvSpPr>
            <p:cNvPr id="3" name="object 3"/>
            <p:cNvSpPr/>
            <p:nvPr/>
          </p:nvSpPr>
          <p:spPr>
            <a:xfrm>
              <a:off x="3762755" y="693419"/>
              <a:ext cx="5513832" cy="530199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08659" y="882395"/>
              <a:ext cx="731520" cy="731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29549" y="227596"/>
            <a:ext cx="277050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300" dirty="0">
                <a:solidFill>
                  <a:srgbClr val="000000"/>
                </a:solidFill>
              </a:rPr>
              <a:t>VPC </a:t>
            </a:r>
            <a:r>
              <a:rPr sz="3200" spc="180" dirty="0">
                <a:solidFill>
                  <a:srgbClr val="000000"/>
                </a:solidFill>
              </a:rPr>
              <a:t>-</a:t>
            </a:r>
            <a:r>
              <a:rPr sz="3200" spc="-320" dirty="0">
                <a:solidFill>
                  <a:srgbClr val="000000"/>
                </a:solidFill>
              </a:rPr>
              <a:t> </a:t>
            </a:r>
            <a:r>
              <a:rPr sz="3200" spc="-270" dirty="0">
                <a:solidFill>
                  <a:srgbClr val="000000"/>
                </a:solidFill>
              </a:rPr>
              <a:t>Subnets</a:t>
            </a:r>
            <a:endParaRPr sz="32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18</a:t>
            </a:fld>
            <a:endParaRPr dirty="0"/>
          </a:p>
        </p:txBody>
      </p:sp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4588" y="217233"/>
            <a:ext cx="54825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300" dirty="0">
                <a:solidFill>
                  <a:srgbClr val="000000"/>
                </a:solidFill>
              </a:rPr>
              <a:t>VPC </a:t>
            </a:r>
            <a:r>
              <a:rPr sz="3200" spc="590" dirty="0">
                <a:solidFill>
                  <a:srgbClr val="000000"/>
                </a:solidFill>
              </a:rPr>
              <a:t>–</a:t>
            </a:r>
            <a:r>
              <a:rPr sz="3200" spc="-380" dirty="0">
                <a:solidFill>
                  <a:srgbClr val="000000"/>
                </a:solidFill>
              </a:rPr>
              <a:t> </a:t>
            </a:r>
            <a:r>
              <a:rPr sz="3200" spc="-270" dirty="0">
                <a:solidFill>
                  <a:srgbClr val="000000"/>
                </a:solidFill>
              </a:rPr>
              <a:t>Network </a:t>
            </a:r>
            <a:r>
              <a:rPr sz="3200" spc="-220" dirty="0">
                <a:solidFill>
                  <a:srgbClr val="000000"/>
                </a:solidFill>
              </a:rPr>
              <a:t>and </a:t>
            </a:r>
            <a:r>
              <a:rPr sz="3200" spc="-270" dirty="0">
                <a:solidFill>
                  <a:srgbClr val="000000"/>
                </a:solidFill>
              </a:rPr>
              <a:t>Subnets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43305" y="1719097"/>
            <a:ext cx="10227945" cy="33515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400" b="1" spc="-5" dirty="0">
                <a:latin typeface="Carlito"/>
                <a:cs typeface="Carlito"/>
              </a:rPr>
              <a:t>Network</a:t>
            </a:r>
            <a:r>
              <a:rPr sz="2400" b="1" spc="-20" dirty="0">
                <a:latin typeface="Carlito"/>
                <a:cs typeface="Carlito"/>
              </a:rPr>
              <a:t> </a:t>
            </a:r>
            <a:r>
              <a:rPr sz="2400" b="1" spc="-25" dirty="0">
                <a:latin typeface="Carlito"/>
                <a:cs typeface="Carlito"/>
              </a:rPr>
              <a:t>Topology</a:t>
            </a:r>
            <a:endParaRPr sz="2400">
              <a:latin typeface="Carlito"/>
              <a:cs typeface="Carlito"/>
            </a:endParaRPr>
          </a:p>
          <a:p>
            <a:pPr marL="756285" lvl="1" indent="-287020">
              <a:lnSpc>
                <a:spcPct val="100000"/>
              </a:lnSpc>
              <a:spcBef>
                <a:spcPts val="25"/>
              </a:spcBef>
              <a:buFont typeface="Courier New"/>
              <a:buChar char="o"/>
              <a:tabLst>
                <a:tab pos="756920" algn="l"/>
              </a:tabLst>
            </a:pPr>
            <a:r>
              <a:rPr sz="2000" spc="-15" dirty="0">
                <a:latin typeface="Carlito"/>
                <a:cs typeface="Carlito"/>
              </a:rPr>
              <a:t>Private </a:t>
            </a:r>
            <a:r>
              <a:rPr sz="2000" spc="-5" dirty="0">
                <a:latin typeface="Carlito"/>
                <a:cs typeface="Carlito"/>
              </a:rPr>
              <a:t>address</a:t>
            </a:r>
            <a:r>
              <a:rPr sz="2000" spc="3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space</a:t>
            </a:r>
            <a:endParaRPr sz="2000">
              <a:latin typeface="Carlito"/>
              <a:cs typeface="Carlito"/>
            </a:endParaRPr>
          </a:p>
          <a:p>
            <a:pPr marL="1155700" lvl="2" indent="-228600">
              <a:lnSpc>
                <a:spcPct val="100000"/>
              </a:lnSpc>
              <a:spcBef>
                <a:spcPts val="10"/>
              </a:spcBef>
              <a:buFont typeface="Wingdings"/>
              <a:buChar char=""/>
              <a:tabLst>
                <a:tab pos="1155700" algn="l"/>
              </a:tabLst>
            </a:pPr>
            <a:r>
              <a:rPr sz="1800" spc="-15" dirty="0">
                <a:latin typeface="Carlito"/>
                <a:cs typeface="Carlito"/>
              </a:rPr>
              <a:t>Any </a:t>
            </a:r>
            <a:r>
              <a:rPr sz="1800" spc="-10" dirty="0">
                <a:latin typeface="Carlito"/>
                <a:cs typeface="Carlito"/>
              </a:rPr>
              <a:t>range </a:t>
            </a:r>
            <a:r>
              <a:rPr sz="1800" spc="-5" dirty="0">
                <a:latin typeface="Carlito"/>
                <a:cs typeface="Carlito"/>
              </a:rPr>
              <a:t>is </a:t>
            </a:r>
            <a:r>
              <a:rPr sz="1800" spc="-10" dirty="0">
                <a:latin typeface="Carlito"/>
                <a:cs typeface="Carlito"/>
              </a:rPr>
              <a:t>valid, </a:t>
            </a:r>
            <a:r>
              <a:rPr sz="1800" dirty="0">
                <a:latin typeface="Carlito"/>
                <a:cs typeface="Carlito"/>
              </a:rPr>
              <a:t>but </a:t>
            </a:r>
            <a:r>
              <a:rPr sz="1800" spc="-10" dirty="0">
                <a:latin typeface="Carlito"/>
                <a:cs typeface="Carlito"/>
              </a:rPr>
              <a:t>we </a:t>
            </a:r>
            <a:r>
              <a:rPr sz="1800" spc="-5" dirty="0">
                <a:latin typeface="Carlito"/>
                <a:cs typeface="Carlito"/>
              </a:rPr>
              <a:t>suggest </a:t>
            </a:r>
            <a:r>
              <a:rPr sz="1800" dirty="0">
                <a:latin typeface="Carlito"/>
                <a:cs typeface="Carlito"/>
              </a:rPr>
              <a:t>a </a:t>
            </a:r>
            <a:r>
              <a:rPr sz="1800" spc="-10" dirty="0">
                <a:latin typeface="Carlito"/>
                <a:cs typeface="Carlito"/>
              </a:rPr>
              <a:t>non-routable</a:t>
            </a:r>
            <a:r>
              <a:rPr sz="1800" spc="9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CIDR</a:t>
            </a:r>
            <a:endParaRPr sz="1800">
              <a:latin typeface="Carlito"/>
              <a:cs typeface="Carlito"/>
            </a:endParaRPr>
          </a:p>
          <a:p>
            <a:pPr marL="1155700" lvl="2" indent="-228600">
              <a:lnSpc>
                <a:spcPct val="100000"/>
              </a:lnSpc>
              <a:buFont typeface="Wingdings"/>
              <a:buChar char=""/>
              <a:tabLst>
                <a:tab pos="1155700" algn="l"/>
              </a:tabLst>
            </a:pPr>
            <a:r>
              <a:rPr sz="1800" spc="-5" dirty="0">
                <a:latin typeface="Carlito"/>
                <a:cs typeface="Carlito"/>
              </a:rPr>
              <a:t>Public CIDR </a:t>
            </a:r>
            <a:r>
              <a:rPr sz="1800" spc="-10" dirty="0">
                <a:latin typeface="Carlito"/>
                <a:cs typeface="Carlito"/>
              </a:rPr>
              <a:t>ranges are </a:t>
            </a:r>
            <a:r>
              <a:rPr sz="1800" spc="-5" dirty="0">
                <a:latin typeface="Carlito"/>
                <a:cs typeface="Carlito"/>
              </a:rPr>
              <a:t>only reachable via </a:t>
            </a:r>
            <a:r>
              <a:rPr sz="1800" dirty="0">
                <a:latin typeface="Carlito"/>
                <a:cs typeface="Carlito"/>
              </a:rPr>
              <a:t>a </a:t>
            </a:r>
            <a:r>
              <a:rPr sz="1800" spc="-5" dirty="0">
                <a:latin typeface="Carlito"/>
                <a:cs typeface="Carlito"/>
              </a:rPr>
              <a:t>Virtual </a:t>
            </a:r>
            <a:r>
              <a:rPr sz="1800" spc="-15" dirty="0">
                <a:latin typeface="Carlito"/>
                <a:cs typeface="Carlito"/>
              </a:rPr>
              <a:t>Private</a:t>
            </a:r>
            <a:r>
              <a:rPr sz="1800" spc="130" dirty="0">
                <a:latin typeface="Carlito"/>
                <a:cs typeface="Carlito"/>
              </a:rPr>
              <a:t> </a:t>
            </a:r>
            <a:r>
              <a:rPr sz="1800" spc="-20" dirty="0">
                <a:latin typeface="Carlito"/>
                <a:cs typeface="Carlito"/>
              </a:rPr>
              <a:t>Gateway</a:t>
            </a:r>
            <a:endParaRPr sz="1800">
              <a:latin typeface="Carlito"/>
              <a:cs typeface="Carlito"/>
            </a:endParaRPr>
          </a:p>
          <a:p>
            <a:pPr marL="1155700" lvl="2" indent="-228600">
              <a:lnSpc>
                <a:spcPts val="2140"/>
              </a:lnSpc>
              <a:buFont typeface="Wingdings"/>
              <a:buChar char=""/>
              <a:tabLst>
                <a:tab pos="1155700" algn="l"/>
              </a:tabLst>
            </a:pPr>
            <a:r>
              <a:rPr sz="1800" spc="-5" dirty="0">
                <a:latin typeface="Carlito"/>
                <a:cs typeface="Carlito"/>
              </a:rPr>
              <a:t>CIDR </a:t>
            </a:r>
            <a:r>
              <a:rPr sz="1800" spc="-10" dirty="0">
                <a:latin typeface="Carlito"/>
                <a:cs typeface="Carlito"/>
              </a:rPr>
              <a:t>ranges can </a:t>
            </a:r>
            <a:r>
              <a:rPr sz="1800" dirty="0">
                <a:latin typeface="Carlito"/>
                <a:cs typeface="Carlito"/>
              </a:rPr>
              <a:t>be as </a:t>
            </a:r>
            <a:r>
              <a:rPr sz="1800" spc="-10" dirty="0">
                <a:latin typeface="Carlito"/>
                <a:cs typeface="Carlito"/>
              </a:rPr>
              <a:t>large </a:t>
            </a:r>
            <a:r>
              <a:rPr sz="1800" dirty="0">
                <a:latin typeface="Carlito"/>
                <a:cs typeface="Carlito"/>
              </a:rPr>
              <a:t>as a </a:t>
            </a:r>
            <a:r>
              <a:rPr sz="1800" spc="-5" dirty="0">
                <a:latin typeface="Carlito"/>
                <a:cs typeface="Carlito"/>
              </a:rPr>
              <a:t>/16 </a:t>
            </a:r>
            <a:r>
              <a:rPr sz="1800" spc="-10" dirty="0">
                <a:latin typeface="Carlito"/>
                <a:cs typeface="Carlito"/>
              </a:rPr>
              <a:t>to </a:t>
            </a:r>
            <a:r>
              <a:rPr sz="1800" dirty="0">
                <a:latin typeface="Carlito"/>
                <a:cs typeface="Carlito"/>
              </a:rPr>
              <a:t>as </a:t>
            </a:r>
            <a:r>
              <a:rPr sz="1800" spc="-5" dirty="0">
                <a:latin typeface="Carlito"/>
                <a:cs typeface="Carlito"/>
              </a:rPr>
              <a:t>small </a:t>
            </a:r>
            <a:r>
              <a:rPr sz="1800" dirty="0">
                <a:latin typeface="Carlito"/>
                <a:cs typeface="Carlito"/>
              </a:rPr>
              <a:t>as a</a:t>
            </a:r>
            <a:r>
              <a:rPr sz="1800" spc="9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/28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ts val="2860"/>
              </a:lnSpc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400" b="1" spc="-5" dirty="0">
                <a:latin typeface="Carlito"/>
                <a:cs typeface="Carlito"/>
              </a:rPr>
              <a:t>Subnets</a:t>
            </a:r>
            <a:endParaRPr sz="2400">
              <a:latin typeface="Carlito"/>
              <a:cs typeface="Carlito"/>
            </a:endParaRPr>
          </a:p>
          <a:p>
            <a:pPr marL="756285" lvl="1" indent="-287020">
              <a:lnSpc>
                <a:spcPct val="100000"/>
              </a:lnSpc>
              <a:spcBef>
                <a:spcPts val="30"/>
              </a:spcBef>
              <a:buFont typeface="Courier New"/>
              <a:buChar char="o"/>
              <a:tabLst>
                <a:tab pos="756920" algn="l"/>
              </a:tabLst>
            </a:pPr>
            <a:r>
              <a:rPr sz="2000" spc="-5" dirty="0">
                <a:latin typeface="Carlito"/>
                <a:cs typeface="Carlito"/>
              </a:rPr>
              <a:t>Public subnets </a:t>
            </a:r>
            <a:r>
              <a:rPr sz="2000" spc="-20" dirty="0">
                <a:latin typeface="Carlito"/>
                <a:cs typeface="Carlito"/>
              </a:rPr>
              <a:t>have </a:t>
            </a:r>
            <a:r>
              <a:rPr sz="2000" dirty="0">
                <a:latin typeface="Carlito"/>
                <a:cs typeface="Carlito"/>
              </a:rPr>
              <a:t>a </a:t>
            </a:r>
            <a:r>
              <a:rPr sz="2000" spc="-5" dirty="0">
                <a:latin typeface="Carlito"/>
                <a:cs typeface="Carlito"/>
              </a:rPr>
              <a:t>0.0.0.0/0 </a:t>
            </a:r>
            <a:r>
              <a:rPr sz="2000" spc="-15" dirty="0">
                <a:latin typeface="Carlito"/>
                <a:cs typeface="Carlito"/>
              </a:rPr>
              <a:t>route to </a:t>
            </a:r>
            <a:r>
              <a:rPr sz="2000" dirty="0">
                <a:latin typeface="Carlito"/>
                <a:cs typeface="Carlito"/>
              </a:rPr>
              <a:t>the </a:t>
            </a:r>
            <a:r>
              <a:rPr sz="2000" spc="-10" dirty="0">
                <a:latin typeface="Carlito"/>
                <a:cs typeface="Carlito"/>
              </a:rPr>
              <a:t>Internet </a:t>
            </a:r>
            <a:r>
              <a:rPr sz="2000" spc="-20" dirty="0">
                <a:latin typeface="Carlito"/>
                <a:cs typeface="Carlito"/>
              </a:rPr>
              <a:t>Gateway</a:t>
            </a:r>
            <a:r>
              <a:rPr sz="2000" spc="60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(IGW)</a:t>
            </a:r>
            <a:endParaRPr sz="2000">
              <a:latin typeface="Carlito"/>
              <a:cs typeface="Carlito"/>
            </a:endParaRPr>
          </a:p>
          <a:p>
            <a:pPr marL="1155700" lvl="2" indent="-228600">
              <a:lnSpc>
                <a:spcPts val="2155"/>
              </a:lnSpc>
              <a:spcBef>
                <a:spcPts val="5"/>
              </a:spcBef>
              <a:buFont typeface="Wingdings"/>
              <a:buChar char=""/>
              <a:tabLst>
                <a:tab pos="1155700" algn="l"/>
              </a:tabLst>
            </a:pPr>
            <a:r>
              <a:rPr sz="1800" spc="-10" dirty="0">
                <a:latin typeface="Carlito"/>
                <a:cs typeface="Carlito"/>
              </a:rPr>
              <a:t>Instances </a:t>
            </a:r>
            <a:r>
              <a:rPr sz="1800" spc="-5" dirty="0">
                <a:latin typeface="Carlito"/>
                <a:cs typeface="Carlito"/>
              </a:rPr>
              <a:t>that </a:t>
            </a:r>
            <a:r>
              <a:rPr sz="1800" spc="-10" dirty="0">
                <a:latin typeface="Carlito"/>
                <a:cs typeface="Carlito"/>
              </a:rPr>
              <a:t>require </a:t>
            </a:r>
            <a:r>
              <a:rPr sz="1800" dirty="0">
                <a:latin typeface="Carlito"/>
                <a:cs typeface="Carlito"/>
              </a:rPr>
              <a:t>a </a:t>
            </a:r>
            <a:r>
              <a:rPr sz="1800" spc="-5" dirty="0">
                <a:latin typeface="Carlito"/>
                <a:cs typeface="Carlito"/>
              </a:rPr>
              <a:t>public </a:t>
            </a:r>
            <a:r>
              <a:rPr sz="1800" dirty="0">
                <a:latin typeface="Carlito"/>
                <a:cs typeface="Carlito"/>
              </a:rPr>
              <a:t>IP need </a:t>
            </a:r>
            <a:r>
              <a:rPr sz="1800" spc="-10" dirty="0">
                <a:latin typeface="Carlito"/>
                <a:cs typeface="Carlito"/>
              </a:rPr>
              <a:t>to reside </a:t>
            </a:r>
            <a:r>
              <a:rPr sz="1800" spc="-5" dirty="0">
                <a:latin typeface="Carlito"/>
                <a:cs typeface="Carlito"/>
              </a:rPr>
              <a:t>in </a:t>
            </a:r>
            <a:r>
              <a:rPr sz="1800" dirty="0">
                <a:latin typeface="Carlito"/>
                <a:cs typeface="Carlito"/>
              </a:rPr>
              <a:t>a </a:t>
            </a:r>
            <a:r>
              <a:rPr sz="1800" spc="-5" dirty="0">
                <a:latin typeface="Carlito"/>
                <a:cs typeface="Carlito"/>
              </a:rPr>
              <a:t>public</a:t>
            </a:r>
            <a:r>
              <a:rPr sz="1800" spc="14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subnet</a:t>
            </a:r>
            <a:endParaRPr sz="1800">
              <a:latin typeface="Carlito"/>
              <a:cs typeface="Carlito"/>
            </a:endParaRPr>
          </a:p>
          <a:p>
            <a:pPr marL="756285" lvl="1" indent="-287020">
              <a:lnSpc>
                <a:spcPts val="2395"/>
              </a:lnSpc>
              <a:buFont typeface="Courier New"/>
              <a:buChar char="o"/>
              <a:tabLst>
                <a:tab pos="756920" algn="l"/>
              </a:tabLst>
            </a:pPr>
            <a:r>
              <a:rPr sz="2000" spc="-15" dirty="0">
                <a:latin typeface="Carlito"/>
                <a:cs typeface="Carlito"/>
              </a:rPr>
              <a:t>Private </a:t>
            </a:r>
            <a:r>
              <a:rPr sz="2000" spc="-5" dirty="0">
                <a:latin typeface="Carlito"/>
                <a:cs typeface="Carlito"/>
              </a:rPr>
              <a:t>subnets </a:t>
            </a:r>
            <a:r>
              <a:rPr sz="2000" dirty="0">
                <a:latin typeface="Carlito"/>
                <a:cs typeface="Carlito"/>
              </a:rPr>
              <a:t>do not </a:t>
            </a:r>
            <a:r>
              <a:rPr sz="2000" spc="-20" dirty="0">
                <a:latin typeface="Carlito"/>
                <a:cs typeface="Carlito"/>
              </a:rPr>
              <a:t>have </a:t>
            </a:r>
            <a:r>
              <a:rPr sz="2000" dirty="0">
                <a:latin typeface="Carlito"/>
                <a:cs typeface="Carlito"/>
              </a:rPr>
              <a:t>an outbound </a:t>
            </a:r>
            <a:r>
              <a:rPr sz="2000" spc="-15" dirty="0">
                <a:latin typeface="Carlito"/>
                <a:cs typeface="Carlito"/>
              </a:rPr>
              <a:t>route </a:t>
            </a:r>
            <a:r>
              <a:rPr sz="2000" spc="-10" dirty="0">
                <a:latin typeface="Carlito"/>
                <a:cs typeface="Carlito"/>
              </a:rPr>
              <a:t>through </a:t>
            </a:r>
            <a:r>
              <a:rPr sz="2000" dirty="0">
                <a:latin typeface="Carlito"/>
                <a:cs typeface="Carlito"/>
              </a:rPr>
              <a:t>the</a:t>
            </a:r>
            <a:r>
              <a:rPr sz="2000" spc="-10" dirty="0">
                <a:latin typeface="Carlito"/>
                <a:cs typeface="Carlito"/>
              </a:rPr>
              <a:t> IGW</a:t>
            </a:r>
            <a:endParaRPr sz="2000">
              <a:latin typeface="Carlito"/>
              <a:cs typeface="Carlito"/>
            </a:endParaRPr>
          </a:p>
          <a:p>
            <a:pPr marL="1155700" lvl="2" indent="-228600">
              <a:lnSpc>
                <a:spcPts val="2155"/>
              </a:lnSpc>
              <a:spcBef>
                <a:spcPts val="10"/>
              </a:spcBef>
              <a:buFont typeface="Wingdings"/>
              <a:buChar char=""/>
              <a:tabLst>
                <a:tab pos="1155700" algn="l"/>
              </a:tabLst>
            </a:pPr>
            <a:r>
              <a:rPr sz="1800" spc="-50" dirty="0">
                <a:latin typeface="Carlito"/>
                <a:cs typeface="Carlito"/>
              </a:rPr>
              <a:t>NAT </a:t>
            </a:r>
            <a:r>
              <a:rPr sz="1800" spc="-10" dirty="0">
                <a:latin typeface="Carlito"/>
                <a:cs typeface="Carlito"/>
              </a:rPr>
              <a:t>instances are </a:t>
            </a:r>
            <a:r>
              <a:rPr sz="1800" spc="-5" dirty="0">
                <a:latin typeface="Carlito"/>
                <a:cs typeface="Carlito"/>
              </a:rPr>
              <a:t>commonly </a:t>
            </a:r>
            <a:r>
              <a:rPr sz="1800" dirty="0">
                <a:latin typeface="Carlito"/>
                <a:cs typeface="Carlito"/>
              </a:rPr>
              <a:t>used as an </a:t>
            </a:r>
            <a:r>
              <a:rPr sz="1800" spc="-5" dirty="0">
                <a:latin typeface="Carlito"/>
                <a:cs typeface="Carlito"/>
              </a:rPr>
              <a:t>outbound </a:t>
            </a:r>
            <a:r>
              <a:rPr sz="1800" spc="-25" dirty="0">
                <a:latin typeface="Carlito"/>
                <a:cs typeface="Carlito"/>
              </a:rPr>
              <a:t>gateway </a:t>
            </a:r>
            <a:r>
              <a:rPr sz="1800" spc="-15" dirty="0">
                <a:latin typeface="Carlito"/>
                <a:cs typeface="Carlito"/>
              </a:rPr>
              <a:t>for private</a:t>
            </a:r>
            <a:r>
              <a:rPr sz="1800" spc="18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instances</a:t>
            </a:r>
            <a:endParaRPr sz="1800">
              <a:latin typeface="Carlito"/>
              <a:cs typeface="Carlito"/>
            </a:endParaRPr>
          </a:p>
          <a:p>
            <a:pPr marL="756285" lvl="1" indent="-287020">
              <a:lnSpc>
                <a:spcPts val="2395"/>
              </a:lnSpc>
              <a:buFont typeface="Courier New"/>
              <a:buChar char="o"/>
              <a:tabLst>
                <a:tab pos="756920" algn="l"/>
              </a:tabLst>
            </a:pPr>
            <a:r>
              <a:rPr sz="2000" spc="-5" dirty="0">
                <a:latin typeface="Carlito"/>
                <a:cs typeface="Carlito"/>
              </a:rPr>
              <a:t>Subnets cannot span </a:t>
            </a:r>
            <a:r>
              <a:rPr sz="2000" spc="-15" dirty="0">
                <a:latin typeface="Carlito"/>
                <a:cs typeface="Carlito"/>
              </a:rPr>
              <a:t>AZ’s, </a:t>
            </a:r>
            <a:r>
              <a:rPr sz="2000" dirty="0">
                <a:latin typeface="Carlito"/>
                <a:cs typeface="Carlito"/>
              </a:rPr>
              <a:t>but </a:t>
            </a:r>
            <a:r>
              <a:rPr sz="2000" spc="-5" dirty="0">
                <a:latin typeface="Carlito"/>
                <a:cs typeface="Carlito"/>
              </a:rPr>
              <a:t>can </a:t>
            </a:r>
            <a:r>
              <a:rPr sz="2000" spc="-10" dirty="0">
                <a:latin typeface="Carlito"/>
                <a:cs typeface="Carlito"/>
              </a:rPr>
              <a:t>share routing </a:t>
            </a:r>
            <a:r>
              <a:rPr sz="2000" spc="-5" dirty="0">
                <a:latin typeface="Carlito"/>
                <a:cs typeface="Carlito"/>
              </a:rPr>
              <a:t>tables, which </a:t>
            </a:r>
            <a:r>
              <a:rPr sz="2000" spc="-10" dirty="0">
                <a:latin typeface="Carlito"/>
                <a:cs typeface="Carlito"/>
              </a:rPr>
              <a:t>provides </a:t>
            </a:r>
            <a:r>
              <a:rPr sz="2000" spc="-5" dirty="0">
                <a:latin typeface="Carlito"/>
                <a:cs typeface="Carlito"/>
              </a:rPr>
              <a:t>similar</a:t>
            </a:r>
            <a:r>
              <a:rPr sz="2000" spc="140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functionality.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8659" y="882396"/>
            <a:ext cx="731520" cy="731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19</a:t>
            </a:fld>
            <a:endParaRPr dirty="0"/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7189" y="164084"/>
            <a:ext cx="22371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395" dirty="0">
                <a:solidFill>
                  <a:srgbClr val="000000"/>
                </a:solidFill>
              </a:rPr>
              <a:t>Agenda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3612286" y="386422"/>
            <a:ext cx="25984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70" dirty="0">
                <a:latin typeface="Arial Black"/>
                <a:cs typeface="Arial Black"/>
              </a:rPr>
              <a:t>8:30am </a:t>
            </a:r>
            <a:r>
              <a:rPr sz="1600" spc="295" dirty="0">
                <a:latin typeface="Arial Black"/>
                <a:cs typeface="Arial Black"/>
              </a:rPr>
              <a:t>–</a:t>
            </a:r>
            <a:r>
              <a:rPr sz="1600" spc="-220" dirty="0">
                <a:latin typeface="Arial Black"/>
                <a:cs typeface="Arial Black"/>
              </a:rPr>
              <a:t> </a:t>
            </a:r>
            <a:r>
              <a:rPr sz="1600" spc="-175" dirty="0">
                <a:latin typeface="Arial Black"/>
                <a:cs typeface="Arial Black"/>
              </a:rPr>
              <a:t>9:00am: </a:t>
            </a:r>
            <a:r>
              <a:rPr sz="1600" spc="-95" dirty="0">
                <a:latin typeface="Arial Black"/>
                <a:cs typeface="Arial Black"/>
              </a:rPr>
              <a:t>Check-in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12286" y="922261"/>
            <a:ext cx="5958840" cy="4999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2326005" indent="-457200">
              <a:lnSpc>
                <a:spcPct val="120000"/>
              </a:lnSpc>
              <a:spcBef>
                <a:spcPts val="100"/>
              </a:spcBef>
            </a:pPr>
            <a:r>
              <a:rPr sz="1600" spc="-165" dirty="0">
                <a:latin typeface="Arial Black"/>
                <a:cs typeface="Arial Black"/>
              </a:rPr>
              <a:t>9:00am </a:t>
            </a:r>
            <a:r>
              <a:rPr sz="1600" spc="295" dirty="0">
                <a:latin typeface="Arial Black"/>
                <a:cs typeface="Arial Black"/>
              </a:rPr>
              <a:t>– </a:t>
            </a:r>
            <a:r>
              <a:rPr sz="1600" spc="-200" dirty="0">
                <a:latin typeface="Arial Black"/>
                <a:cs typeface="Arial Black"/>
              </a:rPr>
              <a:t>12:00pm: </a:t>
            </a:r>
            <a:r>
              <a:rPr sz="1600" spc="-125" dirty="0">
                <a:latin typeface="Arial Black"/>
                <a:cs typeface="Arial Black"/>
              </a:rPr>
              <a:t>AWS </a:t>
            </a:r>
            <a:r>
              <a:rPr sz="1600" spc="-170" dirty="0">
                <a:latin typeface="Arial Black"/>
                <a:cs typeface="Arial Black"/>
              </a:rPr>
              <a:t>Basecamp  Basecamp </a:t>
            </a:r>
            <a:r>
              <a:rPr sz="1600" spc="-114" dirty="0">
                <a:latin typeface="Arial Black"/>
                <a:cs typeface="Arial Black"/>
              </a:rPr>
              <a:t>Introduction  Introduction </a:t>
            </a:r>
            <a:r>
              <a:rPr sz="1600" spc="-150" dirty="0">
                <a:latin typeface="Arial Black"/>
                <a:cs typeface="Arial Black"/>
              </a:rPr>
              <a:t>to </a:t>
            </a:r>
            <a:r>
              <a:rPr sz="1600" spc="-125" dirty="0">
                <a:latin typeface="Arial Black"/>
                <a:cs typeface="Arial Black"/>
              </a:rPr>
              <a:t>Cloud</a:t>
            </a:r>
            <a:r>
              <a:rPr sz="1600" spc="-260" dirty="0">
                <a:latin typeface="Arial Black"/>
                <a:cs typeface="Arial Black"/>
              </a:rPr>
              <a:t> </a:t>
            </a:r>
            <a:r>
              <a:rPr sz="1600" spc="-114" dirty="0">
                <a:latin typeface="Arial Black"/>
                <a:cs typeface="Arial Black"/>
              </a:rPr>
              <a:t>Computing</a:t>
            </a:r>
            <a:endParaRPr sz="1600" dirty="0">
              <a:latin typeface="Arial Black"/>
              <a:cs typeface="Arial Black"/>
            </a:endParaRPr>
          </a:p>
          <a:p>
            <a:pPr marL="469900" marR="1964689">
              <a:lnSpc>
                <a:spcPct val="120000"/>
              </a:lnSpc>
            </a:pPr>
            <a:r>
              <a:rPr sz="1600" spc="-125" dirty="0">
                <a:latin typeface="Arial Black"/>
                <a:cs typeface="Arial Black"/>
              </a:rPr>
              <a:t>AWS </a:t>
            </a:r>
            <a:r>
              <a:rPr sz="1600" spc="-145" dirty="0">
                <a:latin typeface="Arial Black"/>
                <a:cs typeface="Arial Black"/>
              </a:rPr>
              <a:t>Services </a:t>
            </a:r>
            <a:r>
              <a:rPr sz="1600" spc="-110" dirty="0">
                <a:latin typeface="Arial Black"/>
                <a:cs typeface="Arial Black"/>
              </a:rPr>
              <a:t>and </a:t>
            </a:r>
            <a:r>
              <a:rPr sz="1600" spc="-135" dirty="0">
                <a:latin typeface="Arial Black"/>
                <a:cs typeface="Arial Black"/>
              </a:rPr>
              <a:t>Regions</a:t>
            </a:r>
            <a:r>
              <a:rPr sz="1600" spc="-340" dirty="0">
                <a:latin typeface="Arial Black"/>
                <a:cs typeface="Arial Black"/>
              </a:rPr>
              <a:t> </a:t>
            </a:r>
            <a:r>
              <a:rPr sz="1600" spc="-130" dirty="0">
                <a:latin typeface="Arial Black"/>
                <a:cs typeface="Arial Black"/>
              </a:rPr>
              <a:t>Overview  </a:t>
            </a:r>
            <a:r>
              <a:rPr sz="1600" spc="-125" dirty="0">
                <a:latin typeface="Arial Black"/>
                <a:cs typeface="Arial Black"/>
              </a:rPr>
              <a:t>AWS</a:t>
            </a:r>
            <a:r>
              <a:rPr sz="1600" spc="-170" dirty="0">
                <a:latin typeface="Arial Black"/>
                <a:cs typeface="Arial Black"/>
              </a:rPr>
              <a:t> </a:t>
            </a:r>
            <a:r>
              <a:rPr sz="1600" spc="-125" dirty="0">
                <a:latin typeface="Arial Black"/>
                <a:cs typeface="Arial Black"/>
              </a:rPr>
              <a:t>Networking</a:t>
            </a:r>
            <a:endParaRPr sz="1600" dirty="0">
              <a:latin typeface="Arial Black"/>
              <a:cs typeface="Arial Black"/>
            </a:endParaRPr>
          </a:p>
          <a:p>
            <a:pPr marL="469900" marR="3215005" indent="457200">
              <a:lnSpc>
                <a:spcPct val="120000"/>
              </a:lnSpc>
            </a:pPr>
            <a:r>
              <a:rPr sz="1600" spc="-160" dirty="0">
                <a:latin typeface="Arial Black"/>
                <a:cs typeface="Arial Black"/>
              </a:rPr>
              <a:t>VPC </a:t>
            </a:r>
            <a:r>
              <a:rPr sz="1600" spc="85" dirty="0">
                <a:latin typeface="Arial Black"/>
                <a:cs typeface="Arial Black"/>
              </a:rPr>
              <a:t>- </a:t>
            </a:r>
            <a:r>
              <a:rPr sz="1600" spc="-165" dirty="0">
                <a:latin typeface="Arial Black"/>
                <a:cs typeface="Arial Black"/>
              </a:rPr>
              <a:t>Route </a:t>
            </a:r>
            <a:r>
              <a:rPr sz="1600" spc="-229" dirty="0">
                <a:latin typeface="Arial Black"/>
                <a:cs typeface="Arial Black"/>
              </a:rPr>
              <a:t>53  </a:t>
            </a:r>
            <a:r>
              <a:rPr sz="1600" spc="-125" dirty="0">
                <a:latin typeface="Arial Black"/>
                <a:cs typeface="Arial Black"/>
              </a:rPr>
              <a:t>AWS </a:t>
            </a:r>
            <a:r>
              <a:rPr sz="1600" spc="-130" dirty="0">
                <a:latin typeface="Arial Black"/>
                <a:cs typeface="Arial Black"/>
              </a:rPr>
              <a:t>Security</a:t>
            </a:r>
            <a:r>
              <a:rPr sz="1600" spc="-250" dirty="0">
                <a:latin typeface="Arial Black"/>
                <a:cs typeface="Arial Black"/>
              </a:rPr>
              <a:t> </a:t>
            </a:r>
            <a:r>
              <a:rPr sz="1600" spc="-130" dirty="0">
                <a:latin typeface="Arial Black"/>
                <a:cs typeface="Arial Black"/>
              </a:rPr>
              <a:t>Overview  </a:t>
            </a:r>
            <a:r>
              <a:rPr sz="1600" spc="-125" dirty="0">
                <a:latin typeface="Arial Black"/>
                <a:cs typeface="Arial Black"/>
              </a:rPr>
              <a:t>AWS</a:t>
            </a:r>
            <a:r>
              <a:rPr sz="1600" spc="-170" dirty="0">
                <a:latin typeface="Arial Black"/>
                <a:cs typeface="Arial Black"/>
              </a:rPr>
              <a:t> </a:t>
            </a:r>
            <a:r>
              <a:rPr sz="1600" spc="-145" dirty="0">
                <a:latin typeface="Arial Black"/>
                <a:cs typeface="Arial Black"/>
              </a:rPr>
              <a:t>Compute</a:t>
            </a:r>
            <a:endParaRPr sz="1600" dirty="0">
              <a:latin typeface="Arial Black"/>
              <a:cs typeface="Arial Black"/>
            </a:endParaRPr>
          </a:p>
          <a:p>
            <a:pPr marL="927100">
              <a:lnSpc>
                <a:spcPct val="100000"/>
              </a:lnSpc>
              <a:spcBef>
                <a:spcPts val="384"/>
              </a:spcBef>
            </a:pPr>
            <a:r>
              <a:rPr sz="1600" spc="-180" dirty="0">
                <a:latin typeface="Arial Black"/>
                <a:cs typeface="Arial Black"/>
              </a:rPr>
              <a:t>EC2 </a:t>
            </a:r>
            <a:r>
              <a:rPr sz="1600" spc="295" dirty="0">
                <a:latin typeface="Arial Black"/>
                <a:cs typeface="Arial Black"/>
              </a:rPr>
              <a:t>–</a:t>
            </a:r>
            <a:r>
              <a:rPr sz="1600" spc="-330" dirty="0">
                <a:latin typeface="Arial Black"/>
                <a:cs typeface="Arial Black"/>
              </a:rPr>
              <a:t> </a:t>
            </a:r>
            <a:r>
              <a:rPr sz="1600" spc="-170" dirty="0">
                <a:latin typeface="Arial Black"/>
                <a:cs typeface="Arial Black"/>
              </a:rPr>
              <a:t>ELB </a:t>
            </a:r>
            <a:r>
              <a:rPr sz="1600" spc="85" dirty="0">
                <a:latin typeface="Arial Black"/>
                <a:cs typeface="Arial Black"/>
              </a:rPr>
              <a:t>- </a:t>
            </a:r>
            <a:r>
              <a:rPr sz="1600" spc="-180" dirty="0">
                <a:latin typeface="Arial Black"/>
                <a:cs typeface="Arial Black"/>
              </a:rPr>
              <a:t>ASG</a:t>
            </a:r>
            <a:endParaRPr sz="1600" dirty="0">
              <a:latin typeface="Arial Black"/>
              <a:cs typeface="Arial Black"/>
            </a:endParaRPr>
          </a:p>
          <a:p>
            <a:pPr marL="469900">
              <a:lnSpc>
                <a:spcPct val="100000"/>
              </a:lnSpc>
              <a:spcBef>
                <a:spcPts val="380"/>
              </a:spcBef>
            </a:pPr>
            <a:r>
              <a:rPr sz="1600" spc="-125" dirty="0">
                <a:latin typeface="Arial Black"/>
                <a:cs typeface="Arial Black"/>
              </a:rPr>
              <a:t>AWS</a:t>
            </a:r>
            <a:r>
              <a:rPr sz="1600" spc="-170" dirty="0">
                <a:latin typeface="Arial Black"/>
                <a:cs typeface="Arial Black"/>
              </a:rPr>
              <a:t> </a:t>
            </a:r>
            <a:r>
              <a:rPr sz="1600" spc="-160" dirty="0">
                <a:latin typeface="Arial Black"/>
                <a:cs typeface="Arial Black"/>
              </a:rPr>
              <a:t>Storage</a:t>
            </a:r>
            <a:endParaRPr sz="1600" dirty="0">
              <a:latin typeface="Arial Black"/>
              <a:cs typeface="Arial Black"/>
            </a:endParaRPr>
          </a:p>
          <a:p>
            <a:pPr marL="469900" marR="3383915" indent="457200">
              <a:lnSpc>
                <a:spcPct val="120000"/>
              </a:lnSpc>
            </a:pPr>
            <a:r>
              <a:rPr sz="1600" spc="-190" dirty="0">
                <a:latin typeface="Arial Black"/>
                <a:cs typeface="Arial Black"/>
              </a:rPr>
              <a:t>EBS </a:t>
            </a:r>
            <a:r>
              <a:rPr sz="1600" spc="85" dirty="0">
                <a:latin typeface="Arial Black"/>
                <a:cs typeface="Arial Black"/>
              </a:rPr>
              <a:t>- </a:t>
            </a:r>
            <a:r>
              <a:rPr sz="1600" spc="-210" dirty="0">
                <a:latin typeface="Arial Black"/>
                <a:cs typeface="Arial Black"/>
              </a:rPr>
              <a:t>S3 </a:t>
            </a:r>
            <a:r>
              <a:rPr sz="1600" spc="85" dirty="0">
                <a:latin typeface="Arial Black"/>
                <a:cs typeface="Arial Black"/>
              </a:rPr>
              <a:t>-</a:t>
            </a:r>
            <a:r>
              <a:rPr sz="1600" spc="-360" dirty="0">
                <a:latin typeface="Arial Black"/>
                <a:cs typeface="Arial Black"/>
              </a:rPr>
              <a:t> </a:t>
            </a:r>
            <a:r>
              <a:rPr sz="1600" spc="-145" dirty="0">
                <a:latin typeface="Arial Black"/>
                <a:cs typeface="Arial Black"/>
              </a:rPr>
              <a:t>Glacier  </a:t>
            </a:r>
            <a:r>
              <a:rPr sz="1600" spc="-125" dirty="0">
                <a:latin typeface="Arial Black"/>
                <a:cs typeface="Arial Black"/>
              </a:rPr>
              <a:t>AWS</a:t>
            </a:r>
            <a:r>
              <a:rPr sz="1600" spc="-170" dirty="0">
                <a:latin typeface="Arial Black"/>
                <a:cs typeface="Arial Black"/>
              </a:rPr>
              <a:t> </a:t>
            </a:r>
            <a:r>
              <a:rPr sz="1600" spc="-175" dirty="0">
                <a:latin typeface="Arial Black"/>
                <a:cs typeface="Arial Black"/>
              </a:rPr>
              <a:t>Databases</a:t>
            </a:r>
            <a:endParaRPr sz="1600" dirty="0">
              <a:latin typeface="Arial Black"/>
              <a:cs typeface="Arial Black"/>
            </a:endParaRPr>
          </a:p>
          <a:p>
            <a:pPr marL="927100">
              <a:lnSpc>
                <a:spcPct val="100000"/>
              </a:lnSpc>
              <a:spcBef>
                <a:spcPts val="385"/>
              </a:spcBef>
            </a:pPr>
            <a:r>
              <a:rPr sz="1600" spc="-180" dirty="0">
                <a:latin typeface="Arial Black"/>
                <a:cs typeface="Arial Black"/>
              </a:rPr>
              <a:t>RDS </a:t>
            </a:r>
            <a:r>
              <a:rPr sz="1600" spc="295" dirty="0">
                <a:latin typeface="Arial Black"/>
                <a:cs typeface="Arial Black"/>
              </a:rPr>
              <a:t>–</a:t>
            </a:r>
            <a:r>
              <a:rPr sz="1600" spc="-315" dirty="0">
                <a:latin typeface="Arial Black"/>
                <a:cs typeface="Arial Black"/>
              </a:rPr>
              <a:t> </a:t>
            </a:r>
            <a:r>
              <a:rPr sz="1600" spc="-135" dirty="0">
                <a:latin typeface="Arial Black"/>
                <a:cs typeface="Arial Black"/>
              </a:rPr>
              <a:t>DynamoDB </a:t>
            </a:r>
            <a:r>
              <a:rPr sz="1600" spc="85" dirty="0">
                <a:latin typeface="Arial Black"/>
                <a:cs typeface="Arial Black"/>
              </a:rPr>
              <a:t>- </a:t>
            </a:r>
            <a:r>
              <a:rPr sz="1600" spc="-125" dirty="0">
                <a:latin typeface="Arial Black"/>
                <a:cs typeface="Arial Black"/>
              </a:rPr>
              <a:t>Redshift</a:t>
            </a:r>
            <a:endParaRPr sz="1600" dirty="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 dirty="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1600" spc="-195" dirty="0">
                <a:latin typeface="Arial Black"/>
                <a:cs typeface="Arial Black"/>
              </a:rPr>
              <a:t>12:00pm </a:t>
            </a:r>
            <a:r>
              <a:rPr sz="1600" spc="295" dirty="0">
                <a:latin typeface="Arial Black"/>
                <a:cs typeface="Arial Black"/>
              </a:rPr>
              <a:t>–</a:t>
            </a:r>
            <a:r>
              <a:rPr sz="1600" spc="-114" dirty="0">
                <a:latin typeface="Arial Black"/>
                <a:cs typeface="Arial Black"/>
              </a:rPr>
              <a:t> </a:t>
            </a:r>
            <a:r>
              <a:rPr sz="1600" spc="-200" dirty="0">
                <a:latin typeface="Arial Black"/>
                <a:cs typeface="Arial Black"/>
              </a:rPr>
              <a:t>1:00pm: </a:t>
            </a:r>
            <a:r>
              <a:rPr sz="1600" spc="-160" dirty="0">
                <a:latin typeface="Arial Black"/>
                <a:cs typeface="Arial Black"/>
              </a:rPr>
              <a:t>Break </a:t>
            </a:r>
            <a:r>
              <a:rPr sz="1600" spc="-434" dirty="0">
                <a:latin typeface="Arial Black"/>
                <a:cs typeface="Arial Black"/>
              </a:rPr>
              <a:t>&amp; </a:t>
            </a:r>
            <a:r>
              <a:rPr sz="1600" spc="-110" dirty="0">
                <a:latin typeface="Arial Black"/>
                <a:cs typeface="Arial Black"/>
              </a:rPr>
              <a:t>Lunch</a:t>
            </a:r>
            <a:endParaRPr sz="1600" dirty="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 dirty="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1600" spc="-200" dirty="0">
                <a:latin typeface="Arial Black"/>
                <a:cs typeface="Arial Black"/>
              </a:rPr>
              <a:t>1:00pm</a:t>
            </a:r>
            <a:r>
              <a:rPr sz="1600" spc="-165" dirty="0">
                <a:latin typeface="Arial Black"/>
                <a:cs typeface="Arial Black"/>
              </a:rPr>
              <a:t> </a:t>
            </a:r>
            <a:r>
              <a:rPr sz="1600" spc="295" dirty="0">
                <a:latin typeface="Arial Black"/>
                <a:cs typeface="Arial Black"/>
              </a:rPr>
              <a:t>–</a:t>
            </a:r>
            <a:r>
              <a:rPr sz="1600" spc="-145" dirty="0">
                <a:latin typeface="Arial Black"/>
                <a:cs typeface="Arial Black"/>
              </a:rPr>
              <a:t> </a:t>
            </a:r>
            <a:r>
              <a:rPr sz="1600" spc="-170" dirty="0">
                <a:latin typeface="Arial Black"/>
                <a:cs typeface="Arial Black"/>
              </a:rPr>
              <a:t>3:00pm:</a:t>
            </a:r>
            <a:r>
              <a:rPr sz="1600" spc="-185" dirty="0">
                <a:latin typeface="Arial Black"/>
                <a:cs typeface="Arial Black"/>
              </a:rPr>
              <a:t> </a:t>
            </a:r>
            <a:r>
              <a:rPr sz="1600" spc="-95" dirty="0">
                <a:latin typeface="Arial Black"/>
                <a:cs typeface="Arial Black"/>
              </a:rPr>
              <a:t>Hands-On</a:t>
            </a:r>
            <a:r>
              <a:rPr sz="1600" spc="-170" dirty="0">
                <a:latin typeface="Arial Black"/>
                <a:cs typeface="Arial Black"/>
              </a:rPr>
              <a:t> Lab</a:t>
            </a:r>
            <a:r>
              <a:rPr sz="1600" spc="-160" dirty="0">
                <a:latin typeface="Arial Black"/>
                <a:cs typeface="Arial Black"/>
              </a:rPr>
              <a:t> </a:t>
            </a:r>
            <a:r>
              <a:rPr sz="1600" spc="85" dirty="0">
                <a:latin typeface="Arial Black"/>
                <a:cs typeface="Arial Black"/>
              </a:rPr>
              <a:t>-</a:t>
            </a:r>
            <a:r>
              <a:rPr sz="1600" spc="-130" dirty="0">
                <a:latin typeface="Arial Black"/>
                <a:cs typeface="Arial Black"/>
              </a:rPr>
              <a:t> </a:t>
            </a:r>
            <a:r>
              <a:rPr sz="1600" spc="-95" dirty="0">
                <a:latin typeface="Arial Black"/>
                <a:cs typeface="Arial Black"/>
              </a:rPr>
              <a:t>Building</a:t>
            </a:r>
            <a:r>
              <a:rPr sz="1600" spc="-185" dirty="0">
                <a:latin typeface="Arial Black"/>
                <a:cs typeface="Arial Black"/>
              </a:rPr>
              <a:t> </a:t>
            </a:r>
            <a:r>
              <a:rPr sz="1600" spc="-125" dirty="0">
                <a:latin typeface="Arial Black"/>
                <a:cs typeface="Arial Black"/>
              </a:rPr>
              <a:t>AWS</a:t>
            </a:r>
            <a:r>
              <a:rPr sz="1600" spc="-150" dirty="0">
                <a:latin typeface="Arial Black"/>
                <a:cs typeface="Arial Black"/>
              </a:rPr>
              <a:t> </a:t>
            </a:r>
            <a:r>
              <a:rPr sz="1600" spc="-120" dirty="0">
                <a:latin typeface="Arial Black"/>
                <a:cs typeface="Arial Black"/>
              </a:rPr>
              <a:t>Infrastructure</a:t>
            </a:r>
            <a:endParaRPr sz="1600" dirty="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8340" y="633655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rlito"/>
                <a:cs typeface="Carlito"/>
              </a:rPr>
              <a:t>2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31519"/>
            <a:ext cx="12192000" cy="6126480"/>
            <a:chOff x="0" y="731519"/>
            <a:chExt cx="12192000" cy="6126480"/>
          </a:xfrm>
        </p:grpSpPr>
        <p:sp>
          <p:nvSpPr>
            <p:cNvPr id="3" name="object 3"/>
            <p:cNvSpPr/>
            <p:nvPr/>
          </p:nvSpPr>
          <p:spPr>
            <a:xfrm>
              <a:off x="4983479" y="731519"/>
              <a:ext cx="5425439" cy="50977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08659" y="882395"/>
              <a:ext cx="731520" cy="731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77583" y="204025"/>
            <a:ext cx="38100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300" dirty="0">
                <a:solidFill>
                  <a:srgbClr val="000000"/>
                </a:solidFill>
              </a:rPr>
              <a:t>VPC </a:t>
            </a:r>
            <a:r>
              <a:rPr sz="3200" spc="590" dirty="0">
                <a:solidFill>
                  <a:srgbClr val="000000"/>
                </a:solidFill>
              </a:rPr>
              <a:t>–</a:t>
            </a:r>
            <a:r>
              <a:rPr sz="3200" spc="-275" dirty="0">
                <a:solidFill>
                  <a:srgbClr val="000000"/>
                </a:solidFill>
              </a:rPr>
              <a:t> </a:t>
            </a:r>
            <a:r>
              <a:rPr sz="3200" spc="-305" dirty="0">
                <a:solidFill>
                  <a:srgbClr val="000000"/>
                </a:solidFill>
              </a:rPr>
              <a:t>Route </a:t>
            </a:r>
            <a:r>
              <a:rPr sz="3200" spc="-295" dirty="0">
                <a:solidFill>
                  <a:srgbClr val="000000"/>
                </a:solidFill>
              </a:rPr>
              <a:t>Tables</a:t>
            </a:r>
            <a:endParaRPr sz="32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20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15597" y="1956892"/>
            <a:ext cx="4358640" cy="25876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Symbol"/>
              <a:buChar char=""/>
              <a:tabLst>
                <a:tab pos="354965" algn="l"/>
                <a:tab pos="355600" algn="l"/>
              </a:tabLst>
            </a:pPr>
            <a:r>
              <a:rPr sz="2000" b="1" spc="-15" dirty="0">
                <a:latin typeface="Carlito"/>
                <a:cs typeface="Carlito"/>
              </a:rPr>
              <a:t>Route</a:t>
            </a:r>
            <a:r>
              <a:rPr sz="2000" b="1" spc="-30" dirty="0">
                <a:latin typeface="Carlito"/>
                <a:cs typeface="Carlito"/>
              </a:rPr>
              <a:t> Tables</a:t>
            </a:r>
            <a:endParaRPr sz="2000">
              <a:latin typeface="Carlito"/>
              <a:cs typeface="Carlito"/>
            </a:endParaRPr>
          </a:p>
          <a:p>
            <a:pPr marL="756285" lvl="1" indent="-287020">
              <a:lnSpc>
                <a:spcPct val="100000"/>
              </a:lnSpc>
              <a:buFont typeface="Courier New"/>
              <a:buChar char="o"/>
              <a:tabLst>
                <a:tab pos="756920" algn="l"/>
              </a:tabLst>
            </a:pPr>
            <a:r>
              <a:rPr sz="2000" dirty="0">
                <a:latin typeface="Carlito"/>
                <a:cs typeface="Carlito"/>
              </a:rPr>
              <a:t>Can be </a:t>
            </a:r>
            <a:r>
              <a:rPr sz="2000" spc="-5" dirty="0">
                <a:latin typeface="Carlito"/>
                <a:cs typeface="Carlito"/>
              </a:rPr>
              <a:t>applied </a:t>
            </a:r>
            <a:r>
              <a:rPr sz="2000" spc="-15" dirty="0">
                <a:latin typeface="Carlito"/>
                <a:cs typeface="Carlito"/>
              </a:rPr>
              <a:t>to </a:t>
            </a:r>
            <a:r>
              <a:rPr sz="2000" spc="-5" dirty="0">
                <a:latin typeface="Carlito"/>
                <a:cs typeface="Carlito"/>
              </a:rPr>
              <a:t>multiple</a:t>
            </a:r>
            <a:r>
              <a:rPr sz="2000" spc="15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subnets</a:t>
            </a:r>
            <a:endParaRPr sz="2000">
              <a:latin typeface="Carlito"/>
              <a:cs typeface="Carlito"/>
            </a:endParaRPr>
          </a:p>
          <a:p>
            <a:pPr marL="756285" lvl="1" indent="-287020">
              <a:lnSpc>
                <a:spcPct val="100000"/>
              </a:lnSpc>
              <a:buFont typeface="Courier New"/>
              <a:buChar char="o"/>
              <a:tabLst>
                <a:tab pos="756920" algn="l"/>
              </a:tabLst>
            </a:pPr>
            <a:r>
              <a:rPr sz="2000" spc="-20" dirty="0">
                <a:latin typeface="Carlito"/>
                <a:cs typeface="Carlito"/>
              </a:rPr>
              <a:t>Typical </a:t>
            </a:r>
            <a:r>
              <a:rPr sz="2000" spc="-10" dirty="0">
                <a:latin typeface="Carlito"/>
                <a:cs typeface="Carlito"/>
              </a:rPr>
              <a:t>routing</a:t>
            </a:r>
            <a:r>
              <a:rPr sz="2000" spc="-5" dirty="0">
                <a:latin typeface="Carlito"/>
                <a:cs typeface="Carlito"/>
              </a:rPr>
              <a:t> entries</a:t>
            </a:r>
            <a:endParaRPr sz="2000">
              <a:latin typeface="Carlito"/>
              <a:cs typeface="Carlito"/>
            </a:endParaRPr>
          </a:p>
          <a:p>
            <a:pPr marL="1155700" lvl="2" indent="-229235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1155700" algn="l"/>
              </a:tabLst>
            </a:pPr>
            <a:r>
              <a:rPr sz="1800" dirty="0">
                <a:latin typeface="Carlito"/>
                <a:cs typeface="Carlito"/>
              </a:rPr>
              <a:t>10.0.0.0/16 =</a:t>
            </a:r>
            <a:r>
              <a:rPr sz="1800" spc="-10" dirty="0">
                <a:latin typeface="Carlito"/>
                <a:cs typeface="Carlito"/>
              </a:rPr>
              <a:t> Local</a:t>
            </a:r>
            <a:endParaRPr sz="1800">
              <a:latin typeface="Carlito"/>
              <a:cs typeface="Carlito"/>
            </a:endParaRPr>
          </a:p>
          <a:p>
            <a:pPr marL="1155065" marR="522605" lvl="2" indent="-228600">
              <a:lnSpc>
                <a:spcPct val="100000"/>
              </a:lnSpc>
              <a:buFont typeface="Wingdings"/>
              <a:buChar char=""/>
              <a:tabLst>
                <a:tab pos="1155700" algn="l"/>
              </a:tabLst>
            </a:pPr>
            <a:r>
              <a:rPr sz="1800" dirty="0">
                <a:latin typeface="Carlito"/>
                <a:cs typeface="Carlito"/>
              </a:rPr>
              <a:t>0.0.0.0/0 = </a:t>
            </a:r>
            <a:r>
              <a:rPr sz="1800" spc="-10" dirty="0">
                <a:latin typeface="Carlito"/>
                <a:cs typeface="Carlito"/>
              </a:rPr>
              <a:t>Internet </a:t>
            </a:r>
            <a:r>
              <a:rPr sz="1800" spc="-20" dirty="0">
                <a:latin typeface="Carlito"/>
                <a:cs typeface="Carlito"/>
              </a:rPr>
              <a:t>Gateway  </a:t>
            </a:r>
            <a:r>
              <a:rPr sz="1800" spc="-5" dirty="0">
                <a:latin typeface="Carlito"/>
                <a:cs typeface="Carlito"/>
              </a:rPr>
              <a:t>(Public</a:t>
            </a:r>
            <a:r>
              <a:rPr sz="1800" spc="2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Subnet)</a:t>
            </a:r>
            <a:endParaRPr sz="1800">
              <a:latin typeface="Carlito"/>
              <a:cs typeface="Carlito"/>
            </a:endParaRPr>
          </a:p>
          <a:p>
            <a:pPr marL="1155700" lvl="2" indent="-229235">
              <a:lnSpc>
                <a:spcPct val="100000"/>
              </a:lnSpc>
              <a:buFont typeface="Wingdings"/>
              <a:buChar char=""/>
              <a:tabLst>
                <a:tab pos="1155700" algn="l"/>
              </a:tabLst>
            </a:pPr>
            <a:r>
              <a:rPr sz="1800" spc="-5" dirty="0">
                <a:latin typeface="Carlito"/>
                <a:cs typeface="Carlito"/>
              </a:rPr>
              <a:t>-or-</a:t>
            </a:r>
            <a:endParaRPr sz="1800">
              <a:latin typeface="Carlito"/>
              <a:cs typeface="Carlito"/>
            </a:endParaRPr>
          </a:p>
          <a:p>
            <a:pPr marL="1155700" marR="85725" lvl="2" indent="-229235">
              <a:lnSpc>
                <a:spcPct val="100000"/>
              </a:lnSpc>
              <a:buFont typeface="Wingdings"/>
              <a:buChar char=""/>
              <a:tabLst>
                <a:tab pos="1155700" algn="l"/>
              </a:tabLst>
            </a:pPr>
            <a:r>
              <a:rPr sz="1800" dirty="0">
                <a:latin typeface="Carlito"/>
                <a:cs typeface="Carlito"/>
              </a:rPr>
              <a:t>0.0.0.0/0 = </a:t>
            </a:r>
            <a:r>
              <a:rPr sz="1800" spc="-5" dirty="0">
                <a:latin typeface="Carlito"/>
                <a:cs typeface="Carlito"/>
              </a:rPr>
              <a:t>eni-12345678 </a:t>
            </a:r>
            <a:r>
              <a:rPr sz="1800" spc="-15" dirty="0">
                <a:latin typeface="Carlito"/>
                <a:cs typeface="Carlito"/>
              </a:rPr>
              <a:t>(Private  </a:t>
            </a:r>
            <a:r>
              <a:rPr sz="1800" spc="-5" dirty="0">
                <a:latin typeface="Carlito"/>
                <a:cs typeface="Carlito"/>
              </a:rPr>
              <a:t>Subnet)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48283"/>
            <a:ext cx="12192000" cy="6109970"/>
            <a:chOff x="0" y="748283"/>
            <a:chExt cx="12192000" cy="6109970"/>
          </a:xfrm>
        </p:grpSpPr>
        <p:sp>
          <p:nvSpPr>
            <p:cNvPr id="3" name="object 3"/>
            <p:cNvSpPr/>
            <p:nvPr/>
          </p:nvSpPr>
          <p:spPr>
            <a:xfrm>
              <a:off x="3209544" y="748283"/>
              <a:ext cx="4968239" cy="529132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08659" y="882395"/>
              <a:ext cx="731520" cy="731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0839" y="175666"/>
            <a:ext cx="52247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300" dirty="0">
                <a:solidFill>
                  <a:srgbClr val="000000"/>
                </a:solidFill>
              </a:rPr>
              <a:t>VPC </a:t>
            </a:r>
            <a:r>
              <a:rPr sz="3200" spc="590" dirty="0">
                <a:solidFill>
                  <a:srgbClr val="000000"/>
                </a:solidFill>
              </a:rPr>
              <a:t>–</a:t>
            </a:r>
            <a:r>
              <a:rPr sz="3200" spc="-545" dirty="0">
                <a:solidFill>
                  <a:srgbClr val="000000"/>
                </a:solidFill>
              </a:rPr>
              <a:t> </a:t>
            </a:r>
            <a:r>
              <a:rPr sz="3200" spc="-165" dirty="0">
                <a:solidFill>
                  <a:srgbClr val="000000"/>
                </a:solidFill>
              </a:rPr>
              <a:t>Bringing </a:t>
            </a:r>
            <a:r>
              <a:rPr sz="3200" spc="-130" dirty="0">
                <a:solidFill>
                  <a:srgbClr val="000000"/>
                </a:solidFill>
              </a:rPr>
              <a:t>it </a:t>
            </a:r>
            <a:r>
              <a:rPr sz="3200" spc="-280" dirty="0">
                <a:solidFill>
                  <a:srgbClr val="000000"/>
                </a:solidFill>
              </a:rPr>
              <a:t>Together</a:t>
            </a:r>
            <a:endParaRPr sz="32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21</a:t>
            </a:fld>
            <a:endParaRPr dirty="0"/>
          </a:p>
        </p:txBody>
      </p:sp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13231"/>
            <a:ext cx="12192000" cy="6144895"/>
            <a:chOff x="0" y="713231"/>
            <a:chExt cx="12192000" cy="6144895"/>
          </a:xfrm>
        </p:grpSpPr>
        <p:sp>
          <p:nvSpPr>
            <p:cNvPr id="3" name="object 3"/>
            <p:cNvSpPr/>
            <p:nvPr/>
          </p:nvSpPr>
          <p:spPr>
            <a:xfrm>
              <a:off x="2679192" y="713231"/>
              <a:ext cx="5321808" cy="53812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08659" y="882395"/>
              <a:ext cx="731520" cy="731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28963" y="193471"/>
            <a:ext cx="615505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300" dirty="0">
                <a:solidFill>
                  <a:srgbClr val="000000"/>
                </a:solidFill>
              </a:rPr>
              <a:t>VPC </a:t>
            </a:r>
            <a:r>
              <a:rPr sz="3200" spc="590" dirty="0">
                <a:solidFill>
                  <a:srgbClr val="000000"/>
                </a:solidFill>
              </a:rPr>
              <a:t>–</a:t>
            </a:r>
            <a:r>
              <a:rPr sz="3200" spc="-360" dirty="0">
                <a:solidFill>
                  <a:srgbClr val="000000"/>
                </a:solidFill>
              </a:rPr>
              <a:t> </a:t>
            </a:r>
            <a:r>
              <a:rPr sz="3200" spc="-215" dirty="0">
                <a:solidFill>
                  <a:srgbClr val="000000"/>
                </a:solidFill>
              </a:rPr>
              <a:t>On-Premises </a:t>
            </a:r>
            <a:r>
              <a:rPr sz="3200" spc="-240" dirty="0">
                <a:solidFill>
                  <a:srgbClr val="000000"/>
                </a:solidFill>
              </a:rPr>
              <a:t>Connection</a:t>
            </a:r>
            <a:endParaRPr sz="32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4588" y="211289"/>
            <a:ext cx="52908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340" dirty="0">
                <a:solidFill>
                  <a:srgbClr val="000000"/>
                </a:solidFill>
              </a:rPr>
              <a:t>Route53 </a:t>
            </a:r>
            <a:r>
              <a:rPr sz="3200" spc="180" dirty="0">
                <a:solidFill>
                  <a:srgbClr val="000000"/>
                </a:solidFill>
              </a:rPr>
              <a:t>- </a:t>
            </a:r>
            <a:r>
              <a:rPr sz="3200" spc="-305" dirty="0">
                <a:solidFill>
                  <a:srgbClr val="000000"/>
                </a:solidFill>
              </a:rPr>
              <a:t>Basic </a:t>
            </a:r>
            <a:r>
              <a:rPr sz="3200" spc="-270" dirty="0">
                <a:solidFill>
                  <a:srgbClr val="000000"/>
                </a:solidFill>
              </a:rPr>
              <a:t>Feature</a:t>
            </a:r>
            <a:r>
              <a:rPr sz="3200" spc="-670" dirty="0">
                <a:solidFill>
                  <a:srgbClr val="000000"/>
                </a:solidFill>
              </a:rPr>
              <a:t> </a:t>
            </a:r>
            <a:r>
              <a:rPr sz="3200" spc="-340" dirty="0">
                <a:solidFill>
                  <a:srgbClr val="000000"/>
                </a:solidFill>
              </a:rPr>
              <a:t>Set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2856572" y="1401635"/>
            <a:ext cx="8146415" cy="3658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Symbol"/>
              <a:buChar char=""/>
              <a:tabLst>
                <a:tab pos="241300" algn="l"/>
              </a:tabLst>
            </a:pPr>
            <a:r>
              <a:rPr sz="2800" spc="-15" dirty="0">
                <a:latin typeface="Carlito"/>
                <a:cs typeface="Carlito"/>
              </a:rPr>
              <a:t>Zone</a:t>
            </a:r>
            <a:r>
              <a:rPr sz="2800" spc="10" dirty="0">
                <a:latin typeface="Carlito"/>
                <a:cs typeface="Carlito"/>
              </a:rPr>
              <a:t> </a:t>
            </a:r>
            <a:r>
              <a:rPr sz="2800" spc="-15" dirty="0">
                <a:latin typeface="Carlito"/>
                <a:cs typeface="Carlito"/>
              </a:rPr>
              <a:t>Creation</a:t>
            </a:r>
            <a:endParaRPr sz="28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buFont typeface="Symbol"/>
              <a:buChar char=""/>
              <a:tabLst>
                <a:tab pos="241300" algn="l"/>
              </a:tabLst>
            </a:pPr>
            <a:r>
              <a:rPr sz="2800" spc="-15" dirty="0">
                <a:latin typeface="Carlito"/>
                <a:cs typeface="Carlito"/>
              </a:rPr>
              <a:t>Zone</a:t>
            </a:r>
            <a:r>
              <a:rPr sz="2800" spc="10" dirty="0">
                <a:latin typeface="Carlito"/>
                <a:cs typeface="Carlito"/>
              </a:rPr>
              <a:t> </a:t>
            </a:r>
            <a:r>
              <a:rPr sz="2800" spc="-5" dirty="0">
                <a:latin typeface="Carlito"/>
                <a:cs typeface="Carlito"/>
              </a:rPr>
              <a:t>Import</a:t>
            </a:r>
            <a:endParaRPr sz="2800">
              <a:latin typeface="Carlito"/>
              <a:cs typeface="Carlito"/>
            </a:endParaRPr>
          </a:p>
          <a:p>
            <a:pPr marL="622300" lvl="1" indent="-228600">
              <a:lnSpc>
                <a:spcPct val="100000"/>
              </a:lnSpc>
              <a:spcBef>
                <a:spcPts val="45"/>
              </a:spcBef>
              <a:buFont typeface="Courier New"/>
              <a:buChar char="o"/>
              <a:tabLst>
                <a:tab pos="622300" algn="l"/>
              </a:tabLst>
            </a:pPr>
            <a:r>
              <a:rPr sz="2200" spc="-5" dirty="0">
                <a:latin typeface="Carlito"/>
                <a:cs typeface="Carlito"/>
              </a:rPr>
              <a:t>Import </a:t>
            </a:r>
            <a:r>
              <a:rPr sz="2200" spc="-10" dirty="0">
                <a:latin typeface="Carlito"/>
                <a:cs typeface="Carlito"/>
              </a:rPr>
              <a:t>your </a:t>
            </a:r>
            <a:r>
              <a:rPr sz="2200" spc="-20" dirty="0">
                <a:latin typeface="Carlito"/>
                <a:cs typeface="Carlito"/>
              </a:rPr>
              <a:t>zone </a:t>
            </a:r>
            <a:r>
              <a:rPr sz="2200" spc="-5" dirty="0">
                <a:latin typeface="Carlito"/>
                <a:cs typeface="Carlito"/>
              </a:rPr>
              <a:t>file </a:t>
            </a:r>
            <a:r>
              <a:rPr sz="2200" spc="-10" dirty="0">
                <a:latin typeface="Carlito"/>
                <a:cs typeface="Carlito"/>
              </a:rPr>
              <a:t>from </a:t>
            </a:r>
            <a:r>
              <a:rPr sz="2200" spc="-5" dirty="0">
                <a:latin typeface="Carlito"/>
                <a:cs typeface="Carlito"/>
              </a:rPr>
              <a:t>a </a:t>
            </a:r>
            <a:r>
              <a:rPr sz="2200" spc="-10" dirty="0">
                <a:latin typeface="Carlito"/>
                <a:cs typeface="Carlito"/>
              </a:rPr>
              <a:t>previous</a:t>
            </a:r>
            <a:r>
              <a:rPr sz="2200" spc="45" dirty="0">
                <a:latin typeface="Carlito"/>
                <a:cs typeface="Carlito"/>
              </a:rPr>
              <a:t> </a:t>
            </a:r>
            <a:r>
              <a:rPr sz="2200" spc="-10" dirty="0">
                <a:latin typeface="Carlito"/>
                <a:cs typeface="Carlito"/>
              </a:rPr>
              <a:t>provider</a:t>
            </a:r>
            <a:endParaRPr sz="2200">
              <a:latin typeface="Carlito"/>
              <a:cs typeface="Carlito"/>
            </a:endParaRPr>
          </a:p>
          <a:p>
            <a:pPr marL="622300" lvl="1" indent="-228600">
              <a:lnSpc>
                <a:spcPts val="2615"/>
              </a:lnSpc>
              <a:spcBef>
                <a:spcPts val="5"/>
              </a:spcBef>
              <a:buFont typeface="Courier New"/>
              <a:buChar char="o"/>
              <a:tabLst>
                <a:tab pos="622300" algn="l"/>
              </a:tabLst>
            </a:pPr>
            <a:r>
              <a:rPr sz="2200" spc="-15" dirty="0">
                <a:latin typeface="Carlito"/>
                <a:cs typeface="Carlito"/>
              </a:rPr>
              <a:t>Delegate </a:t>
            </a:r>
            <a:r>
              <a:rPr sz="2200" spc="-10" dirty="0">
                <a:latin typeface="Carlito"/>
                <a:cs typeface="Carlito"/>
              </a:rPr>
              <a:t>this </a:t>
            </a:r>
            <a:r>
              <a:rPr sz="2200" spc="-20" dirty="0">
                <a:latin typeface="Carlito"/>
                <a:cs typeface="Carlito"/>
              </a:rPr>
              <a:t>zone to </a:t>
            </a:r>
            <a:r>
              <a:rPr sz="2200" spc="-10" dirty="0">
                <a:latin typeface="Carlito"/>
                <a:cs typeface="Carlito"/>
              </a:rPr>
              <a:t>the </a:t>
            </a:r>
            <a:r>
              <a:rPr sz="2200" spc="-35" dirty="0">
                <a:latin typeface="Carlito"/>
                <a:cs typeface="Carlito"/>
              </a:rPr>
              <a:t>AWS </a:t>
            </a:r>
            <a:r>
              <a:rPr sz="2200" spc="-5" dirty="0">
                <a:latin typeface="Carlito"/>
                <a:cs typeface="Carlito"/>
              </a:rPr>
              <a:t>name</a:t>
            </a:r>
            <a:r>
              <a:rPr sz="2200" spc="185" dirty="0">
                <a:latin typeface="Carlito"/>
                <a:cs typeface="Carlito"/>
              </a:rPr>
              <a:t> </a:t>
            </a:r>
            <a:r>
              <a:rPr sz="2200" spc="-10" dirty="0">
                <a:latin typeface="Carlito"/>
                <a:cs typeface="Carlito"/>
              </a:rPr>
              <a:t>servers</a:t>
            </a:r>
            <a:endParaRPr sz="2200">
              <a:latin typeface="Carlito"/>
              <a:cs typeface="Carlito"/>
            </a:endParaRPr>
          </a:p>
          <a:p>
            <a:pPr marL="241300" indent="-228600">
              <a:lnSpc>
                <a:spcPts val="3335"/>
              </a:lnSpc>
              <a:buFont typeface="Symbol"/>
              <a:buChar char=""/>
              <a:tabLst>
                <a:tab pos="241300" algn="l"/>
              </a:tabLst>
            </a:pPr>
            <a:r>
              <a:rPr sz="2800" spc="-20" dirty="0">
                <a:latin typeface="Carlito"/>
                <a:cs typeface="Carlito"/>
              </a:rPr>
              <a:t>Record</a:t>
            </a:r>
            <a:r>
              <a:rPr sz="2800" spc="5" dirty="0">
                <a:latin typeface="Carlito"/>
                <a:cs typeface="Carlito"/>
              </a:rPr>
              <a:t> </a:t>
            </a:r>
            <a:r>
              <a:rPr sz="2800" spc="-30" dirty="0">
                <a:latin typeface="Carlito"/>
                <a:cs typeface="Carlito"/>
              </a:rPr>
              <a:t>Types</a:t>
            </a:r>
            <a:endParaRPr sz="2800">
              <a:latin typeface="Carlito"/>
              <a:cs typeface="Carlito"/>
            </a:endParaRPr>
          </a:p>
          <a:p>
            <a:pPr marL="622300" lvl="1" indent="-228600">
              <a:lnSpc>
                <a:spcPct val="100000"/>
              </a:lnSpc>
              <a:spcBef>
                <a:spcPts val="45"/>
              </a:spcBef>
              <a:buFont typeface="Courier New"/>
              <a:buChar char="o"/>
              <a:tabLst>
                <a:tab pos="622300" algn="l"/>
              </a:tabLst>
            </a:pPr>
            <a:r>
              <a:rPr sz="2200" spc="-5" dirty="0">
                <a:latin typeface="Carlito"/>
                <a:cs typeface="Carlito"/>
              </a:rPr>
              <a:t>A</a:t>
            </a:r>
            <a:endParaRPr sz="2200">
              <a:latin typeface="Carlito"/>
              <a:cs typeface="Carlito"/>
            </a:endParaRPr>
          </a:p>
          <a:p>
            <a:pPr marL="622300" lvl="1" indent="-228600">
              <a:lnSpc>
                <a:spcPct val="100000"/>
              </a:lnSpc>
              <a:buFont typeface="Courier New"/>
              <a:buChar char="o"/>
              <a:tabLst>
                <a:tab pos="622300" algn="l"/>
              </a:tabLst>
            </a:pPr>
            <a:r>
              <a:rPr sz="2200" spc="-5" dirty="0">
                <a:latin typeface="Carlito"/>
                <a:cs typeface="Carlito"/>
              </a:rPr>
              <a:t>CNAME</a:t>
            </a:r>
            <a:endParaRPr sz="2200">
              <a:latin typeface="Carlito"/>
              <a:cs typeface="Carlito"/>
            </a:endParaRPr>
          </a:p>
          <a:p>
            <a:pPr marL="622300" lvl="1" indent="-228600">
              <a:lnSpc>
                <a:spcPct val="100000"/>
              </a:lnSpc>
              <a:buFont typeface="Courier New"/>
              <a:buChar char="o"/>
              <a:tabLst>
                <a:tab pos="622300" algn="l"/>
              </a:tabLst>
            </a:pPr>
            <a:r>
              <a:rPr sz="2200" spc="-45" dirty="0">
                <a:latin typeface="Carlito"/>
                <a:cs typeface="Carlito"/>
              </a:rPr>
              <a:t>TXT,MX</a:t>
            </a:r>
            <a:endParaRPr sz="2200">
              <a:latin typeface="Carlito"/>
              <a:cs typeface="Carlito"/>
            </a:endParaRPr>
          </a:p>
          <a:p>
            <a:pPr marL="622300" lvl="1" indent="-228600">
              <a:lnSpc>
                <a:spcPct val="100000"/>
              </a:lnSpc>
              <a:buFont typeface="Courier New"/>
              <a:buChar char="o"/>
              <a:tabLst>
                <a:tab pos="622300" algn="l"/>
              </a:tabLst>
            </a:pPr>
            <a:r>
              <a:rPr sz="2200" spc="-5" dirty="0">
                <a:latin typeface="Carlito"/>
                <a:cs typeface="Carlito"/>
              </a:rPr>
              <a:t>Alias</a:t>
            </a:r>
            <a:endParaRPr sz="2200">
              <a:latin typeface="Carlito"/>
              <a:cs typeface="Carlito"/>
            </a:endParaRPr>
          </a:p>
          <a:p>
            <a:pPr marL="622300" lvl="1" indent="-228600">
              <a:lnSpc>
                <a:spcPct val="100000"/>
              </a:lnSpc>
              <a:buFont typeface="Courier New"/>
              <a:buChar char="o"/>
              <a:tabLst>
                <a:tab pos="622300" algn="l"/>
              </a:tabLst>
            </a:pPr>
            <a:r>
              <a:rPr sz="2200" spc="-5" dirty="0">
                <a:latin typeface="Carlito"/>
                <a:cs typeface="Carlito"/>
              </a:rPr>
              <a:t>S3 </a:t>
            </a:r>
            <a:r>
              <a:rPr sz="2200" spc="-20" dirty="0">
                <a:latin typeface="Carlito"/>
                <a:cs typeface="Carlito"/>
              </a:rPr>
              <a:t>buckets </a:t>
            </a:r>
            <a:r>
              <a:rPr sz="2200" spc="-5" dirty="0">
                <a:latin typeface="Carlito"/>
                <a:cs typeface="Carlito"/>
              </a:rPr>
              <a:t>and ELBs </a:t>
            </a:r>
            <a:r>
              <a:rPr sz="2200" spc="-15" dirty="0">
                <a:latin typeface="Carlito"/>
                <a:cs typeface="Carlito"/>
              </a:rPr>
              <a:t>can </a:t>
            </a:r>
            <a:r>
              <a:rPr sz="2200" spc="-5" dirty="0">
                <a:latin typeface="Carlito"/>
                <a:cs typeface="Carlito"/>
              </a:rPr>
              <a:t>be an alias </a:t>
            </a:r>
            <a:r>
              <a:rPr sz="2200" spc="-20" dirty="0">
                <a:latin typeface="Carlito"/>
                <a:cs typeface="Carlito"/>
              </a:rPr>
              <a:t>target, </a:t>
            </a:r>
            <a:r>
              <a:rPr sz="2200" spc="-10" dirty="0">
                <a:latin typeface="Carlito"/>
                <a:cs typeface="Carlito"/>
              </a:rPr>
              <a:t>allows </a:t>
            </a:r>
            <a:r>
              <a:rPr sz="2200" spc="-20" dirty="0">
                <a:latin typeface="Carlito"/>
                <a:cs typeface="Carlito"/>
              </a:rPr>
              <a:t>zone </a:t>
            </a:r>
            <a:r>
              <a:rPr sz="2200" spc="-15" dirty="0">
                <a:latin typeface="Carlito"/>
                <a:cs typeface="Carlito"/>
              </a:rPr>
              <a:t>apex</a:t>
            </a:r>
            <a:r>
              <a:rPr sz="2200" spc="170" dirty="0">
                <a:latin typeface="Carlito"/>
                <a:cs typeface="Carlito"/>
              </a:rPr>
              <a:t> </a:t>
            </a:r>
            <a:r>
              <a:rPr sz="2200" spc="-5" dirty="0">
                <a:latin typeface="Carlito"/>
                <a:cs typeface="Carlito"/>
              </a:rPr>
              <a:t>magic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0391" y="960119"/>
            <a:ext cx="731520" cy="731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23</a:t>
            </a:fld>
            <a:endParaRPr dirty="0"/>
          </a:p>
        </p:txBody>
      </p:sp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6465" y="199415"/>
            <a:ext cx="61772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340" dirty="0">
                <a:solidFill>
                  <a:srgbClr val="000000"/>
                </a:solidFill>
              </a:rPr>
              <a:t>Route53 </a:t>
            </a:r>
            <a:r>
              <a:rPr sz="3200" spc="180" dirty="0">
                <a:solidFill>
                  <a:srgbClr val="000000"/>
                </a:solidFill>
              </a:rPr>
              <a:t>- </a:t>
            </a:r>
            <a:r>
              <a:rPr sz="3200" spc="-250" dirty="0">
                <a:solidFill>
                  <a:srgbClr val="000000"/>
                </a:solidFill>
              </a:rPr>
              <a:t>Advanced </a:t>
            </a:r>
            <a:r>
              <a:rPr sz="3200" spc="-270" dirty="0">
                <a:solidFill>
                  <a:srgbClr val="000000"/>
                </a:solidFill>
              </a:rPr>
              <a:t>Feature</a:t>
            </a:r>
            <a:r>
              <a:rPr sz="3200" spc="-735" dirty="0">
                <a:solidFill>
                  <a:srgbClr val="000000"/>
                </a:solidFill>
              </a:rPr>
              <a:t> </a:t>
            </a:r>
            <a:r>
              <a:rPr sz="3200" spc="-340" dirty="0">
                <a:solidFill>
                  <a:srgbClr val="000000"/>
                </a:solidFill>
              </a:rPr>
              <a:t>Set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2101507" y="1251330"/>
            <a:ext cx="8817610" cy="4191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ts val="3760"/>
              </a:lnSpc>
              <a:spcBef>
                <a:spcPts val="10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300" spc="-30" dirty="0">
                <a:latin typeface="Carlito"/>
                <a:cs typeface="Carlito"/>
              </a:rPr>
              <a:t>Weighted </a:t>
            </a:r>
            <a:r>
              <a:rPr sz="3300" spc="-20" dirty="0">
                <a:latin typeface="Carlito"/>
                <a:cs typeface="Carlito"/>
              </a:rPr>
              <a:t>Resource </a:t>
            </a:r>
            <a:r>
              <a:rPr sz="3300" spc="-25" dirty="0">
                <a:latin typeface="Carlito"/>
                <a:cs typeface="Carlito"/>
              </a:rPr>
              <a:t>Record</a:t>
            </a:r>
            <a:r>
              <a:rPr sz="3300" spc="60" dirty="0">
                <a:latin typeface="Carlito"/>
                <a:cs typeface="Carlito"/>
              </a:rPr>
              <a:t> </a:t>
            </a:r>
            <a:r>
              <a:rPr sz="3300" spc="-10" dirty="0">
                <a:latin typeface="Carlito"/>
                <a:cs typeface="Carlito"/>
              </a:rPr>
              <a:t>Sets</a:t>
            </a:r>
            <a:endParaRPr sz="3300">
              <a:latin typeface="Carlito"/>
              <a:cs typeface="Carlito"/>
            </a:endParaRPr>
          </a:p>
          <a:p>
            <a:pPr marL="469900" indent="-457200">
              <a:lnSpc>
                <a:spcPts val="3565"/>
              </a:lnSpc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300" spc="-5" dirty="0">
                <a:latin typeface="Carlito"/>
                <a:cs typeface="Carlito"/>
              </a:rPr>
              <a:t>Health</a:t>
            </a:r>
            <a:r>
              <a:rPr sz="3300" spc="-15" dirty="0">
                <a:latin typeface="Carlito"/>
                <a:cs typeface="Carlito"/>
              </a:rPr>
              <a:t> </a:t>
            </a:r>
            <a:r>
              <a:rPr sz="3300" spc="-10" dirty="0">
                <a:latin typeface="Carlito"/>
                <a:cs typeface="Carlito"/>
              </a:rPr>
              <a:t>Checks</a:t>
            </a:r>
            <a:endParaRPr sz="3300">
              <a:latin typeface="Carlito"/>
              <a:cs typeface="Carlito"/>
            </a:endParaRPr>
          </a:p>
          <a:p>
            <a:pPr marL="469900" indent="-457200">
              <a:lnSpc>
                <a:spcPts val="3625"/>
              </a:lnSpc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300" spc="-5" dirty="0">
                <a:latin typeface="Carlito"/>
                <a:cs typeface="Carlito"/>
              </a:rPr>
              <a:t>Global Load</a:t>
            </a:r>
            <a:r>
              <a:rPr sz="3300" spc="10" dirty="0">
                <a:latin typeface="Carlito"/>
                <a:cs typeface="Carlito"/>
              </a:rPr>
              <a:t> </a:t>
            </a:r>
            <a:r>
              <a:rPr sz="3300" spc="-5" dirty="0">
                <a:latin typeface="Carlito"/>
                <a:cs typeface="Carlito"/>
              </a:rPr>
              <a:t>Balancer</a:t>
            </a:r>
            <a:endParaRPr sz="3300">
              <a:latin typeface="Carlito"/>
              <a:cs typeface="Carlito"/>
            </a:endParaRPr>
          </a:p>
          <a:p>
            <a:pPr marL="545465" marR="1026794" lvl="1" indent="-457200">
              <a:lnSpc>
                <a:spcPts val="2920"/>
              </a:lnSpc>
              <a:spcBef>
                <a:spcPts val="225"/>
              </a:spcBef>
              <a:buFont typeface="Arial"/>
              <a:buChar char="–"/>
              <a:tabLst>
                <a:tab pos="545465" algn="l"/>
                <a:tab pos="546100" algn="l"/>
              </a:tabLst>
            </a:pPr>
            <a:r>
              <a:rPr sz="2700" spc="-5" dirty="0">
                <a:latin typeface="Carlito"/>
                <a:cs typeface="Carlito"/>
              </a:rPr>
              <a:t>Using </a:t>
            </a:r>
            <a:r>
              <a:rPr sz="2700" spc="-10" dirty="0">
                <a:latin typeface="Carlito"/>
                <a:cs typeface="Carlito"/>
              </a:rPr>
              <a:t>weighted </a:t>
            </a:r>
            <a:r>
              <a:rPr sz="2700" spc="-20" dirty="0">
                <a:latin typeface="Carlito"/>
                <a:cs typeface="Carlito"/>
              </a:rPr>
              <a:t>record </a:t>
            </a:r>
            <a:r>
              <a:rPr sz="2700" spc="-10" dirty="0">
                <a:latin typeface="Carlito"/>
                <a:cs typeface="Carlito"/>
              </a:rPr>
              <a:t>sets, </a:t>
            </a:r>
            <a:r>
              <a:rPr sz="2700" spc="-15" dirty="0">
                <a:latin typeface="Carlito"/>
                <a:cs typeface="Carlito"/>
              </a:rPr>
              <a:t>you </a:t>
            </a:r>
            <a:r>
              <a:rPr sz="2700" spc="-10" dirty="0">
                <a:latin typeface="Carlito"/>
                <a:cs typeface="Carlito"/>
              </a:rPr>
              <a:t>can </a:t>
            </a:r>
            <a:r>
              <a:rPr sz="2700" spc="-20" dirty="0">
                <a:latin typeface="Carlito"/>
                <a:cs typeface="Carlito"/>
              </a:rPr>
              <a:t>create </a:t>
            </a:r>
            <a:r>
              <a:rPr sz="2700" dirty="0">
                <a:latin typeface="Carlito"/>
                <a:cs typeface="Carlito"/>
              </a:rPr>
              <a:t>a </a:t>
            </a:r>
            <a:r>
              <a:rPr sz="2700" spc="-5" dirty="0">
                <a:latin typeface="Carlito"/>
                <a:cs typeface="Carlito"/>
              </a:rPr>
              <a:t>pool </a:t>
            </a:r>
            <a:r>
              <a:rPr sz="2700" dirty="0">
                <a:latin typeface="Carlito"/>
                <a:cs typeface="Carlito"/>
              </a:rPr>
              <a:t>of  </a:t>
            </a:r>
            <a:r>
              <a:rPr sz="2700" spc="-10" dirty="0">
                <a:latin typeface="Carlito"/>
                <a:cs typeface="Carlito"/>
              </a:rPr>
              <a:t>endpoints </a:t>
            </a:r>
            <a:r>
              <a:rPr sz="2700" spc="-15" dirty="0">
                <a:latin typeface="Carlito"/>
                <a:cs typeface="Carlito"/>
              </a:rPr>
              <a:t>from </a:t>
            </a:r>
            <a:r>
              <a:rPr sz="2700" spc="-5" dirty="0">
                <a:latin typeface="Carlito"/>
                <a:cs typeface="Carlito"/>
              </a:rPr>
              <a:t>which </a:t>
            </a:r>
            <a:r>
              <a:rPr sz="2700" spc="-15" dirty="0">
                <a:latin typeface="Carlito"/>
                <a:cs typeface="Carlito"/>
              </a:rPr>
              <a:t>to </a:t>
            </a:r>
            <a:r>
              <a:rPr sz="2700" spc="-5" dirty="0">
                <a:latin typeface="Carlito"/>
                <a:cs typeface="Carlito"/>
              </a:rPr>
              <a:t>balance</a:t>
            </a:r>
            <a:r>
              <a:rPr sz="2700" spc="-35" dirty="0">
                <a:latin typeface="Carlito"/>
                <a:cs typeface="Carlito"/>
              </a:rPr>
              <a:t> </a:t>
            </a:r>
            <a:r>
              <a:rPr sz="2700" spc="-15" dirty="0">
                <a:latin typeface="Carlito"/>
                <a:cs typeface="Carlito"/>
              </a:rPr>
              <a:t>traffic</a:t>
            </a:r>
            <a:endParaRPr sz="2700">
              <a:latin typeface="Carlito"/>
              <a:cs typeface="Carlito"/>
            </a:endParaRPr>
          </a:p>
          <a:p>
            <a:pPr marL="546100" lvl="1" indent="-457200">
              <a:lnSpc>
                <a:spcPts val="2705"/>
              </a:lnSpc>
              <a:buFont typeface="Arial"/>
              <a:buChar char="–"/>
              <a:tabLst>
                <a:tab pos="545465" algn="l"/>
                <a:tab pos="546100" algn="l"/>
              </a:tabLst>
            </a:pPr>
            <a:r>
              <a:rPr sz="2700" spc="-5" dirty="0">
                <a:latin typeface="Carlito"/>
                <a:cs typeface="Carlito"/>
              </a:rPr>
              <a:t>Enabling </a:t>
            </a:r>
            <a:r>
              <a:rPr sz="2700" dirty="0">
                <a:latin typeface="Carlito"/>
                <a:cs typeface="Carlito"/>
              </a:rPr>
              <a:t>a </a:t>
            </a:r>
            <a:r>
              <a:rPr sz="2700" spc="-5" dirty="0">
                <a:latin typeface="Carlito"/>
                <a:cs typeface="Carlito"/>
              </a:rPr>
              <a:t>health-check </a:t>
            </a:r>
            <a:r>
              <a:rPr sz="2700" dirty="0">
                <a:latin typeface="Carlito"/>
                <a:cs typeface="Carlito"/>
              </a:rPr>
              <a:t>on </a:t>
            </a:r>
            <a:r>
              <a:rPr sz="2700" spc="-5" dirty="0">
                <a:latin typeface="Carlito"/>
                <a:cs typeface="Carlito"/>
              </a:rPr>
              <a:t>this pool </a:t>
            </a:r>
            <a:r>
              <a:rPr sz="2700" spc="-10" dirty="0">
                <a:latin typeface="Carlito"/>
                <a:cs typeface="Carlito"/>
              </a:rPr>
              <a:t>allows </a:t>
            </a:r>
            <a:r>
              <a:rPr sz="2700" spc="-20" dirty="0">
                <a:latin typeface="Carlito"/>
                <a:cs typeface="Carlito"/>
              </a:rPr>
              <a:t>for </a:t>
            </a:r>
            <a:r>
              <a:rPr sz="2700" dirty="0">
                <a:latin typeface="Carlito"/>
                <a:cs typeface="Carlito"/>
              </a:rPr>
              <a:t>a </a:t>
            </a:r>
            <a:r>
              <a:rPr sz="2700" spc="-5" dirty="0">
                <a:latin typeface="Carlito"/>
                <a:cs typeface="Carlito"/>
              </a:rPr>
              <a:t>DNS</a:t>
            </a:r>
            <a:r>
              <a:rPr sz="2700" spc="-50" dirty="0">
                <a:latin typeface="Carlito"/>
                <a:cs typeface="Carlito"/>
              </a:rPr>
              <a:t> </a:t>
            </a:r>
            <a:r>
              <a:rPr sz="2700" spc="-5" dirty="0">
                <a:latin typeface="Carlito"/>
                <a:cs typeface="Carlito"/>
              </a:rPr>
              <a:t>based</a:t>
            </a:r>
            <a:endParaRPr sz="2700">
              <a:latin typeface="Carlito"/>
              <a:cs typeface="Carlito"/>
            </a:endParaRPr>
          </a:p>
          <a:p>
            <a:pPr marL="545465" marR="334010">
              <a:lnSpc>
                <a:spcPts val="2920"/>
              </a:lnSpc>
              <a:spcBef>
                <a:spcPts val="200"/>
              </a:spcBef>
            </a:pPr>
            <a:r>
              <a:rPr sz="2700" dirty="0">
                <a:latin typeface="Carlito"/>
                <a:cs typeface="Carlito"/>
              </a:rPr>
              <a:t>load </a:t>
            </a:r>
            <a:r>
              <a:rPr sz="2700" spc="-5" dirty="0">
                <a:latin typeface="Carlito"/>
                <a:cs typeface="Carlito"/>
              </a:rPr>
              <a:t>balancer which </a:t>
            </a:r>
            <a:r>
              <a:rPr sz="2700" spc="-10" dirty="0">
                <a:latin typeface="Carlito"/>
                <a:cs typeface="Carlito"/>
              </a:rPr>
              <a:t>can </a:t>
            </a:r>
            <a:r>
              <a:rPr sz="2700" spc="-5" dirty="0">
                <a:latin typeface="Carlito"/>
                <a:cs typeface="Carlito"/>
              </a:rPr>
              <a:t>be applied </a:t>
            </a:r>
            <a:r>
              <a:rPr sz="2700" spc="-15" dirty="0">
                <a:latin typeface="Carlito"/>
                <a:cs typeface="Carlito"/>
              </a:rPr>
              <a:t>to </a:t>
            </a:r>
            <a:r>
              <a:rPr sz="2700" spc="-20" dirty="0">
                <a:latin typeface="Carlito"/>
                <a:cs typeface="Carlito"/>
              </a:rPr>
              <a:t>any </a:t>
            </a:r>
            <a:r>
              <a:rPr sz="2700" spc="-15" dirty="0">
                <a:latin typeface="Carlito"/>
                <a:cs typeface="Carlito"/>
              </a:rPr>
              <a:t>resource </a:t>
            </a:r>
            <a:r>
              <a:rPr sz="2700" spc="-35" dirty="0">
                <a:latin typeface="Carlito"/>
                <a:cs typeface="Carlito"/>
              </a:rPr>
              <a:t>(AWS  </a:t>
            </a:r>
            <a:r>
              <a:rPr sz="2700" dirty="0">
                <a:latin typeface="Carlito"/>
                <a:cs typeface="Carlito"/>
              </a:rPr>
              <a:t>or</a:t>
            </a:r>
            <a:r>
              <a:rPr sz="2700" spc="-10" dirty="0">
                <a:latin typeface="Carlito"/>
                <a:cs typeface="Carlito"/>
              </a:rPr>
              <a:t> </a:t>
            </a:r>
            <a:r>
              <a:rPr sz="2700" spc="-20" dirty="0">
                <a:latin typeface="Carlito"/>
                <a:cs typeface="Carlito"/>
              </a:rPr>
              <a:t>non-AWS)</a:t>
            </a:r>
            <a:endParaRPr sz="2700">
              <a:latin typeface="Carlito"/>
              <a:cs typeface="Carlito"/>
            </a:endParaRPr>
          </a:p>
          <a:p>
            <a:pPr marL="469900" indent="-457200">
              <a:lnSpc>
                <a:spcPts val="3270"/>
              </a:lnSpc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300" spc="-15" dirty="0">
                <a:latin typeface="Carlito"/>
                <a:cs typeface="Carlito"/>
              </a:rPr>
              <a:t>Latency </a:t>
            </a:r>
            <a:r>
              <a:rPr sz="3300" spc="-20" dirty="0">
                <a:latin typeface="Carlito"/>
                <a:cs typeface="Carlito"/>
              </a:rPr>
              <a:t>Resource </a:t>
            </a:r>
            <a:r>
              <a:rPr sz="3300" spc="-25" dirty="0">
                <a:latin typeface="Carlito"/>
                <a:cs typeface="Carlito"/>
              </a:rPr>
              <a:t>Record</a:t>
            </a:r>
            <a:r>
              <a:rPr sz="3300" spc="15" dirty="0">
                <a:latin typeface="Carlito"/>
                <a:cs typeface="Carlito"/>
              </a:rPr>
              <a:t> </a:t>
            </a:r>
            <a:r>
              <a:rPr sz="3300" spc="-10" dirty="0">
                <a:latin typeface="Carlito"/>
                <a:cs typeface="Carlito"/>
              </a:rPr>
              <a:t>Sets</a:t>
            </a:r>
            <a:endParaRPr sz="3300">
              <a:latin typeface="Carlito"/>
              <a:cs typeface="Carlito"/>
            </a:endParaRPr>
          </a:p>
          <a:p>
            <a:pPr marL="469900" indent="-457200">
              <a:lnSpc>
                <a:spcPts val="3760"/>
              </a:lnSpc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300" spc="-10" dirty="0">
                <a:latin typeface="Carlito"/>
                <a:cs typeface="Carlito"/>
              </a:rPr>
              <a:t>Geolocation </a:t>
            </a:r>
            <a:r>
              <a:rPr sz="3300" spc="-20" dirty="0">
                <a:latin typeface="Carlito"/>
                <a:cs typeface="Carlito"/>
              </a:rPr>
              <a:t>Resource </a:t>
            </a:r>
            <a:r>
              <a:rPr sz="3300" spc="-25" dirty="0">
                <a:latin typeface="Carlito"/>
                <a:cs typeface="Carlito"/>
              </a:rPr>
              <a:t>Record</a:t>
            </a:r>
            <a:r>
              <a:rPr sz="3300" spc="35" dirty="0">
                <a:latin typeface="Carlito"/>
                <a:cs typeface="Carlito"/>
              </a:rPr>
              <a:t> </a:t>
            </a:r>
            <a:r>
              <a:rPr sz="3300" spc="-5" dirty="0">
                <a:latin typeface="Carlito"/>
                <a:cs typeface="Carlito"/>
              </a:rPr>
              <a:t>Sets</a:t>
            </a:r>
            <a:endParaRPr sz="33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0391" y="960119"/>
            <a:ext cx="731520" cy="731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24</a:t>
            </a:fld>
            <a:endParaRPr dirty="0"/>
          </a:p>
        </p:txBody>
      </p:sp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4885" y="83299"/>
            <a:ext cx="49637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340" dirty="0">
                <a:solidFill>
                  <a:srgbClr val="000000"/>
                </a:solidFill>
              </a:rPr>
              <a:t>Route53 </a:t>
            </a:r>
            <a:r>
              <a:rPr sz="3200" spc="590" dirty="0">
                <a:solidFill>
                  <a:srgbClr val="000000"/>
                </a:solidFill>
              </a:rPr>
              <a:t>–</a:t>
            </a:r>
            <a:r>
              <a:rPr sz="3200" spc="-275" dirty="0">
                <a:solidFill>
                  <a:srgbClr val="000000"/>
                </a:solidFill>
              </a:rPr>
              <a:t> </a:t>
            </a:r>
            <a:r>
              <a:rPr sz="3200" spc="-270" dirty="0">
                <a:solidFill>
                  <a:srgbClr val="000000"/>
                </a:solidFill>
              </a:rPr>
              <a:t>Global </a:t>
            </a:r>
            <a:r>
              <a:rPr sz="3200" spc="-200" dirty="0">
                <a:solidFill>
                  <a:srgbClr val="000000"/>
                </a:solidFill>
              </a:rPr>
              <a:t>Failover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607382" y="2394419"/>
            <a:ext cx="271399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Symbol"/>
              <a:buChar char=""/>
              <a:tabLst>
                <a:tab pos="241300" algn="l"/>
              </a:tabLst>
            </a:pPr>
            <a:r>
              <a:rPr sz="2000" spc="-5" dirty="0">
                <a:latin typeface="Carlito"/>
                <a:cs typeface="Carlito"/>
              </a:rPr>
              <a:t>Global </a:t>
            </a:r>
            <a:r>
              <a:rPr sz="2000" spc="-15" dirty="0">
                <a:latin typeface="Carlito"/>
                <a:cs typeface="Carlito"/>
              </a:rPr>
              <a:t>Failover</a:t>
            </a:r>
            <a:r>
              <a:rPr sz="2000" spc="-5" dirty="0">
                <a:latin typeface="Carlito"/>
                <a:cs typeface="Carlito"/>
              </a:rPr>
              <a:t> </a:t>
            </a:r>
            <a:r>
              <a:rPr sz="2000" spc="-20" dirty="0">
                <a:latin typeface="Carlito"/>
                <a:cs typeface="Carlito"/>
              </a:rPr>
              <a:t>Pattern</a:t>
            </a:r>
            <a:endParaRPr sz="20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buFont typeface="Symbol"/>
              <a:buChar char=""/>
              <a:tabLst>
                <a:tab pos="241300" algn="l"/>
              </a:tabLst>
            </a:pPr>
            <a:r>
              <a:rPr sz="2000" spc="-5" dirty="0">
                <a:latin typeface="Carlito"/>
                <a:cs typeface="Carlito"/>
              </a:rPr>
              <a:t>Uses </a:t>
            </a:r>
            <a:r>
              <a:rPr sz="2000" dirty="0">
                <a:latin typeface="Carlito"/>
                <a:cs typeface="Carlito"/>
              </a:rPr>
              <a:t>R53 </a:t>
            </a:r>
            <a:r>
              <a:rPr sz="2000" spc="-5" dirty="0">
                <a:latin typeface="Carlito"/>
                <a:cs typeface="Carlito"/>
              </a:rPr>
              <a:t>Health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Checks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079112" y="1888169"/>
            <a:ext cx="3088640" cy="3883025"/>
            <a:chOff x="5079112" y="1888169"/>
            <a:chExt cx="3088640" cy="3883025"/>
          </a:xfrm>
        </p:grpSpPr>
        <p:sp>
          <p:nvSpPr>
            <p:cNvPr id="5" name="object 5"/>
            <p:cNvSpPr/>
            <p:nvPr/>
          </p:nvSpPr>
          <p:spPr>
            <a:xfrm>
              <a:off x="5083557" y="3846731"/>
              <a:ext cx="2507615" cy="1919605"/>
            </a:xfrm>
            <a:custGeom>
              <a:avLst/>
              <a:gdLst/>
              <a:ahLst/>
              <a:cxnLst/>
              <a:rect l="l" t="t" r="r" b="b"/>
              <a:pathLst>
                <a:path w="2507615" h="1919604">
                  <a:moveTo>
                    <a:pt x="106677" y="1919523"/>
                  </a:moveTo>
                  <a:lnTo>
                    <a:pt x="2400666" y="1919523"/>
                  </a:lnTo>
                  <a:lnTo>
                    <a:pt x="2442176" y="1911127"/>
                  </a:lnTo>
                  <a:lnTo>
                    <a:pt x="2476086" y="1888235"/>
                  </a:lnTo>
                  <a:lnTo>
                    <a:pt x="2498955" y="1854292"/>
                  </a:lnTo>
                  <a:lnTo>
                    <a:pt x="2507343" y="1812740"/>
                  </a:lnTo>
                  <a:lnTo>
                    <a:pt x="2507343" y="106782"/>
                  </a:lnTo>
                  <a:lnTo>
                    <a:pt x="2498955" y="65230"/>
                  </a:lnTo>
                  <a:lnTo>
                    <a:pt x="2476086" y="31287"/>
                  </a:lnTo>
                  <a:lnTo>
                    <a:pt x="2442176" y="8395"/>
                  </a:lnTo>
                  <a:lnTo>
                    <a:pt x="2400666" y="0"/>
                  </a:lnTo>
                  <a:lnTo>
                    <a:pt x="106677" y="0"/>
                  </a:lnTo>
                  <a:lnTo>
                    <a:pt x="65166" y="8395"/>
                  </a:lnTo>
                  <a:lnTo>
                    <a:pt x="31256" y="31287"/>
                  </a:lnTo>
                  <a:lnTo>
                    <a:pt x="8387" y="65230"/>
                  </a:lnTo>
                  <a:lnTo>
                    <a:pt x="0" y="106782"/>
                  </a:lnTo>
                  <a:lnTo>
                    <a:pt x="0" y="1812740"/>
                  </a:lnTo>
                  <a:lnTo>
                    <a:pt x="8387" y="1854292"/>
                  </a:lnTo>
                  <a:lnTo>
                    <a:pt x="31256" y="1888235"/>
                  </a:lnTo>
                  <a:lnTo>
                    <a:pt x="65166" y="1911127"/>
                  </a:lnTo>
                  <a:lnTo>
                    <a:pt x="106677" y="1919523"/>
                  </a:lnTo>
                  <a:close/>
                </a:path>
              </a:pathLst>
            </a:custGeom>
            <a:ln w="85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88621" y="4369295"/>
              <a:ext cx="541655" cy="670560"/>
            </a:xfrm>
            <a:custGeom>
              <a:avLst/>
              <a:gdLst/>
              <a:ahLst/>
              <a:cxnLst/>
              <a:rect l="l" t="t" r="r" b="b"/>
              <a:pathLst>
                <a:path w="541654" h="670560">
                  <a:moveTo>
                    <a:pt x="279234" y="9385"/>
                  </a:moveTo>
                  <a:lnTo>
                    <a:pt x="1028" y="0"/>
                  </a:lnTo>
                  <a:lnTo>
                    <a:pt x="14236" y="17437"/>
                  </a:lnTo>
                  <a:lnTo>
                    <a:pt x="13284" y="18199"/>
                  </a:lnTo>
                  <a:lnTo>
                    <a:pt x="10566" y="20027"/>
                  </a:lnTo>
                  <a:lnTo>
                    <a:pt x="9347" y="21793"/>
                  </a:lnTo>
                  <a:lnTo>
                    <a:pt x="4267" y="28359"/>
                  </a:lnTo>
                  <a:lnTo>
                    <a:pt x="4267" y="28905"/>
                  </a:lnTo>
                  <a:lnTo>
                    <a:pt x="4000" y="29514"/>
                  </a:lnTo>
                  <a:lnTo>
                    <a:pt x="2844" y="31191"/>
                  </a:lnTo>
                  <a:lnTo>
                    <a:pt x="2413" y="33210"/>
                  </a:lnTo>
                  <a:lnTo>
                    <a:pt x="2044" y="34074"/>
                  </a:lnTo>
                  <a:lnTo>
                    <a:pt x="2044" y="34963"/>
                  </a:lnTo>
                  <a:lnTo>
                    <a:pt x="1879" y="35737"/>
                  </a:lnTo>
                  <a:lnTo>
                    <a:pt x="1879" y="34340"/>
                  </a:lnTo>
                  <a:lnTo>
                    <a:pt x="177" y="40309"/>
                  </a:lnTo>
                  <a:lnTo>
                    <a:pt x="177" y="43764"/>
                  </a:lnTo>
                  <a:lnTo>
                    <a:pt x="0" y="44589"/>
                  </a:lnTo>
                  <a:lnTo>
                    <a:pt x="0" y="82169"/>
                  </a:lnTo>
                  <a:lnTo>
                    <a:pt x="2578" y="69570"/>
                  </a:lnTo>
                  <a:lnTo>
                    <a:pt x="3632" y="67119"/>
                  </a:lnTo>
                  <a:lnTo>
                    <a:pt x="35839" y="46291"/>
                  </a:lnTo>
                  <a:lnTo>
                    <a:pt x="35839" y="45897"/>
                  </a:lnTo>
                  <a:lnTo>
                    <a:pt x="36017" y="46126"/>
                  </a:lnTo>
                  <a:lnTo>
                    <a:pt x="279234" y="46126"/>
                  </a:lnTo>
                  <a:lnTo>
                    <a:pt x="279234" y="9385"/>
                  </a:lnTo>
                  <a:close/>
                </a:path>
                <a:path w="541654" h="670560">
                  <a:moveTo>
                    <a:pt x="425424" y="180073"/>
                  </a:moveTo>
                  <a:lnTo>
                    <a:pt x="159169" y="174942"/>
                  </a:lnTo>
                  <a:lnTo>
                    <a:pt x="164147" y="185127"/>
                  </a:lnTo>
                  <a:lnTo>
                    <a:pt x="163944" y="185216"/>
                  </a:lnTo>
                  <a:lnTo>
                    <a:pt x="159042" y="189191"/>
                  </a:lnTo>
                  <a:lnTo>
                    <a:pt x="157010" y="190563"/>
                  </a:lnTo>
                  <a:lnTo>
                    <a:pt x="156603" y="191160"/>
                  </a:lnTo>
                  <a:lnTo>
                    <a:pt x="150710" y="198780"/>
                  </a:lnTo>
                  <a:lnTo>
                    <a:pt x="150710" y="199453"/>
                  </a:lnTo>
                  <a:lnTo>
                    <a:pt x="150215" y="200596"/>
                  </a:lnTo>
                  <a:lnTo>
                    <a:pt x="149288" y="201968"/>
                  </a:lnTo>
                  <a:lnTo>
                    <a:pt x="148971" y="203492"/>
                  </a:lnTo>
                  <a:lnTo>
                    <a:pt x="148577" y="204419"/>
                  </a:lnTo>
                  <a:lnTo>
                    <a:pt x="148577" y="205447"/>
                  </a:lnTo>
                  <a:lnTo>
                    <a:pt x="148412" y="206248"/>
                  </a:lnTo>
                  <a:lnTo>
                    <a:pt x="148412" y="204673"/>
                  </a:lnTo>
                  <a:lnTo>
                    <a:pt x="146697" y="210654"/>
                  </a:lnTo>
                  <a:lnTo>
                    <a:pt x="146697" y="214630"/>
                  </a:lnTo>
                  <a:lnTo>
                    <a:pt x="146443" y="215861"/>
                  </a:lnTo>
                  <a:lnTo>
                    <a:pt x="146443" y="252603"/>
                  </a:lnTo>
                  <a:lnTo>
                    <a:pt x="170027" y="219227"/>
                  </a:lnTo>
                  <a:lnTo>
                    <a:pt x="181914" y="216801"/>
                  </a:lnTo>
                  <a:lnTo>
                    <a:pt x="425424" y="216801"/>
                  </a:lnTo>
                  <a:lnTo>
                    <a:pt x="425424" y="180073"/>
                  </a:lnTo>
                  <a:close/>
                </a:path>
                <a:path w="541654" h="670560">
                  <a:moveTo>
                    <a:pt x="541159" y="633679"/>
                  </a:moveTo>
                  <a:lnTo>
                    <a:pt x="200634" y="621728"/>
                  </a:lnTo>
                  <a:lnTo>
                    <a:pt x="213436" y="670420"/>
                  </a:lnTo>
                  <a:lnTo>
                    <a:pt x="541159" y="670420"/>
                  </a:lnTo>
                  <a:lnTo>
                    <a:pt x="541159" y="633679"/>
                  </a:lnTo>
                  <a:close/>
                </a:path>
              </a:pathLst>
            </a:custGeom>
            <a:solidFill>
              <a:srgbClr val="9D5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971795" y="4625817"/>
              <a:ext cx="117174" cy="7175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118242" y="4796242"/>
              <a:ext cx="116833" cy="721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266472" y="4967617"/>
              <a:ext cx="36195" cy="71755"/>
            </a:xfrm>
            <a:custGeom>
              <a:avLst/>
              <a:gdLst/>
              <a:ahLst/>
              <a:cxnLst/>
              <a:rect l="l" t="t" r="r" b="b"/>
              <a:pathLst>
                <a:path w="36195" h="71754">
                  <a:moveTo>
                    <a:pt x="35852" y="35026"/>
                  </a:moveTo>
                  <a:lnTo>
                    <a:pt x="21971" y="32194"/>
                  </a:lnTo>
                  <a:lnTo>
                    <a:pt x="10566" y="24561"/>
                  </a:lnTo>
                  <a:lnTo>
                    <a:pt x="2844" y="13398"/>
                  </a:lnTo>
                  <a:lnTo>
                    <a:pt x="0" y="0"/>
                  </a:lnTo>
                  <a:lnTo>
                    <a:pt x="0" y="36728"/>
                  </a:lnTo>
                  <a:lnTo>
                    <a:pt x="2844" y="50126"/>
                  </a:lnTo>
                  <a:lnTo>
                    <a:pt x="10566" y="61290"/>
                  </a:lnTo>
                  <a:lnTo>
                    <a:pt x="21971" y="68922"/>
                  </a:lnTo>
                  <a:lnTo>
                    <a:pt x="35852" y="71755"/>
                  </a:lnTo>
                  <a:lnTo>
                    <a:pt x="35852" y="35026"/>
                  </a:lnTo>
                  <a:close/>
                </a:path>
              </a:pathLst>
            </a:custGeom>
            <a:solidFill>
              <a:srgbClr val="9D51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627469" y="4967274"/>
              <a:ext cx="35560" cy="73025"/>
            </a:xfrm>
            <a:custGeom>
              <a:avLst/>
              <a:gdLst/>
              <a:ahLst/>
              <a:cxnLst/>
              <a:rect l="l" t="t" r="r" b="b"/>
              <a:pathLst>
                <a:path w="35559" h="73025">
                  <a:moveTo>
                    <a:pt x="35077" y="0"/>
                  </a:moveTo>
                  <a:lnTo>
                    <a:pt x="13474" y="32308"/>
                  </a:lnTo>
                  <a:lnTo>
                    <a:pt x="88" y="35026"/>
                  </a:lnTo>
                  <a:lnTo>
                    <a:pt x="88" y="35775"/>
                  </a:lnTo>
                  <a:lnTo>
                    <a:pt x="0" y="72529"/>
                  </a:lnTo>
                  <a:lnTo>
                    <a:pt x="1460" y="72313"/>
                  </a:lnTo>
                  <a:lnTo>
                    <a:pt x="9359" y="71145"/>
                  </a:lnTo>
                  <a:lnTo>
                    <a:pt x="11506" y="70180"/>
                  </a:lnTo>
                  <a:lnTo>
                    <a:pt x="13474" y="69761"/>
                  </a:lnTo>
                  <a:lnTo>
                    <a:pt x="15379" y="68440"/>
                  </a:lnTo>
                  <a:lnTo>
                    <a:pt x="17919" y="67297"/>
                  </a:lnTo>
                  <a:lnTo>
                    <a:pt x="22910" y="63220"/>
                  </a:lnTo>
                  <a:lnTo>
                    <a:pt x="24625" y="62039"/>
                  </a:lnTo>
                  <a:lnTo>
                    <a:pt x="24930" y="61582"/>
                  </a:lnTo>
                  <a:lnTo>
                    <a:pt x="25209" y="61353"/>
                  </a:lnTo>
                  <a:lnTo>
                    <a:pt x="30721" y="53733"/>
                  </a:lnTo>
                  <a:lnTo>
                    <a:pt x="30721" y="52908"/>
                  </a:lnTo>
                  <a:lnTo>
                    <a:pt x="30899" y="52641"/>
                  </a:lnTo>
                  <a:lnTo>
                    <a:pt x="30899" y="53479"/>
                  </a:lnTo>
                  <a:lnTo>
                    <a:pt x="31889" y="51155"/>
                  </a:lnTo>
                  <a:lnTo>
                    <a:pt x="32245" y="50622"/>
                  </a:lnTo>
                  <a:lnTo>
                    <a:pt x="32359" y="50063"/>
                  </a:lnTo>
                  <a:lnTo>
                    <a:pt x="33451" y="47498"/>
                  </a:lnTo>
                  <a:lnTo>
                    <a:pt x="33451" y="46913"/>
                  </a:lnTo>
                  <a:lnTo>
                    <a:pt x="33883" y="46037"/>
                  </a:lnTo>
                  <a:lnTo>
                    <a:pt x="34734" y="43484"/>
                  </a:lnTo>
                  <a:lnTo>
                    <a:pt x="34734" y="38417"/>
                  </a:lnTo>
                  <a:lnTo>
                    <a:pt x="35077" y="36728"/>
                  </a:lnTo>
                  <a:lnTo>
                    <a:pt x="35077" y="0"/>
                  </a:lnTo>
                  <a:close/>
                </a:path>
              </a:pathLst>
            </a:custGeom>
            <a:solidFill>
              <a:srgbClr val="9D5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75096" y="1888261"/>
              <a:ext cx="2038350" cy="3112135"/>
            </a:xfrm>
            <a:custGeom>
              <a:avLst/>
              <a:gdLst/>
              <a:ahLst/>
              <a:cxnLst/>
              <a:rect l="l" t="t" r="r" b="b"/>
              <a:pathLst>
                <a:path w="2038350" h="3112135">
                  <a:moveTo>
                    <a:pt x="393280" y="2406370"/>
                  </a:moveTo>
                  <a:lnTo>
                    <a:pt x="382714" y="2381491"/>
                  </a:lnTo>
                  <a:lnTo>
                    <a:pt x="357428" y="2371344"/>
                  </a:lnTo>
                  <a:lnTo>
                    <a:pt x="18529" y="2374049"/>
                  </a:lnTo>
                  <a:lnTo>
                    <a:pt x="0" y="2392603"/>
                  </a:lnTo>
                  <a:lnTo>
                    <a:pt x="0" y="2750858"/>
                  </a:lnTo>
                  <a:lnTo>
                    <a:pt x="18529" y="2769997"/>
                  </a:lnTo>
                  <a:lnTo>
                    <a:pt x="114211" y="2772841"/>
                  </a:lnTo>
                  <a:lnTo>
                    <a:pt x="116916" y="2512199"/>
                  </a:lnTo>
                  <a:lnTo>
                    <a:pt x="135445" y="2493645"/>
                  </a:lnTo>
                  <a:lnTo>
                    <a:pt x="393280" y="2490940"/>
                  </a:lnTo>
                  <a:lnTo>
                    <a:pt x="393280" y="2406370"/>
                  </a:lnTo>
                  <a:close/>
                </a:path>
                <a:path w="2038350" h="3112135">
                  <a:moveTo>
                    <a:pt x="538873" y="2576703"/>
                  </a:moveTo>
                  <a:lnTo>
                    <a:pt x="528739" y="2552141"/>
                  </a:lnTo>
                  <a:lnTo>
                    <a:pt x="503885" y="2541676"/>
                  </a:lnTo>
                  <a:lnTo>
                    <a:pt x="164985" y="2544508"/>
                  </a:lnTo>
                  <a:lnTo>
                    <a:pt x="146443" y="2563304"/>
                  </a:lnTo>
                  <a:lnTo>
                    <a:pt x="146443" y="2921203"/>
                  </a:lnTo>
                  <a:lnTo>
                    <a:pt x="164985" y="2940342"/>
                  </a:lnTo>
                  <a:lnTo>
                    <a:pt x="260654" y="2943187"/>
                  </a:lnTo>
                  <a:lnTo>
                    <a:pt x="263359" y="2682544"/>
                  </a:lnTo>
                  <a:lnTo>
                    <a:pt x="281901" y="2663990"/>
                  </a:lnTo>
                  <a:lnTo>
                    <a:pt x="538873" y="2661272"/>
                  </a:lnTo>
                  <a:lnTo>
                    <a:pt x="538873" y="2576703"/>
                  </a:lnTo>
                  <a:close/>
                </a:path>
                <a:path w="2038350" h="3112135">
                  <a:moveTo>
                    <a:pt x="687108" y="2748153"/>
                  </a:moveTo>
                  <a:lnTo>
                    <a:pt x="676973" y="2723273"/>
                  </a:lnTo>
                  <a:lnTo>
                    <a:pt x="652119" y="2713126"/>
                  </a:lnTo>
                  <a:lnTo>
                    <a:pt x="313220" y="2715844"/>
                  </a:lnTo>
                  <a:lnTo>
                    <a:pt x="294678" y="2734399"/>
                  </a:lnTo>
                  <a:lnTo>
                    <a:pt x="294678" y="3092653"/>
                  </a:lnTo>
                  <a:lnTo>
                    <a:pt x="313220" y="3111792"/>
                  </a:lnTo>
                  <a:lnTo>
                    <a:pt x="665861" y="3111792"/>
                  </a:lnTo>
                  <a:lnTo>
                    <a:pt x="684403" y="3092653"/>
                  </a:lnTo>
                  <a:lnTo>
                    <a:pt x="687108" y="2748153"/>
                  </a:lnTo>
                  <a:close/>
                </a:path>
                <a:path w="2038350" h="3112135">
                  <a:moveTo>
                    <a:pt x="2037816" y="56375"/>
                  </a:moveTo>
                  <a:lnTo>
                    <a:pt x="1926869" y="0"/>
                  </a:lnTo>
                  <a:lnTo>
                    <a:pt x="1926869" y="641553"/>
                  </a:lnTo>
                  <a:lnTo>
                    <a:pt x="2037816" y="585165"/>
                  </a:lnTo>
                  <a:lnTo>
                    <a:pt x="2037816" y="56375"/>
                  </a:lnTo>
                  <a:close/>
                </a:path>
              </a:pathLst>
            </a:custGeom>
            <a:solidFill>
              <a:srgbClr val="F585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789833" y="1888169"/>
              <a:ext cx="112395" cy="641985"/>
            </a:xfrm>
            <a:custGeom>
              <a:avLst/>
              <a:gdLst/>
              <a:ahLst/>
              <a:cxnLst/>
              <a:rect l="l" t="t" r="r" b="b"/>
              <a:pathLst>
                <a:path w="112395" h="641985">
                  <a:moveTo>
                    <a:pt x="111797" y="641549"/>
                  </a:moveTo>
                  <a:lnTo>
                    <a:pt x="0" y="585168"/>
                  </a:lnTo>
                  <a:lnTo>
                    <a:pt x="0" y="56381"/>
                  </a:lnTo>
                  <a:lnTo>
                    <a:pt x="111797" y="0"/>
                  </a:lnTo>
                  <a:lnTo>
                    <a:pt x="111797" y="641549"/>
                  </a:lnTo>
                  <a:close/>
                </a:path>
              </a:pathLst>
            </a:custGeom>
            <a:solidFill>
              <a:srgbClr val="9D5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670781" y="2004263"/>
              <a:ext cx="189230" cy="118110"/>
            </a:xfrm>
            <a:custGeom>
              <a:avLst/>
              <a:gdLst/>
              <a:ahLst/>
              <a:cxnLst/>
              <a:rect l="l" t="t" r="r" b="b"/>
              <a:pathLst>
                <a:path w="189229" h="118110">
                  <a:moveTo>
                    <a:pt x="188605" y="117887"/>
                  </a:moveTo>
                  <a:lnTo>
                    <a:pt x="0" y="93114"/>
                  </a:lnTo>
                  <a:lnTo>
                    <a:pt x="0" y="0"/>
                  </a:lnTo>
                  <a:lnTo>
                    <a:pt x="188605" y="44421"/>
                  </a:lnTo>
                  <a:lnTo>
                    <a:pt x="188605" y="117887"/>
                  </a:lnTo>
                  <a:close/>
                </a:path>
              </a:pathLst>
            </a:custGeom>
            <a:solidFill>
              <a:srgbClr val="F585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944216" y="2058764"/>
              <a:ext cx="189230" cy="109855"/>
            </a:xfrm>
            <a:custGeom>
              <a:avLst/>
              <a:gdLst/>
              <a:ahLst/>
              <a:cxnLst/>
              <a:rect l="l" t="t" r="r" b="b"/>
              <a:pathLst>
                <a:path w="189229" h="109855">
                  <a:moveTo>
                    <a:pt x="0" y="109345"/>
                  </a:moveTo>
                  <a:lnTo>
                    <a:pt x="0" y="32461"/>
                  </a:lnTo>
                  <a:lnTo>
                    <a:pt x="188605" y="0"/>
                  </a:lnTo>
                  <a:lnTo>
                    <a:pt x="188605" y="98239"/>
                  </a:lnTo>
                  <a:lnTo>
                    <a:pt x="0" y="109345"/>
                  </a:lnTo>
                  <a:close/>
                </a:path>
              </a:pathLst>
            </a:custGeom>
            <a:solidFill>
              <a:srgbClr val="9D5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133163" y="2059277"/>
              <a:ext cx="34290" cy="100965"/>
            </a:xfrm>
            <a:custGeom>
              <a:avLst/>
              <a:gdLst/>
              <a:ahLst/>
              <a:cxnLst/>
              <a:rect l="l" t="t" r="r" b="b"/>
              <a:pathLst>
                <a:path w="34290" h="100964">
                  <a:moveTo>
                    <a:pt x="34136" y="100802"/>
                  </a:moveTo>
                  <a:lnTo>
                    <a:pt x="0" y="96531"/>
                  </a:lnTo>
                  <a:lnTo>
                    <a:pt x="0" y="0"/>
                  </a:lnTo>
                  <a:lnTo>
                    <a:pt x="34136" y="11959"/>
                  </a:lnTo>
                  <a:lnTo>
                    <a:pt x="34136" y="100802"/>
                  </a:lnTo>
                  <a:close/>
                </a:path>
              </a:pathLst>
            </a:custGeom>
            <a:solidFill>
              <a:srgbClr val="F585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36985" y="2004177"/>
              <a:ext cx="34290" cy="102870"/>
            </a:xfrm>
            <a:custGeom>
              <a:avLst/>
              <a:gdLst/>
              <a:ahLst/>
              <a:cxnLst/>
              <a:rect l="l" t="t" r="r" b="b"/>
              <a:pathLst>
                <a:path w="34290" h="102869">
                  <a:moveTo>
                    <a:pt x="0" y="102511"/>
                  </a:moveTo>
                  <a:lnTo>
                    <a:pt x="0" y="17085"/>
                  </a:lnTo>
                  <a:lnTo>
                    <a:pt x="34136" y="0"/>
                  </a:lnTo>
                  <a:lnTo>
                    <a:pt x="34136" y="93114"/>
                  </a:lnTo>
                  <a:lnTo>
                    <a:pt x="0" y="102511"/>
                  </a:lnTo>
                  <a:close/>
                </a:path>
              </a:pathLst>
            </a:custGeom>
            <a:solidFill>
              <a:srgbClr val="9D5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36980" y="2097214"/>
              <a:ext cx="530225" cy="73660"/>
            </a:xfrm>
            <a:custGeom>
              <a:avLst/>
              <a:gdLst/>
              <a:ahLst/>
              <a:cxnLst/>
              <a:rect l="l" t="t" r="r" b="b"/>
              <a:pathLst>
                <a:path w="530225" h="73660">
                  <a:moveTo>
                    <a:pt x="222745" y="24777"/>
                  </a:moveTo>
                  <a:lnTo>
                    <a:pt x="34137" y="0"/>
                  </a:lnTo>
                  <a:lnTo>
                    <a:pt x="0" y="9398"/>
                  </a:lnTo>
                  <a:lnTo>
                    <a:pt x="182626" y="29895"/>
                  </a:lnTo>
                  <a:lnTo>
                    <a:pt x="222745" y="24777"/>
                  </a:lnTo>
                  <a:close/>
                </a:path>
                <a:path w="530225" h="73660">
                  <a:moveTo>
                    <a:pt x="529971" y="63207"/>
                  </a:moveTo>
                  <a:lnTo>
                    <a:pt x="500100" y="59791"/>
                  </a:lnTo>
                  <a:lnTo>
                    <a:pt x="307225" y="70904"/>
                  </a:lnTo>
                  <a:lnTo>
                    <a:pt x="341363" y="73469"/>
                  </a:lnTo>
                  <a:lnTo>
                    <a:pt x="529971" y="63207"/>
                  </a:lnTo>
                  <a:close/>
                </a:path>
              </a:pathLst>
            </a:custGeom>
            <a:solidFill>
              <a:srgbClr val="6B3A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827773" y="2157935"/>
            <a:ext cx="669290" cy="1968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spc="5" dirty="0">
                <a:latin typeface="Verdana"/>
                <a:cs typeface="Verdana"/>
              </a:rPr>
              <a:t>Route</a:t>
            </a:r>
            <a:r>
              <a:rPr sz="1100" spc="-45" dirty="0">
                <a:latin typeface="Verdana"/>
                <a:cs typeface="Verdana"/>
              </a:rPr>
              <a:t> </a:t>
            </a:r>
            <a:r>
              <a:rPr sz="1100" spc="-5" dirty="0">
                <a:latin typeface="Verdana"/>
                <a:cs typeface="Verdana"/>
              </a:rPr>
              <a:t>53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682564" y="5437270"/>
            <a:ext cx="132842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dirty="0">
                <a:latin typeface="Carlito"/>
                <a:cs typeface="Carlito"/>
              </a:rPr>
              <a:t>Virginia</a:t>
            </a:r>
            <a:r>
              <a:rPr sz="1650" spc="-30" dirty="0">
                <a:latin typeface="Carlito"/>
                <a:cs typeface="Carlito"/>
              </a:rPr>
              <a:t> </a:t>
            </a:r>
            <a:r>
              <a:rPr sz="1650" spc="15" dirty="0">
                <a:latin typeface="Carlito"/>
                <a:cs typeface="Carlito"/>
              </a:rPr>
              <a:t>Region</a:t>
            </a:r>
            <a:endParaRPr sz="1650">
              <a:latin typeface="Carlito"/>
              <a:cs typeface="Carli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608566" y="818037"/>
            <a:ext cx="626110" cy="731520"/>
            <a:chOff x="7608566" y="818037"/>
            <a:chExt cx="626110" cy="731520"/>
          </a:xfrm>
        </p:grpSpPr>
        <p:sp>
          <p:nvSpPr>
            <p:cNvPr id="21" name="object 21"/>
            <p:cNvSpPr/>
            <p:nvPr/>
          </p:nvSpPr>
          <p:spPr>
            <a:xfrm>
              <a:off x="8107389" y="1101138"/>
              <a:ext cx="127159" cy="12830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724290" y="1197755"/>
              <a:ext cx="383540" cy="31750"/>
            </a:xfrm>
            <a:custGeom>
              <a:avLst/>
              <a:gdLst/>
              <a:ahLst/>
              <a:cxnLst/>
              <a:rect l="l" t="t" r="r" b="b"/>
              <a:pathLst>
                <a:path w="383540" h="31750">
                  <a:moveTo>
                    <a:pt x="383184" y="31607"/>
                  </a:moveTo>
                  <a:lnTo>
                    <a:pt x="10241" y="31607"/>
                  </a:lnTo>
                  <a:lnTo>
                    <a:pt x="0" y="0"/>
                  </a:lnTo>
                  <a:lnTo>
                    <a:pt x="383184" y="8542"/>
                  </a:lnTo>
                  <a:lnTo>
                    <a:pt x="383184" y="31607"/>
                  </a:lnTo>
                  <a:close/>
                </a:path>
              </a:pathLst>
            </a:custGeom>
            <a:solidFill>
              <a:srgbClr val="7376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608566" y="1100882"/>
              <a:ext cx="126305" cy="1281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608651" y="818037"/>
              <a:ext cx="626110" cy="387985"/>
            </a:xfrm>
            <a:custGeom>
              <a:avLst/>
              <a:gdLst/>
              <a:ahLst/>
              <a:cxnLst/>
              <a:rect l="l" t="t" r="r" b="b"/>
              <a:pathLst>
                <a:path w="626109" h="387984">
                  <a:moveTo>
                    <a:pt x="499249" y="387834"/>
                  </a:moveTo>
                  <a:lnTo>
                    <a:pt x="126305" y="387834"/>
                  </a:lnTo>
                  <a:lnTo>
                    <a:pt x="77047" y="378744"/>
                  </a:lnTo>
                  <a:lnTo>
                    <a:pt x="36910" y="354838"/>
                  </a:lnTo>
                  <a:lnTo>
                    <a:pt x="9894" y="321161"/>
                  </a:lnTo>
                  <a:lnTo>
                    <a:pt x="0" y="272509"/>
                  </a:lnTo>
                  <a:lnTo>
                    <a:pt x="22615" y="207905"/>
                  </a:lnTo>
                  <a:lnTo>
                    <a:pt x="80221" y="158892"/>
                  </a:lnTo>
                  <a:lnTo>
                    <a:pt x="88386" y="108579"/>
                  </a:lnTo>
                  <a:lnTo>
                    <a:pt x="111135" y="64951"/>
                  </a:lnTo>
                  <a:lnTo>
                    <a:pt x="145845" y="30589"/>
                  </a:lnTo>
                  <a:lnTo>
                    <a:pt x="189895" y="8077"/>
                  </a:lnTo>
                  <a:lnTo>
                    <a:pt x="240664" y="0"/>
                  </a:lnTo>
                  <a:lnTo>
                    <a:pt x="287348" y="6874"/>
                  </a:lnTo>
                  <a:lnTo>
                    <a:pt x="328672" y="26161"/>
                  </a:lnTo>
                  <a:lnTo>
                    <a:pt x="362476" y="55860"/>
                  </a:lnTo>
                  <a:lnTo>
                    <a:pt x="386598" y="93968"/>
                  </a:lnTo>
                  <a:lnTo>
                    <a:pt x="432683" y="79446"/>
                  </a:lnTo>
                  <a:lnTo>
                    <a:pt x="488902" y="102404"/>
                  </a:lnTo>
                  <a:lnTo>
                    <a:pt x="513757" y="158038"/>
                  </a:lnTo>
                  <a:lnTo>
                    <a:pt x="557868" y="171239"/>
                  </a:lnTo>
                  <a:lnTo>
                    <a:pt x="593339" y="198935"/>
                  </a:lnTo>
                  <a:lnTo>
                    <a:pt x="616968" y="234801"/>
                  </a:lnTo>
                  <a:lnTo>
                    <a:pt x="625555" y="282760"/>
                  </a:lnTo>
                  <a:lnTo>
                    <a:pt x="615661" y="321161"/>
                  </a:lnTo>
                  <a:lnTo>
                    <a:pt x="588645" y="354838"/>
                  </a:lnTo>
                  <a:lnTo>
                    <a:pt x="548508" y="378744"/>
                  </a:lnTo>
                  <a:lnTo>
                    <a:pt x="499249" y="387834"/>
                  </a:lnTo>
                  <a:close/>
                </a:path>
              </a:pathLst>
            </a:custGeom>
            <a:solidFill>
              <a:srgbClr val="C5C6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919381" y="1229192"/>
              <a:ext cx="0" cy="229870"/>
            </a:xfrm>
            <a:custGeom>
              <a:avLst/>
              <a:gdLst/>
              <a:ahLst/>
              <a:cxnLst/>
              <a:rect l="l" t="t" r="r" b="b"/>
              <a:pathLst>
                <a:path h="229869">
                  <a:moveTo>
                    <a:pt x="0" y="0"/>
                  </a:moveTo>
                  <a:lnTo>
                    <a:pt x="0" y="229796"/>
                  </a:lnTo>
                </a:path>
              </a:pathLst>
            </a:custGeom>
            <a:ln w="85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886610" y="1450787"/>
              <a:ext cx="66040" cy="98425"/>
            </a:xfrm>
            <a:custGeom>
              <a:avLst/>
              <a:gdLst/>
              <a:ahLst/>
              <a:cxnLst/>
              <a:rect l="l" t="t" r="r" b="b"/>
              <a:pathLst>
                <a:path w="66040" h="98425">
                  <a:moveTo>
                    <a:pt x="33283" y="98239"/>
                  </a:moveTo>
                  <a:lnTo>
                    <a:pt x="0" y="0"/>
                  </a:lnTo>
                  <a:lnTo>
                    <a:pt x="65713" y="0"/>
                  </a:lnTo>
                  <a:lnTo>
                    <a:pt x="33283" y="982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6090591" y="2523591"/>
            <a:ext cx="4554220" cy="3247390"/>
            <a:chOff x="6090591" y="2523591"/>
            <a:chExt cx="4554220" cy="3247390"/>
          </a:xfrm>
        </p:grpSpPr>
        <p:sp>
          <p:nvSpPr>
            <p:cNvPr id="28" name="object 28"/>
            <p:cNvSpPr/>
            <p:nvPr/>
          </p:nvSpPr>
          <p:spPr>
            <a:xfrm>
              <a:off x="6094799" y="3502464"/>
              <a:ext cx="483870" cy="484505"/>
            </a:xfrm>
            <a:custGeom>
              <a:avLst/>
              <a:gdLst/>
              <a:ahLst/>
              <a:cxnLst/>
              <a:rect l="l" t="t" r="r" b="b"/>
              <a:pathLst>
                <a:path w="483870" h="484504">
                  <a:moveTo>
                    <a:pt x="284336" y="484377"/>
                  </a:moveTo>
                  <a:lnTo>
                    <a:pt x="185298" y="481545"/>
                  </a:lnTo>
                  <a:lnTo>
                    <a:pt x="98569" y="442403"/>
                  </a:lnTo>
                  <a:lnTo>
                    <a:pt x="34243" y="374509"/>
                  </a:lnTo>
                  <a:lnTo>
                    <a:pt x="0" y="286033"/>
                  </a:lnTo>
                  <a:lnTo>
                    <a:pt x="2828" y="187535"/>
                  </a:lnTo>
                  <a:lnTo>
                    <a:pt x="42209" y="101318"/>
                  </a:lnTo>
                  <a:lnTo>
                    <a:pt x="110512" y="37405"/>
                  </a:lnTo>
                  <a:lnTo>
                    <a:pt x="199498" y="3405"/>
                  </a:lnTo>
                  <a:lnTo>
                    <a:pt x="249171" y="0"/>
                  </a:lnTo>
                  <a:lnTo>
                    <a:pt x="344220" y="22063"/>
                  </a:lnTo>
                  <a:lnTo>
                    <a:pt x="420708" y="76563"/>
                  </a:lnTo>
                  <a:lnTo>
                    <a:pt x="470953" y="155568"/>
                  </a:lnTo>
                  <a:lnTo>
                    <a:pt x="483834" y="201783"/>
                  </a:lnTo>
                  <a:lnTo>
                    <a:pt x="481006" y="300247"/>
                  </a:lnTo>
                  <a:lnTo>
                    <a:pt x="441625" y="386464"/>
                  </a:lnTo>
                  <a:lnTo>
                    <a:pt x="373322" y="450377"/>
                  </a:lnTo>
                  <a:lnTo>
                    <a:pt x="284336" y="484377"/>
                  </a:lnTo>
                  <a:close/>
                </a:path>
              </a:pathLst>
            </a:custGeom>
            <a:solidFill>
              <a:srgbClr val="F585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090589" y="3739362"/>
              <a:ext cx="492125" cy="273050"/>
            </a:xfrm>
            <a:custGeom>
              <a:avLst/>
              <a:gdLst/>
              <a:ahLst/>
              <a:cxnLst/>
              <a:rect l="l" t="t" r="r" b="b"/>
              <a:pathLst>
                <a:path w="492125" h="273050">
                  <a:moveTo>
                    <a:pt x="491502" y="24650"/>
                  </a:moveTo>
                  <a:lnTo>
                    <a:pt x="490842" y="32118"/>
                  </a:lnTo>
                  <a:lnTo>
                    <a:pt x="489750" y="40792"/>
                  </a:lnTo>
                  <a:lnTo>
                    <a:pt x="488492" y="49631"/>
                  </a:lnTo>
                  <a:lnTo>
                    <a:pt x="487641" y="70980"/>
                  </a:lnTo>
                  <a:lnTo>
                    <a:pt x="488886" y="62153"/>
                  </a:lnTo>
                  <a:lnTo>
                    <a:pt x="489991" y="53467"/>
                  </a:lnTo>
                  <a:lnTo>
                    <a:pt x="490753" y="44792"/>
                  </a:lnTo>
                  <a:lnTo>
                    <a:pt x="491058" y="35953"/>
                  </a:lnTo>
                  <a:lnTo>
                    <a:pt x="491502" y="24650"/>
                  </a:lnTo>
                  <a:close/>
                </a:path>
                <a:path w="492125" h="273050">
                  <a:moveTo>
                    <a:pt x="491909" y="14605"/>
                  </a:moveTo>
                  <a:lnTo>
                    <a:pt x="469976" y="107429"/>
                  </a:lnTo>
                  <a:lnTo>
                    <a:pt x="418045" y="180174"/>
                  </a:lnTo>
                  <a:lnTo>
                    <a:pt x="338023" y="232968"/>
                  </a:lnTo>
                  <a:lnTo>
                    <a:pt x="238988" y="251142"/>
                  </a:lnTo>
                  <a:lnTo>
                    <a:pt x="144602" y="229336"/>
                  </a:lnTo>
                  <a:lnTo>
                    <a:pt x="67310" y="174586"/>
                  </a:lnTo>
                  <a:lnTo>
                    <a:pt x="21374" y="102743"/>
                  </a:lnTo>
                  <a:lnTo>
                    <a:pt x="342" y="76"/>
                  </a:lnTo>
                  <a:lnTo>
                    <a:pt x="10223" y="72339"/>
                  </a:lnTo>
                  <a:lnTo>
                    <a:pt x="3721" y="49364"/>
                  </a:lnTo>
                  <a:lnTo>
                    <a:pt x="0" y="0"/>
                  </a:lnTo>
                  <a:lnTo>
                    <a:pt x="3441" y="70472"/>
                  </a:lnTo>
                  <a:lnTo>
                    <a:pt x="16243" y="116319"/>
                  </a:lnTo>
                  <a:lnTo>
                    <a:pt x="16294" y="116662"/>
                  </a:lnTo>
                  <a:lnTo>
                    <a:pt x="31800" y="140944"/>
                  </a:lnTo>
                  <a:lnTo>
                    <a:pt x="66560" y="195618"/>
                  </a:lnTo>
                  <a:lnTo>
                    <a:pt x="143052" y="250317"/>
                  </a:lnTo>
                  <a:lnTo>
                    <a:pt x="188734" y="265988"/>
                  </a:lnTo>
                  <a:lnTo>
                    <a:pt x="238010" y="272503"/>
                  </a:lnTo>
                  <a:lnTo>
                    <a:pt x="238442" y="272592"/>
                  </a:lnTo>
                  <a:lnTo>
                    <a:pt x="288112" y="269189"/>
                  </a:lnTo>
                  <a:lnTo>
                    <a:pt x="290563" y="268262"/>
                  </a:lnTo>
                  <a:lnTo>
                    <a:pt x="292455" y="268097"/>
                  </a:lnTo>
                  <a:lnTo>
                    <a:pt x="342950" y="252615"/>
                  </a:lnTo>
                  <a:lnTo>
                    <a:pt x="367677" y="238785"/>
                  </a:lnTo>
                  <a:lnTo>
                    <a:pt x="377101" y="235178"/>
                  </a:lnTo>
                  <a:lnTo>
                    <a:pt x="381533" y="231038"/>
                  </a:lnTo>
                  <a:lnTo>
                    <a:pt x="388213" y="227291"/>
                  </a:lnTo>
                  <a:lnTo>
                    <a:pt x="426834" y="193370"/>
                  </a:lnTo>
                  <a:lnTo>
                    <a:pt x="438226" y="177990"/>
                  </a:lnTo>
                  <a:lnTo>
                    <a:pt x="445401" y="171272"/>
                  </a:lnTo>
                  <a:lnTo>
                    <a:pt x="448945" y="163512"/>
                  </a:lnTo>
                  <a:lnTo>
                    <a:pt x="457428" y="152057"/>
                  </a:lnTo>
                  <a:lnTo>
                    <a:pt x="457733" y="144272"/>
                  </a:lnTo>
                  <a:lnTo>
                    <a:pt x="457911" y="143865"/>
                  </a:lnTo>
                  <a:lnTo>
                    <a:pt x="457593" y="151625"/>
                  </a:lnTo>
                  <a:lnTo>
                    <a:pt x="463181" y="141719"/>
                  </a:lnTo>
                  <a:lnTo>
                    <a:pt x="477227" y="109766"/>
                  </a:lnTo>
                  <a:lnTo>
                    <a:pt x="477227" y="110020"/>
                  </a:lnTo>
                  <a:lnTo>
                    <a:pt x="482333" y="90424"/>
                  </a:lnTo>
                  <a:lnTo>
                    <a:pt x="484784" y="85051"/>
                  </a:lnTo>
                  <a:lnTo>
                    <a:pt x="485444" y="78460"/>
                  </a:lnTo>
                  <a:lnTo>
                    <a:pt x="487464" y="70726"/>
                  </a:lnTo>
                  <a:lnTo>
                    <a:pt x="488276" y="50444"/>
                  </a:lnTo>
                  <a:lnTo>
                    <a:pt x="491909" y="14605"/>
                  </a:lnTo>
                  <a:close/>
                </a:path>
                <a:path w="492125" h="273050">
                  <a:moveTo>
                    <a:pt x="491909" y="14605"/>
                  </a:moveTo>
                  <a:lnTo>
                    <a:pt x="491502" y="24650"/>
                  </a:lnTo>
                  <a:lnTo>
                    <a:pt x="491617" y="23444"/>
                  </a:lnTo>
                  <a:lnTo>
                    <a:pt x="491909" y="14605"/>
                  </a:lnTo>
                  <a:close/>
                </a:path>
              </a:pathLst>
            </a:custGeom>
            <a:solidFill>
              <a:srgbClr val="9D5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140857" y="3583705"/>
              <a:ext cx="356235" cy="328930"/>
            </a:xfrm>
            <a:custGeom>
              <a:avLst/>
              <a:gdLst/>
              <a:ahLst/>
              <a:cxnLst/>
              <a:rect l="l" t="t" r="r" b="b"/>
              <a:pathLst>
                <a:path w="356235" h="328929">
                  <a:moveTo>
                    <a:pt x="355875" y="328890"/>
                  </a:moveTo>
                  <a:lnTo>
                    <a:pt x="275654" y="328890"/>
                  </a:lnTo>
                  <a:lnTo>
                    <a:pt x="275654" y="297282"/>
                  </a:lnTo>
                  <a:lnTo>
                    <a:pt x="220181" y="283614"/>
                  </a:lnTo>
                  <a:lnTo>
                    <a:pt x="227862" y="267383"/>
                  </a:lnTo>
                  <a:lnTo>
                    <a:pt x="88755" y="177686"/>
                  </a:lnTo>
                  <a:lnTo>
                    <a:pt x="88755" y="231504"/>
                  </a:lnTo>
                  <a:lnTo>
                    <a:pt x="0" y="231504"/>
                  </a:lnTo>
                  <a:lnTo>
                    <a:pt x="0" y="97385"/>
                  </a:lnTo>
                  <a:lnTo>
                    <a:pt x="88755" y="97385"/>
                  </a:lnTo>
                  <a:lnTo>
                    <a:pt x="88755" y="151204"/>
                  </a:lnTo>
                  <a:lnTo>
                    <a:pt x="228716" y="61506"/>
                  </a:lnTo>
                  <a:lnTo>
                    <a:pt x="220181" y="45275"/>
                  </a:lnTo>
                  <a:lnTo>
                    <a:pt x="275654" y="32461"/>
                  </a:lnTo>
                  <a:lnTo>
                    <a:pt x="275654" y="0"/>
                  </a:lnTo>
                  <a:lnTo>
                    <a:pt x="355875" y="0"/>
                  </a:lnTo>
                  <a:lnTo>
                    <a:pt x="355875" y="79446"/>
                  </a:lnTo>
                  <a:lnTo>
                    <a:pt x="275654" y="79446"/>
                  </a:lnTo>
                  <a:lnTo>
                    <a:pt x="275654" y="64069"/>
                  </a:lnTo>
                  <a:lnTo>
                    <a:pt x="250051" y="94822"/>
                  </a:lnTo>
                  <a:lnTo>
                    <a:pt x="239810" y="79446"/>
                  </a:lnTo>
                  <a:lnTo>
                    <a:pt x="126305" y="151204"/>
                  </a:lnTo>
                  <a:lnTo>
                    <a:pt x="221888" y="151204"/>
                  </a:lnTo>
                  <a:lnTo>
                    <a:pt x="221888" y="134118"/>
                  </a:lnTo>
                  <a:lnTo>
                    <a:pt x="275654" y="154621"/>
                  </a:lnTo>
                  <a:lnTo>
                    <a:pt x="275654" y="124722"/>
                  </a:lnTo>
                  <a:lnTo>
                    <a:pt x="355875" y="124722"/>
                  </a:lnTo>
                  <a:lnTo>
                    <a:pt x="355875" y="204168"/>
                  </a:lnTo>
                  <a:lnTo>
                    <a:pt x="275654" y="204168"/>
                  </a:lnTo>
                  <a:lnTo>
                    <a:pt x="275654" y="175123"/>
                  </a:lnTo>
                  <a:lnTo>
                    <a:pt x="221888" y="194771"/>
                  </a:lnTo>
                  <a:lnTo>
                    <a:pt x="221888" y="178540"/>
                  </a:lnTo>
                  <a:lnTo>
                    <a:pt x="126305" y="178540"/>
                  </a:lnTo>
                  <a:lnTo>
                    <a:pt x="240664" y="249444"/>
                  </a:lnTo>
                  <a:lnTo>
                    <a:pt x="250051" y="233213"/>
                  </a:lnTo>
                  <a:lnTo>
                    <a:pt x="275654" y="264820"/>
                  </a:lnTo>
                  <a:lnTo>
                    <a:pt x="275654" y="248589"/>
                  </a:lnTo>
                  <a:lnTo>
                    <a:pt x="355875" y="248589"/>
                  </a:lnTo>
                  <a:lnTo>
                    <a:pt x="355875" y="3288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559724" y="2528354"/>
              <a:ext cx="1333500" cy="940435"/>
            </a:xfrm>
            <a:custGeom>
              <a:avLst/>
              <a:gdLst/>
              <a:ahLst/>
              <a:cxnLst/>
              <a:rect l="l" t="t" r="r" b="b"/>
              <a:pathLst>
                <a:path w="1333500" h="940435">
                  <a:moveTo>
                    <a:pt x="1332994" y="0"/>
                  </a:moveTo>
                  <a:lnTo>
                    <a:pt x="0" y="940127"/>
                  </a:lnTo>
                </a:path>
              </a:pathLst>
            </a:custGeom>
            <a:ln w="8904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485553" y="3436686"/>
              <a:ext cx="100330" cy="83820"/>
            </a:xfrm>
            <a:custGeom>
              <a:avLst/>
              <a:gdLst/>
              <a:ahLst/>
              <a:cxnLst/>
              <a:rect l="l" t="t" r="r" b="b"/>
              <a:pathLst>
                <a:path w="100329" h="83820">
                  <a:moveTo>
                    <a:pt x="0" y="83717"/>
                  </a:moveTo>
                  <a:lnTo>
                    <a:pt x="62299" y="0"/>
                  </a:lnTo>
                  <a:lnTo>
                    <a:pt x="99849" y="53818"/>
                  </a:lnTo>
                  <a:lnTo>
                    <a:pt x="0" y="83717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132736" y="3846731"/>
              <a:ext cx="2507615" cy="1919605"/>
            </a:xfrm>
            <a:custGeom>
              <a:avLst/>
              <a:gdLst/>
              <a:ahLst/>
              <a:cxnLst/>
              <a:rect l="l" t="t" r="r" b="b"/>
              <a:pathLst>
                <a:path w="2507615" h="1919604">
                  <a:moveTo>
                    <a:pt x="106677" y="1919523"/>
                  </a:moveTo>
                  <a:lnTo>
                    <a:pt x="2400666" y="1919523"/>
                  </a:lnTo>
                  <a:lnTo>
                    <a:pt x="2442176" y="1911127"/>
                  </a:lnTo>
                  <a:lnTo>
                    <a:pt x="2476086" y="1888235"/>
                  </a:lnTo>
                  <a:lnTo>
                    <a:pt x="2498955" y="1854292"/>
                  </a:lnTo>
                  <a:lnTo>
                    <a:pt x="2507343" y="1812740"/>
                  </a:lnTo>
                  <a:lnTo>
                    <a:pt x="2507343" y="106782"/>
                  </a:lnTo>
                  <a:lnTo>
                    <a:pt x="2498955" y="65230"/>
                  </a:lnTo>
                  <a:lnTo>
                    <a:pt x="2476086" y="31287"/>
                  </a:lnTo>
                  <a:lnTo>
                    <a:pt x="2442176" y="8395"/>
                  </a:lnTo>
                  <a:lnTo>
                    <a:pt x="2400666" y="0"/>
                  </a:lnTo>
                  <a:lnTo>
                    <a:pt x="106677" y="0"/>
                  </a:lnTo>
                  <a:lnTo>
                    <a:pt x="65166" y="8395"/>
                  </a:lnTo>
                  <a:lnTo>
                    <a:pt x="31256" y="31287"/>
                  </a:lnTo>
                  <a:lnTo>
                    <a:pt x="8387" y="65230"/>
                  </a:lnTo>
                  <a:lnTo>
                    <a:pt x="0" y="106782"/>
                  </a:lnTo>
                  <a:lnTo>
                    <a:pt x="0" y="1812740"/>
                  </a:lnTo>
                  <a:lnTo>
                    <a:pt x="8387" y="1854292"/>
                  </a:lnTo>
                  <a:lnTo>
                    <a:pt x="31256" y="1888235"/>
                  </a:lnTo>
                  <a:lnTo>
                    <a:pt x="65166" y="1911127"/>
                  </a:lnTo>
                  <a:lnTo>
                    <a:pt x="106677" y="1919523"/>
                  </a:lnTo>
                  <a:close/>
                </a:path>
              </a:pathLst>
            </a:custGeom>
            <a:ln w="85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137802" y="4369295"/>
              <a:ext cx="541655" cy="670560"/>
            </a:xfrm>
            <a:custGeom>
              <a:avLst/>
              <a:gdLst/>
              <a:ahLst/>
              <a:cxnLst/>
              <a:rect l="l" t="t" r="r" b="b"/>
              <a:pathLst>
                <a:path w="541654" h="670560">
                  <a:moveTo>
                    <a:pt x="279323" y="9385"/>
                  </a:moveTo>
                  <a:lnTo>
                    <a:pt x="1955" y="0"/>
                  </a:lnTo>
                  <a:lnTo>
                    <a:pt x="14617" y="17119"/>
                  </a:lnTo>
                  <a:lnTo>
                    <a:pt x="13296" y="18199"/>
                  </a:lnTo>
                  <a:lnTo>
                    <a:pt x="10553" y="20027"/>
                  </a:lnTo>
                  <a:lnTo>
                    <a:pt x="9245" y="21920"/>
                  </a:lnTo>
                  <a:lnTo>
                    <a:pt x="4267" y="28359"/>
                  </a:lnTo>
                  <a:lnTo>
                    <a:pt x="4267" y="28905"/>
                  </a:lnTo>
                  <a:lnTo>
                    <a:pt x="4000" y="29514"/>
                  </a:lnTo>
                  <a:lnTo>
                    <a:pt x="2844" y="31191"/>
                  </a:lnTo>
                  <a:lnTo>
                    <a:pt x="2413" y="33210"/>
                  </a:lnTo>
                  <a:lnTo>
                    <a:pt x="2044" y="34074"/>
                  </a:lnTo>
                  <a:lnTo>
                    <a:pt x="2044" y="34963"/>
                  </a:lnTo>
                  <a:lnTo>
                    <a:pt x="1955" y="35382"/>
                  </a:lnTo>
                  <a:lnTo>
                    <a:pt x="1955" y="34340"/>
                  </a:lnTo>
                  <a:lnTo>
                    <a:pt x="254" y="40309"/>
                  </a:lnTo>
                  <a:lnTo>
                    <a:pt x="254" y="43395"/>
                  </a:lnTo>
                  <a:lnTo>
                    <a:pt x="0" y="44589"/>
                  </a:lnTo>
                  <a:lnTo>
                    <a:pt x="0" y="82169"/>
                  </a:lnTo>
                  <a:lnTo>
                    <a:pt x="2578" y="69570"/>
                  </a:lnTo>
                  <a:lnTo>
                    <a:pt x="3632" y="67106"/>
                  </a:lnTo>
                  <a:lnTo>
                    <a:pt x="35839" y="46291"/>
                  </a:lnTo>
                  <a:lnTo>
                    <a:pt x="35839" y="45783"/>
                  </a:lnTo>
                  <a:lnTo>
                    <a:pt x="36093" y="46126"/>
                  </a:lnTo>
                  <a:lnTo>
                    <a:pt x="279323" y="46126"/>
                  </a:lnTo>
                  <a:lnTo>
                    <a:pt x="279323" y="9385"/>
                  </a:lnTo>
                  <a:close/>
                </a:path>
                <a:path w="541654" h="670560">
                  <a:moveTo>
                    <a:pt x="425513" y="180073"/>
                  </a:moveTo>
                  <a:lnTo>
                    <a:pt x="159245" y="174942"/>
                  </a:lnTo>
                  <a:lnTo>
                    <a:pt x="164211" y="185102"/>
                  </a:lnTo>
                  <a:lnTo>
                    <a:pt x="163944" y="185216"/>
                  </a:lnTo>
                  <a:lnTo>
                    <a:pt x="159054" y="189179"/>
                  </a:lnTo>
                  <a:lnTo>
                    <a:pt x="157010" y="190563"/>
                  </a:lnTo>
                  <a:lnTo>
                    <a:pt x="156603" y="191160"/>
                  </a:lnTo>
                  <a:lnTo>
                    <a:pt x="150710" y="198780"/>
                  </a:lnTo>
                  <a:lnTo>
                    <a:pt x="150710" y="199453"/>
                  </a:lnTo>
                  <a:lnTo>
                    <a:pt x="150215" y="200596"/>
                  </a:lnTo>
                  <a:lnTo>
                    <a:pt x="149288" y="201968"/>
                  </a:lnTo>
                  <a:lnTo>
                    <a:pt x="148971" y="203492"/>
                  </a:lnTo>
                  <a:lnTo>
                    <a:pt x="148577" y="204419"/>
                  </a:lnTo>
                  <a:lnTo>
                    <a:pt x="148577" y="205447"/>
                  </a:lnTo>
                  <a:lnTo>
                    <a:pt x="148488" y="205879"/>
                  </a:lnTo>
                  <a:lnTo>
                    <a:pt x="148488" y="204673"/>
                  </a:lnTo>
                  <a:lnTo>
                    <a:pt x="146786" y="210654"/>
                  </a:lnTo>
                  <a:lnTo>
                    <a:pt x="146786" y="214198"/>
                  </a:lnTo>
                  <a:lnTo>
                    <a:pt x="146443" y="215861"/>
                  </a:lnTo>
                  <a:lnTo>
                    <a:pt x="146443" y="252603"/>
                  </a:lnTo>
                  <a:lnTo>
                    <a:pt x="170040" y="219227"/>
                  </a:lnTo>
                  <a:lnTo>
                    <a:pt x="181902" y="216801"/>
                  </a:lnTo>
                  <a:lnTo>
                    <a:pt x="425513" y="216801"/>
                  </a:lnTo>
                  <a:lnTo>
                    <a:pt x="425513" y="180073"/>
                  </a:lnTo>
                  <a:close/>
                </a:path>
                <a:path w="541654" h="670560">
                  <a:moveTo>
                    <a:pt x="541235" y="633679"/>
                  </a:moveTo>
                  <a:lnTo>
                    <a:pt x="199872" y="621728"/>
                  </a:lnTo>
                  <a:lnTo>
                    <a:pt x="213525" y="670420"/>
                  </a:lnTo>
                  <a:lnTo>
                    <a:pt x="541235" y="670420"/>
                  </a:lnTo>
                  <a:lnTo>
                    <a:pt x="541235" y="633679"/>
                  </a:lnTo>
                  <a:close/>
                </a:path>
              </a:pathLst>
            </a:custGeom>
            <a:solidFill>
              <a:srgbClr val="9D5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020974" y="4625817"/>
              <a:ext cx="116406" cy="7175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167420" y="4796242"/>
              <a:ext cx="116918" cy="7218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315653" y="4967617"/>
              <a:ext cx="36195" cy="71755"/>
            </a:xfrm>
            <a:custGeom>
              <a:avLst/>
              <a:gdLst/>
              <a:ahLst/>
              <a:cxnLst/>
              <a:rect l="l" t="t" r="r" b="b"/>
              <a:pathLst>
                <a:path w="36195" h="71754">
                  <a:moveTo>
                    <a:pt x="35839" y="35026"/>
                  </a:moveTo>
                  <a:lnTo>
                    <a:pt x="21958" y="32194"/>
                  </a:lnTo>
                  <a:lnTo>
                    <a:pt x="10566" y="24561"/>
                  </a:lnTo>
                  <a:lnTo>
                    <a:pt x="2844" y="13398"/>
                  </a:lnTo>
                  <a:lnTo>
                    <a:pt x="0" y="0"/>
                  </a:lnTo>
                  <a:lnTo>
                    <a:pt x="0" y="36728"/>
                  </a:lnTo>
                  <a:lnTo>
                    <a:pt x="2844" y="50126"/>
                  </a:lnTo>
                  <a:lnTo>
                    <a:pt x="10566" y="61290"/>
                  </a:lnTo>
                  <a:lnTo>
                    <a:pt x="21958" y="68922"/>
                  </a:lnTo>
                  <a:lnTo>
                    <a:pt x="35839" y="71755"/>
                  </a:lnTo>
                  <a:lnTo>
                    <a:pt x="35839" y="35026"/>
                  </a:lnTo>
                  <a:close/>
                </a:path>
              </a:pathLst>
            </a:custGeom>
            <a:solidFill>
              <a:srgbClr val="9D51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676651" y="4967274"/>
              <a:ext cx="35560" cy="73025"/>
            </a:xfrm>
            <a:custGeom>
              <a:avLst/>
              <a:gdLst/>
              <a:ahLst/>
              <a:cxnLst/>
              <a:rect l="l" t="t" r="r" b="b"/>
              <a:pathLst>
                <a:path w="35559" h="73025">
                  <a:moveTo>
                    <a:pt x="35153" y="0"/>
                  </a:moveTo>
                  <a:lnTo>
                    <a:pt x="13563" y="32308"/>
                  </a:lnTo>
                  <a:lnTo>
                    <a:pt x="165" y="35026"/>
                  </a:lnTo>
                  <a:lnTo>
                    <a:pt x="165" y="35775"/>
                  </a:lnTo>
                  <a:lnTo>
                    <a:pt x="0" y="35788"/>
                  </a:lnTo>
                  <a:lnTo>
                    <a:pt x="0" y="72529"/>
                  </a:lnTo>
                  <a:lnTo>
                    <a:pt x="165" y="72517"/>
                  </a:lnTo>
                  <a:lnTo>
                    <a:pt x="1714" y="72275"/>
                  </a:lnTo>
                  <a:lnTo>
                    <a:pt x="9359" y="71145"/>
                  </a:lnTo>
                  <a:lnTo>
                    <a:pt x="11430" y="70218"/>
                  </a:lnTo>
                  <a:lnTo>
                    <a:pt x="13563" y="69761"/>
                  </a:lnTo>
                  <a:lnTo>
                    <a:pt x="15633" y="68326"/>
                  </a:lnTo>
                  <a:lnTo>
                    <a:pt x="17919" y="67297"/>
                  </a:lnTo>
                  <a:lnTo>
                    <a:pt x="22415" y="63627"/>
                  </a:lnTo>
                  <a:lnTo>
                    <a:pt x="24701" y="62039"/>
                  </a:lnTo>
                  <a:lnTo>
                    <a:pt x="25107" y="61429"/>
                  </a:lnTo>
                  <a:lnTo>
                    <a:pt x="30721" y="53733"/>
                  </a:lnTo>
                  <a:lnTo>
                    <a:pt x="30721" y="53035"/>
                  </a:lnTo>
                  <a:lnTo>
                    <a:pt x="30886" y="52793"/>
                  </a:lnTo>
                  <a:lnTo>
                    <a:pt x="30886" y="53479"/>
                  </a:lnTo>
                  <a:lnTo>
                    <a:pt x="31711" y="51562"/>
                  </a:lnTo>
                  <a:lnTo>
                    <a:pt x="32334" y="50622"/>
                  </a:lnTo>
                  <a:lnTo>
                    <a:pt x="32524" y="49644"/>
                  </a:lnTo>
                  <a:lnTo>
                    <a:pt x="33451" y="47498"/>
                  </a:lnTo>
                  <a:lnTo>
                    <a:pt x="33451" y="46901"/>
                  </a:lnTo>
                  <a:lnTo>
                    <a:pt x="33883" y="46037"/>
                  </a:lnTo>
                  <a:lnTo>
                    <a:pt x="34734" y="43484"/>
                  </a:lnTo>
                  <a:lnTo>
                    <a:pt x="34734" y="38798"/>
                  </a:lnTo>
                  <a:lnTo>
                    <a:pt x="35153" y="36728"/>
                  </a:lnTo>
                  <a:lnTo>
                    <a:pt x="35153" y="0"/>
                  </a:lnTo>
                  <a:close/>
                </a:path>
              </a:pathLst>
            </a:custGeom>
            <a:solidFill>
              <a:srgbClr val="9D5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024277" y="4259605"/>
              <a:ext cx="687705" cy="741045"/>
            </a:xfrm>
            <a:custGeom>
              <a:avLst/>
              <a:gdLst/>
              <a:ahLst/>
              <a:cxnLst/>
              <a:rect l="l" t="t" r="r" b="b"/>
              <a:pathLst>
                <a:path w="687704" h="741045">
                  <a:moveTo>
                    <a:pt x="393268" y="35026"/>
                  </a:moveTo>
                  <a:lnTo>
                    <a:pt x="382714" y="10147"/>
                  </a:lnTo>
                  <a:lnTo>
                    <a:pt x="357428" y="0"/>
                  </a:lnTo>
                  <a:lnTo>
                    <a:pt x="18529" y="2705"/>
                  </a:lnTo>
                  <a:lnTo>
                    <a:pt x="0" y="21259"/>
                  </a:lnTo>
                  <a:lnTo>
                    <a:pt x="0" y="379514"/>
                  </a:lnTo>
                  <a:lnTo>
                    <a:pt x="18529" y="398653"/>
                  </a:lnTo>
                  <a:lnTo>
                    <a:pt x="114211" y="401497"/>
                  </a:lnTo>
                  <a:lnTo>
                    <a:pt x="116916" y="140855"/>
                  </a:lnTo>
                  <a:lnTo>
                    <a:pt x="135445" y="122301"/>
                  </a:lnTo>
                  <a:lnTo>
                    <a:pt x="393268" y="119595"/>
                  </a:lnTo>
                  <a:lnTo>
                    <a:pt x="393268" y="35026"/>
                  </a:lnTo>
                  <a:close/>
                </a:path>
                <a:path w="687704" h="741045">
                  <a:moveTo>
                    <a:pt x="538873" y="205359"/>
                  </a:moveTo>
                  <a:lnTo>
                    <a:pt x="528739" y="180797"/>
                  </a:lnTo>
                  <a:lnTo>
                    <a:pt x="503872" y="170332"/>
                  </a:lnTo>
                  <a:lnTo>
                    <a:pt x="164973" y="173164"/>
                  </a:lnTo>
                  <a:lnTo>
                    <a:pt x="146443" y="191960"/>
                  </a:lnTo>
                  <a:lnTo>
                    <a:pt x="146443" y="549859"/>
                  </a:lnTo>
                  <a:lnTo>
                    <a:pt x="164973" y="568998"/>
                  </a:lnTo>
                  <a:lnTo>
                    <a:pt x="260654" y="571842"/>
                  </a:lnTo>
                  <a:lnTo>
                    <a:pt x="263359" y="311200"/>
                  </a:lnTo>
                  <a:lnTo>
                    <a:pt x="281889" y="292646"/>
                  </a:lnTo>
                  <a:lnTo>
                    <a:pt x="538873" y="289928"/>
                  </a:lnTo>
                  <a:lnTo>
                    <a:pt x="538873" y="205359"/>
                  </a:lnTo>
                  <a:close/>
                </a:path>
                <a:path w="687704" h="741045">
                  <a:moveTo>
                    <a:pt x="687108" y="376809"/>
                  </a:moveTo>
                  <a:lnTo>
                    <a:pt x="676973" y="351929"/>
                  </a:lnTo>
                  <a:lnTo>
                    <a:pt x="652119" y="341782"/>
                  </a:lnTo>
                  <a:lnTo>
                    <a:pt x="313220" y="344500"/>
                  </a:lnTo>
                  <a:lnTo>
                    <a:pt x="294678" y="363054"/>
                  </a:lnTo>
                  <a:lnTo>
                    <a:pt x="294678" y="721309"/>
                  </a:lnTo>
                  <a:lnTo>
                    <a:pt x="313220" y="740448"/>
                  </a:lnTo>
                  <a:lnTo>
                    <a:pt x="665861" y="740448"/>
                  </a:lnTo>
                  <a:lnTo>
                    <a:pt x="684403" y="721309"/>
                  </a:lnTo>
                  <a:lnTo>
                    <a:pt x="687108" y="376809"/>
                  </a:lnTo>
                  <a:close/>
                </a:path>
              </a:pathLst>
            </a:custGeom>
            <a:solidFill>
              <a:srgbClr val="F585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6983691" y="1553056"/>
            <a:ext cx="184023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spc="10" dirty="0">
                <a:latin typeface="Carlito"/>
                <a:cs typeface="Carlito"/>
              </a:rPr>
              <a:t>myapp.example.com</a:t>
            </a:r>
            <a:endParaRPr sz="1650">
              <a:latin typeface="Carlito"/>
              <a:cs typeface="Carlit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755456" y="5437270"/>
            <a:ext cx="1275715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spc="10" dirty="0">
                <a:latin typeface="Carlito"/>
                <a:cs typeface="Carlito"/>
              </a:rPr>
              <a:t>Ireland</a:t>
            </a:r>
            <a:r>
              <a:rPr sz="1650" spc="-70" dirty="0">
                <a:latin typeface="Carlito"/>
                <a:cs typeface="Carlito"/>
              </a:rPr>
              <a:t> </a:t>
            </a:r>
            <a:r>
              <a:rPr sz="1650" spc="5" dirty="0">
                <a:latin typeface="Carlito"/>
                <a:cs typeface="Carlito"/>
              </a:rPr>
              <a:t>Region</a:t>
            </a:r>
            <a:endParaRPr sz="1650">
              <a:latin typeface="Carlito"/>
              <a:cs typeface="Carlito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850391" y="960119"/>
            <a:ext cx="8781415" cy="3380740"/>
            <a:chOff x="850391" y="960119"/>
            <a:chExt cx="8781415" cy="3380740"/>
          </a:xfrm>
        </p:grpSpPr>
        <p:sp>
          <p:nvSpPr>
            <p:cNvPr id="43" name="object 43"/>
            <p:cNvSpPr/>
            <p:nvPr/>
          </p:nvSpPr>
          <p:spPr>
            <a:xfrm>
              <a:off x="9143978" y="3502464"/>
              <a:ext cx="483870" cy="484505"/>
            </a:xfrm>
            <a:custGeom>
              <a:avLst/>
              <a:gdLst/>
              <a:ahLst/>
              <a:cxnLst/>
              <a:rect l="l" t="t" r="r" b="b"/>
              <a:pathLst>
                <a:path w="483870" h="484504">
                  <a:moveTo>
                    <a:pt x="284336" y="484377"/>
                  </a:moveTo>
                  <a:lnTo>
                    <a:pt x="185298" y="481545"/>
                  </a:lnTo>
                  <a:lnTo>
                    <a:pt x="98569" y="442403"/>
                  </a:lnTo>
                  <a:lnTo>
                    <a:pt x="34243" y="374509"/>
                  </a:lnTo>
                  <a:lnTo>
                    <a:pt x="0" y="286033"/>
                  </a:lnTo>
                  <a:lnTo>
                    <a:pt x="2828" y="187535"/>
                  </a:lnTo>
                  <a:lnTo>
                    <a:pt x="42209" y="101318"/>
                  </a:lnTo>
                  <a:lnTo>
                    <a:pt x="110512" y="37405"/>
                  </a:lnTo>
                  <a:lnTo>
                    <a:pt x="199498" y="3405"/>
                  </a:lnTo>
                  <a:lnTo>
                    <a:pt x="249171" y="0"/>
                  </a:lnTo>
                  <a:lnTo>
                    <a:pt x="344220" y="22063"/>
                  </a:lnTo>
                  <a:lnTo>
                    <a:pt x="420708" y="76563"/>
                  </a:lnTo>
                  <a:lnTo>
                    <a:pt x="470953" y="155568"/>
                  </a:lnTo>
                  <a:lnTo>
                    <a:pt x="483834" y="201783"/>
                  </a:lnTo>
                  <a:lnTo>
                    <a:pt x="481006" y="300247"/>
                  </a:lnTo>
                  <a:lnTo>
                    <a:pt x="441625" y="386464"/>
                  </a:lnTo>
                  <a:lnTo>
                    <a:pt x="373322" y="450377"/>
                  </a:lnTo>
                  <a:lnTo>
                    <a:pt x="284336" y="484377"/>
                  </a:lnTo>
                  <a:close/>
                </a:path>
              </a:pathLst>
            </a:custGeom>
            <a:solidFill>
              <a:srgbClr val="F585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139758" y="3739362"/>
              <a:ext cx="492125" cy="273050"/>
            </a:xfrm>
            <a:custGeom>
              <a:avLst/>
              <a:gdLst/>
              <a:ahLst/>
              <a:cxnLst/>
              <a:rect l="l" t="t" r="r" b="b"/>
              <a:pathLst>
                <a:path w="492125" h="273050">
                  <a:moveTo>
                    <a:pt x="491515" y="24650"/>
                  </a:moveTo>
                  <a:lnTo>
                    <a:pt x="490855" y="32118"/>
                  </a:lnTo>
                  <a:lnTo>
                    <a:pt x="489750" y="40792"/>
                  </a:lnTo>
                  <a:lnTo>
                    <a:pt x="488505" y="49631"/>
                  </a:lnTo>
                  <a:lnTo>
                    <a:pt x="487654" y="70980"/>
                  </a:lnTo>
                  <a:lnTo>
                    <a:pt x="488899" y="62153"/>
                  </a:lnTo>
                  <a:lnTo>
                    <a:pt x="489991" y="53467"/>
                  </a:lnTo>
                  <a:lnTo>
                    <a:pt x="490766" y="44792"/>
                  </a:lnTo>
                  <a:lnTo>
                    <a:pt x="491058" y="35953"/>
                  </a:lnTo>
                  <a:lnTo>
                    <a:pt x="491515" y="24650"/>
                  </a:lnTo>
                  <a:close/>
                </a:path>
                <a:path w="492125" h="273050">
                  <a:moveTo>
                    <a:pt x="491921" y="14605"/>
                  </a:moveTo>
                  <a:lnTo>
                    <a:pt x="470217" y="106934"/>
                  </a:lnTo>
                  <a:lnTo>
                    <a:pt x="418896" y="179451"/>
                  </a:lnTo>
                  <a:lnTo>
                    <a:pt x="338721" y="232752"/>
                  </a:lnTo>
                  <a:lnTo>
                    <a:pt x="239001" y="251142"/>
                  </a:lnTo>
                  <a:lnTo>
                    <a:pt x="144640" y="229349"/>
                  </a:lnTo>
                  <a:lnTo>
                    <a:pt x="67322" y="174586"/>
                  </a:lnTo>
                  <a:lnTo>
                    <a:pt x="21386" y="102755"/>
                  </a:lnTo>
                  <a:lnTo>
                    <a:pt x="342" y="76"/>
                  </a:lnTo>
                  <a:lnTo>
                    <a:pt x="10236" y="72351"/>
                  </a:lnTo>
                  <a:lnTo>
                    <a:pt x="3733" y="49364"/>
                  </a:lnTo>
                  <a:lnTo>
                    <a:pt x="0" y="0"/>
                  </a:lnTo>
                  <a:lnTo>
                    <a:pt x="3441" y="70472"/>
                  </a:lnTo>
                  <a:lnTo>
                    <a:pt x="16256" y="116319"/>
                  </a:lnTo>
                  <a:lnTo>
                    <a:pt x="16306" y="116662"/>
                  </a:lnTo>
                  <a:lnTo>
                    <a:pt x="32588" y="142151"/>
                  </a:lnTo>
                  <a:lnTo>
                    <a:pt x="66573" y="195618"/>
                  </a:lnTo>
                  <a:lnTo>
                    <a:pt x="143065" y="250317"/>
                  </a:lnTo>
                  <a:lnTo>
                    <a:pt x="188747" y="265988"/>
                  </a:lnTo>
                  <a:lnTo>
                    <a:pt x="238023" y="272503"/>
                  </a:lnTo>
                  <a:lnTo>
                    <a:pt x="238455" y="272592"/>
                  </a:lnTo>
                  <a:lnTo>
                    <a:pt x="288124" y="269189"/>
                  </a:lnTo>
                  <a:lnTo>
                    <a:pt x="290576" y="268249"/>
                  </a:lnTo>
                  <a:lnTo>
                    <a:pt x="292455" y="268097"/>
                  </a:lnTo>
                  <a:lnTo>
                    <a:pt x="342963" y="252615"/>
                  </a:lnTo>
                  <a:lnTo>
                    <a:pt x="367690" y="238785"/>
                  </a:lnTo>
                  <a:lnTo>
                    <a:pt x="377113" y="235178"/>
                  </a:lnTo>
                  <a:lnTo>
                    <a:pt x="381546" y="231038"/>
                  </a:lnTo>
                  <a:lnTo>
                    <a:pt x="388226" y="227291"/>
                  </a:lnTo>
                  <a:lnTo>
                    <a:pt x="426847" y="193370"/>
                  </a:lnTo>
                  <a:lnTo>
                    <a:pt x="438238" y="177990"/>
                  </a:lnTo>
                  <a:lnTo>
                    <a:pt x="445414" y="171272"/>
                  </a:lnTo>
                  <a:lnTo>
                    <a:pt x="448957" y="163512"/>
                  </a:lnTo>
                  <a:lnTo>
                    <a:pt x="457441" y="152057"/>
                  </a:lnTo>
                  <a:lnTo>
                    <a:pt x="457746" y="144272"/>
                  </a:lnTo>
                  <a:lnTo>
                    <a:pt x="457923" y="143878"/>
                  </a:lnTo>
                  <a:lnTo>
                    <a:pt x="457606" y="151625"/>
                  </a:lnTo>
                  <a:lnTo>
                    <a:pt x="463194" y="141719"/>
                  </a:lnTo>
                  <a:lnTo>
                    <a:pt x="477240" y="109766"/>
                  </a:lnTo>
                  <a:lnTo>
                    <a:pt x="477240" y="110020"/>
                  </a:lnTo>
                  <a:lnTo>
                    <a:pt x="482346" y="90424"/>
                  </a:lnTo>
                  <a:lnTo>
                    <a:pt x="484797" y="85051"/>
                  </a:lnTo>
                  <a:lnTo>
                    <a:pt x="485457" y="78460"/>
                  </a:lnTo>
                  <a:lnTo>
                    <a:pt x="487476" y="70726"/>
                  </a:lnTo>
                  <a:lnTo>
                    <a:pt x="488276" y="50647"/>
                  </a:lnTo>
                  <a:lnTo>
                    <a:pt x="491921" y="14605"/>
                  </a:lnTo>
                  <a:close/>
                </a:path>
                <a:path w="492125" h="273050">
                  <a:moveTo>
                    <a:pt x="491921" y="14605"/>
                  </a:moveTo>
                  <a:lnTo>
                    <a:pt x="491515" y="24650"/>
                  </a:lnTo>
                  <a:lnTo>
                    <a:pt x="491617" y="23444"/>
                  </a:lnTo>
                  <a:lnTo>
                    <a:pt x="491921" y="14605"/>
                  </a:lnTo>
                  <a:close/>
                </a:path>
              </a:pathLst>
            </a:custGeom>
            <a:solidFill>
              <a:srgbClr val="9D5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190121" y="3583705"/>
              <a:ext cx="356235" cy="328930"/>
            </a:xfrm>
            <a:custGeom>
              <a:avLst/>
              <a:gdLst/>
              <a:ahLst/>
              <a:cxnLst/>
              <a:rect l="l" t="t" r="r" b="b"/>
              <a:pathLst>
                <a:path w="356234" h="328929">
                  <a:moveTo>
                    <a:pt x="355875" y="328890"/>
                  </a:moveTo>
                  <a:lnTo>
                    <a:pt x="275654" y="328890"/>
                  </a:lnTo>
                  <a:lnTo>
                    <a:pt x="275654" y="297282"/>
                  </a:lnTo>
                  <a:lnTo>
                    <a:pt x="220181" y="283614"/>
                  </a:lnTo>
                  <a:lnTo>
                    <a:pt x="227862" y="267383"/>
                  </a:lnTo>
                  <a:lnTo>
                    <a:pt x="88755" y="177686"/>
                  </a:lnTo>
                  <a:lnTo>
                    <a:pt x="88755" y="231504"/>
                  </a:lnTo>
                  <a:lnTo>
                    <a:pt x="0" y="231504"/>
                  </a:lnTo>
                  <a:lnTo>
                    <a:pt x="0" y="97385"/>
                  </a:lnTo>
                  <a:lnTo>
                    <a:pt x="88755" y="97385"/>
                  </a:lnTo>
                  <a:lnTo>
                    <a:pt x="88755" y="151204"/>
                  </a:lnTo>
                  <a:lnTo>
                    <a:pt x="228716" y="61506"/>
                  </a:lnTo>
                  <a:lnTo>
                    <a:pt x="220181" y="45275"/>
                  </a:lnTo>
                  <a:lnTo>
                    <a:pt x="275654" y="32461"/>
                  </a:lnTo>
                  <a:lnTo>
                    <a:pt x="275654" y="0"/>
                  </a:lnTo>
                  <a:lnTo>
                    <a:pt x="355875" y="0"/>
                  </a:lnTo>
                  <a:lnTo>
                    <a:pt x="355875" y="79446"/>
                  </a:lnTo>
                  <a:lnTo>
                    <a:pt x="275654" y="79446"/>
                  </a:lnTo>
                  <a:lnTo>
                    <a:pt x="275654" y="64069"/>
                  </a:lnTo>
                  <a:lnTo>
                    <a:pt x="250051" y="94822"/>
                  </a:lnTo>
                  <a:lnTo>
                    <a:pt x="238957" y="79446"/>
                  </a:lnTo>
                  <a:lnTo>
                    <a:pt x="126305" y="151204"/>
                  </a:lnTo>
                  <a:lnTo>
                    <a:pt x="221888" y="151204"/>
                  </a:lnTo>
                  <a:lnTo>
                    <a:pt x="221888" y="134118"/>
                  </a:lnTo>
                  <a:lnTo>
                    <a:pt x="275654" y="154621"/>
                  </a:lnTo>
                  <a:lnTo>
                    <a:pt x="275654" y="124722"/>
                  </a:lnTo>
                  <a:lnTo>
                    <a:pt x="355875" y="124722"/>
                  </a:lnTo>
                  <a:lnTo>
                    <a:pt x="355875" y="204168"/>
                  </a:lnTo>
                  <a:lnTo>
                    <a:pt x="275654" y="204168"/>
                  </a:lnTo>
                  <a:lnTo>
                    <a:pt x="275654" y="175123"/>
                  </a:lnTo>
                  <a:lnTo>
                    <a:pt x="221888" y="194771"/>
                  </a:lnTo>
                  <a:lnTo>
                    <a:pt x="221888" y="178540"/>
                  </a:lnTo>
                  <a:lnTo>
                    <a:pt x="126305" y="178540"/>
                  </a:lnTo>
                  <a:lnTo>
                    <a:pt x="240664" y="249444"/>
                  </a:lnTo>
                  <a:lnTo>
                    <a:pt x="250051" y="233213"/>
                  </a:lnTo>
                  <a:lnTo>
                    <a:pt x="275654" y="264820"/>
                  </a:lnTo>
                  <a:lnTo>
                    <a:pt x="275654" y="248589"/>
                  </a:lnTo>
                  <a:lnTo>
                    <a:pt x="355875" y="248589"/>
                  </a:lnTo>
                  <a:lnTo>
                    <a:pt x="355875" y="3288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892755" y="2532794"/>
              <a:ext cx="1235075" cy="933450"/>
            </a:xfrm>
            <a:custGeom>
              <a:avLst/>
              <a:gdLst/>
              <a:ahLst/>
              <a:cxnLst/>
              <a:rect l="l" t="t" r="r" b="b"/>
              <a:pathLst>
                <a:path w="1235075" h="933450">
                  <a:moveTo>
                    <a:pt x="0" y="0"/>
                  </a:moveTo>
                  <a:lnTo>
                    <a:pt x="1234896" y="932852"/>
                  </a:lnTo>
                </a:path>
              </a:pathLst>
            </a:custGeom>
            <a:ln w="85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100939" y="3435320"/>
              <a:ext cx="98425" cy="85725"/>
            </a:xfrm>
            <a:custGeom>
              <a:avLst/>
              <a:gdLst/>
              <a:ahLst/>
              <a:cxnLst/>
              <a:rect l="l" t="t" r="r" b="b"/>
              <a:pathLst>
                <a:path w="98425" h="85725">
                  <a:moveTo>
                    <a:pt x="98143" y="85426"/>
                  </a:moveTo>
                  <a:lnTo>
                    <a:pt x="0" y="52109"/>
                  </a:lnTo>
                  <a:lnTo>
                    <a:pt x="40110" y="0"/>
                  </a:lnTo>
                  <a:lnTo>
                    <a:pt x="98143" y="854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128771" y="1386839"/>
              <a:ext cx="2383536" cy="247040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246881" y="1504950"/>
              <a:ext cx="2147570" cy="2234565"/>
            </a:xfrm>
            <a:custGeom>
              <a:avLst/>
              <a:gdLst/>
              <a:ahLst/>
              <a:cxnLst/>
              <a:rect l="l" t="t" r="r" b="b"/>
              <a:pathLst>
                <a:path w="2147570" h="2234565">
                  <a:moveTo>
                    <a:pt x="842225" y="0"/>
                  </a:moveTo>
                  <a:lnTo>
                    <a:pt x="0" y="402361"/>
                  </a:lnTo>
                  <a:lnTo>
                    <a:pt x="755738" y="866990"/>
                  </a:lnTo>
                  <a:lnTo>
                    <a:pt x="499249" y="1003833"/>
                  </a:lnTo>
                  <a:lnTo>
                    <a:pt x="1215021" y="1446733"/>
                  </a:lnTo>
                  <a:lnTo>
                    <a:pt x="995324" y="1542719"/>
                  </a:lnTo>
                  <a:lnTo>
                    <a:pt x="2147316" y="2234184"/>
                  </a:lnTo>
                  <a:lnTo>
                    <a:pt x="1468031" y="1331925"/>
                  </a:lnTo>
                  <a:lnTo>
                    <a:pt x="1647964" y="1241933"/>
                  </a:lnTo>
                  <a:lnTo>
                    <a:pt x="1098511" y="703046"/>
                  </a:lnTo>
                  <a:lnTo>
                    <a:pt x="1278445" y="628878"/>
                  </a:lnTo>
                  <a:lnTo>
                    <a:pt x="842225" y="0"/>
                  </a:lnTo>
                  <a:close/>
                </a:path>
              </a:pathLst>
            </a:custGeom>
            <a:solidFill>
              <a:srgbClr val="EE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246881" y="1504950"/>
              <a:ext cx="2147570" cy="2234565"/>
            </a:xfrm>
            <a:custGeom>
              <a:avLst/>
              <a:gdLst/>
              <a:ahLst/>
              <a:cxnLst/>
              <a:rect l="l" t="t" r="r" b="b"/>
              <a:pathLst>
                <a:path w="2147570" h="2234565">
                  <a:moveTo>
                    <a:pt x="842225" y="0"/>
                  </a:moveTo>
                  <a:lnTo>
                    <a:pt x="1278445" y="628878"/>
                  </a:lnTo>
                  <a:lnTo>
                    <a:pt x="1098511" y="703046"/>
                  </a:lnTo>
                  <a:lnTo>
                    <a:pt x="1647964" y="1241933"/>
                  </a:lnTo>
                  <a:lnTo>
                    <a:pt x="1468031" y="1331925"/>
                  </a:lnTo>
                  <a:lnTo>
                    <a:pt x="2147316" y="2234184"/>
                  </a:lnTo>
                  <a:lnTo>
                    <a:pt x="995324" y="1542719"/>
                  </a:lnTo>
                  <a:lnTo>
                    <a:pt x="1215021" y="1446733"/>
                  </a:lnTo>
                  <a:lnTo>
                    <a:pt x="499249" y="1003833"/>
                  </a:lnTo>
                  <a:lnTo>
                    <a:pt x="755738" y="866990"/>
                  </a:lnTo>
                  <a:lnTo>
                    <a:pt x="0" y="402361"/>
                  </a:lnTo>
                  <a:lnTo>
                    <a:pt x="842225" y="0"/>
                  </a:lnTo>
                  <a:close/>
                </a:path>
              </a:pathLst>
            </a:custGeom>
            <a:ln w="25908">
              <a:solidFill>
                <a:srgbClr val="D748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742688" y="3201924"/>
              <a:ext cx="1482852" cy="113842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860797" y="3320034"/>
              <a:ext cx="1247140" cy="902335"/>
            </a:xfrm>
            <a:custGeom>
              <a:avLst/>
              <a:gdLst/>
              <a:ahLst/>
              <a:cxnLst/>
              <a:rect l="l" t="t" r="r" b="b"/>
              <a:pathLst>
                <a:path w="1247139" h="902335">
                  <a:moveTo>
                    <a:pt x="853592" y="0"/>
                  </a:moveTo>
                  <a:lnTo>
                    <a:pt x="661517" y="181355"/>
                  </a:lnTo>
                  <a:lnTo>
                    <a:pt x="561098" y="78816"/>
                  </a:lnTo>
                  <a:lnTo>
                    <a:pt x="493458" y="266560"/>
                  </a:lnTo>
                  <a:lnTo>
                    <a:pt x="259829" y="151409"/>
                  </a:lnTo>
                  <a:lnTo>
                    <a:pt x="310032" y="326504"/>
                  </a:lnTo>
                  <a:lnTo>
                    <a:pt x="67640" y="345427"/>
                  </a:lnTo>
                  <a:lnTo>
                    <a:pt x="227101" y="484174"/>
                  </a:lnTo>
                  <a:lnTo>
                    <a:pt x="0" y="537857"/>
                  </a:lnTo>
                  <a:lnTo>
                    <a:pt x="192189" y="641984"/>
                  </a:lnTo>
                  <a:lnTo>
                    <a:pt x="74155" y="744524"/>
                  </a:lnTo>
                  <a:lnTo>
                    <a:pt x="277317" y="761860"/>
                  </a:lnTo>
                  <a:lnTo>
                    <a:pt x="283781" y="902207"/>
                  </a:lnTo>
                  <a:lnTo>
                    <a:pt x="434416" y="757059"/>
                  </a:lnTo>
                  <a:lnTo>
                    <a:pt x="502107" y="823340"/>
                  </a:lnTo>
                  <a:lnTo>
                    <a:pt x="569747" y="725525"/>
                  </a:lnTo>
                  <a:lnTo>
                    <a:pt x="670179" y="787006"/>
                  </a:lnTo>
                  <a:lnTo>
                    <a:pt x="702957" y="665581"/>
                  </a:lnTo>
                  <a:lnTo>
                    <a:pt x="862368" y="725525"/>
                  </a:lnTo>
                  <a:lnTo>
                    <a:pt x="844931" y="599376"/>
                  </a:lnTo>
                  <a:lnTo>
                    <a:pt x="1089469" y="652932"/>
                  </a:lnTo>
                  <a:lnTo>
                    <a:pt x="945362" y="514172"/>
                  </a:lnTo>
                  <a:lnTo>
                    <a:pt x="1054442" y="471563"/>
                  </a:lnTo>
                  <a:lnTo>
                    <a:pt x="980274" y="392709"/>
                  </a:lnTo>
                  <a:lnTo>
                    <a:pt x="1246632" y="277545"/>
                  </a:lnTo>
                  <a:lnTo>
                    <a:pt x="945362" y="272834"/>
                  </a:lnTo>
                  <a:lnTo>
                    <a:pt x="1039253" y="132486"/>
                  </a:lnTo>
                  <a:lnTo>
                    <a:pt x="838301" y="241299"/>
                  </a:lnTo>
                  <a:lnTo>
                    <a:pt x="853592" y="0"/>
                  </a:lnTo>
                  <a:close/>
                </a:path>
              </a:pathLst>
            </a:custGeom>
            <a:solidFill>
              <a:srgbClr val="EEC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860797" y="3320034"/>
              <a:ext cx="1247140" cy="902335"/>
            </a:xfrm>
            <a:custGeom>
              <a:avLst/>
              <a:gdLst/>
              <a:ahLst/>
              <a:cxnLst/>
              <a:rect l="l" t="t" r="r" b="b"/>
              <a:pathLst>
                <a:path w="1247139" h="902335">
                  <a:moveTo>
                    <a:pt x="661517" y="181355"/>
                  </a:moveTo>
                  <a:lnTo>
                    <a:pt x="853592" y="0"/>
                  </a:lnTo>
                  <a:lnTo>
                    <a:pt x="838301" y="241299"/>
                  </a:lnTo>
                  <a:lnTo>
                    <a:pt x="1039253" y="132486"/>
                  </a:lnTo>
                  <a:lnTo>
                    <a:pt x="945362" y="272834"/>
                  </a:lnTo>
                  <a:lnTo>
                    <a:pt x="1246632" y="277545"/>
                  </a:lnTo>
                  <a:lnTo>
                    <a:pt x="980274" y="392709"/>
                  </a:lnTo>
                  <a:lnTo>
                    <a:pt x="1054442" y="471563"/>
                  </a:lnTo>
                  <a:lnTo>
                    <a:pt x="945362" y="514172"/>
                  </a:lnTo>
                  <a:lnTo>
                    <a:pt x="1089469" y="652932"/>
                  </a:lnTo>
                  <a:lnTo>
                    <a:pt x="844931" y="599376"/>
                  </a:lnTo>
                  <a:lnTo>
                    <a:pt x="862368" y="725525"/>
                  </a:lnTo>
                  <a:lnTo>
                    <a:pt x="702957" y="665581"/>
                  </a:lnTo>
                  <a:lnTo>
                    <a:pt x="670179" y="787006"/>
                  </a:lnTo>
                  <a:lnTo>
                    <a:pt x="569747" y="725525"/>
                  </a:lnTo>
                  <a:lnTo>
                    <a:pt x="502107" y="823340"/>
                  </a:lnTo>
                  <a:lnTo>
                    <a:pt x="434416" y="757059"/>
                  </a:lnTo>
                  <a:lnTo>
                    <a:pt x="283781" y="902207"/>
                  </a:lnTo>
                  <a:lnTo>
                    <a:pt x="277317" y="761860"/>
                  </a:lnTo>
                  <a:lnTo>
                    <a:pt x="74155" y="744524"/>
                  </a:lnTo>
                  <a:lnTo>
                    <a:pt x="192189" y="641984"/>
                  </a:lnTo>
                  <a:lnTo>
                    <a:pt x="0" y="537857"/>
                  </a:lnTo>
                  <a:lnTo>
                    <a:pt x="227101" y="484174"/>
                  </a:lnTo>
                  <a:lnTo>
                    <a:pt x="67640" y="345427"/>
                  </a:lnTo>
                  <a:lnTo>
                    <a:pt x="310032" y="326504"/>
                  </a:lnTo>
                  <a:lnTo>
                    <a:pt x="259829" y="151409"/>
                  </a:lnTo>
                  <a:lnTo>
                    <a:pt x="493458" y="266560"/>
                  </a:lnTo>
                  <a:lnTo>
                    <a:pt x="561098" y="78816"/>
                  </a:lnTo>
                  <a:lnTo>
                    <a:pt x="661517" y="181355"/>
                  </a:lnTo>
                  <a:close/>
                </a:path>
              </a:pathLst>
            </a:custGeom>
            <a:ln w="25908">
              <a:solidFill>
                <a:srgbClr val="D748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50391" y="960119"/>
              <a:ext cx="731520" cy="73152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25</a:t>
            </a:fld>
            <a:endParaRPr dirty="0"/>
          </a:p>
        </p:txBody>
      </p:sp>
    </p:spTree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633516"/>
            <a:ext cx="12192000" cy="1224915"/>
            <a:chOff x="0" y="5633516"/>
            <a:chExt cx="12192000" cy="1224915"/>
          </a:xfrm>
        </p:grpSpPr>
        <p:sp>
          <p:nvSpPr>
            <p:cNvPr id="3" name="object 3"/>
            <p:cNvSpPr/>
            <p:nvPr/>
          </p:nvSpPr>
          <p:spPr>
            <a:xfrm>
              <a:off x="0" y="5934456"/>
              <a:ext cx="9279255" cy="923925"/>
            </a:xfrm>
            <a:custGeom>
              <a:avLst/>
              <a:gdLst/>
              <a:ahLst/>
              <a:cxnLst/>
              <a:rect l="l" t="t" r="r" b="b"/>
              <a:pathLst>
                <a:path w="9279255" h="923925">
                  <a:moveTo>
                    <a:pt x="0" y="0"/>
                  </a:moveTo>
                  <a:lnTo>
                    <a:pt x="0" y="923544"/>
                  </a:lnTo>
                  <a:lnTo>
                    <a:pt x="9279204" y="9235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9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813344" y="5633516"/>
              <a:ext cx="10379075" cy="1224915"/>
            </a:xfrm>
            <a:custGeom>
              <a:avLst/>
              <a:gdLst/>
              <a:ahLst/>
              <a:cxnLst/>
              <a:rect l="l" t="t" r="r" b="b"/>
              <a:pathLst>
                <a:path w="10379075" h="1224915">
                  <a:moveTo>
                    <a:pt x="10378655" y="0"/>
                  </a:moveTo>
                  <a:lnTo>
                    <a:pt x="0" y="1224483"/>
                  </a:lnTo>
                  <a:lnTo>
                    <a:pt x="10378655" y="1224483"/>
                  </a:lnTo>
                  <a:lnTo>
                    <a:pt x="10378655" y="0"/>
                  </a:lnTo>
                  <a:close/>
                </a:path>
              </a:pathLst>
            </a:custGeom>
            <a:solidFill>
              <a:srgbClr val="187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39734" y="5946864"/>
              <a:ext cx="10352405" cy="911225"/>
            </a:xfrm>
            <a:custGeom>
              <a:avLst/>
              <a:gdLst/>
              <a:ahLst/>
              <a:cxnLst/>
              <a:rect l="l" t="t" r="r" b="b"/>
              <a:pathLst>
                <a:path w="10352405" h="911225">
                  <a:moveTo>
                    <a:pt x="10352265" y="0"/>
                  </a:moveTo>
                  <a:lnTo>
                    <a:pt x="0" y="911136"/>
                  </a:lnTo>
                  <a:lnTo>
                    <a:pt x="10352265" y="911136"/>
                  </a:lnTo>
                  <a:lnTo>
                    <a:pt x="10352265" y="0"/>
                  </a:lnTo>
                  <a:close/>
                </a:path>
              </a:pathLst>
            </a:custGeom>
            <a:solidFill>
              <a:srgbClr val="2C99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849356" y="6228588"/>
              <a:ext cx="1171955" cy="4404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374392" y="2293620"/>
            <a:ext cx="123825" cy="1239520"/>
            <a:chOff x="2374392" y="2293620"/>
            <a:chExt cx="123825" cy="1239520"/>
          </a:xfrm>
        </p:grpSpPr>
        <p:sp>
          <p:nvSpPr>
            <p:cNvPr id="8" name="object 8"/>
            <p:cNvSpPr/>
            <p:nvPr/>
          </p:nvSpPr>
          <p:spPr>
            <a:xfrm>
              <a:off x="2374392" y="2293620"/>
              <a:ext cx="123443" cy="12390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36114" y="2315718"/>
              <a:ext cx="0" cy="1135380"/>
            </a:xfrm>
            <a:custGeom>
              <a:avLst/>
              <a:gdLst/>
              <a:ahLst/>
              <a:cxnLst/>
              <a:rect l="l" t="t" r="r" b="b"/>
              <a:pathLst>
                <a:path h="1135379">
                  <a:moveTo>
                    <a:pt x="0" y="0"/>
                  </a:moveTo>
                  <a:lnTo>
                    <a:pt x="0" y="113477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0" y="0"/>
            <a:ext cx="12192635" cy="6858000"/>
            <a:chOff x="0" y="0"/>
            <a:chExt cx="12192635" cy="6858000"/>
          </a:xfrm>
        </p:grpSpPr>
        <p:sp>
          <p:nvSpPr>
            <p:cNvPr id="11" name="object 11"/>
            <p:cNvSpPr/>
            <p:nvPr/>
          </p:nvSpPr>
          <p:spPr>
            <a:xfrm>
              <a:off x="8967216" y="6376415"/>
              <a:ext cx="1691639" cy="3352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0"/>
              <a:ext cx="12192000" cy="6333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5943600"/>
              <a:ext cx="9187815" cy="914400"/>
            </a:xfrm>
            <a:custGeom>
              <a:avLst/>
              <a:gdLst/>
              <a:ahLst/>
              <a:cxnLst/>
              <a:rect l="l" t="t" r="r" b="b"/>
              <a:pathLst>
                <a:path w="9187815" h="914400">
                  <a:moveTo>
                    <a:pt x="0" y="0"/>
                  </a:moveTo>
                  <a:lnTo>
                    <a:pt x="0" y="914400"/>
                  </a:lnTo>
                  <a:lnTo>
                    <a:pt x="9187332" y="914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B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03945" y="5645696"/>
              <a:ext cx="10288270" cy="1212850"/>
            </a:xfrm>
            <a:custGeom>
              <a:avLst/>
              <a:gdLst/>
              <a:ahLst/>
              <a:cxnLst/>
              <a:rect l="l" t="t" r="r" b="b"/>
              <a:pathLst>
                <a:path w="10288270" h="1212850">
                  <a:moveTo>
                    <a:pt x="10288066" y="0"/>
                  </a:moveTo>
                  <a:lnTo>
                    <a:pt x="0" y="1212303"/>
                  </a:lnTo>
                  <a:lnTo>
                    <a:pt x="10288066" y="1212303"/>
                  </a:lnTo>
                  <a:lnTo>
                    <a:pt x="10288066" y="0"/>
                  </a:lnTo>
                  <a:close/>
                </a:path>
              </a:pathLst>
            </a:custGeom>
            <a:solidFill>
              <a:srgbClr val="187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60905" y="5957544"/>
              <a:ext cx="10231120" cy="901065"/>
            </a:xfrm>
            <a:custGeom>
              <a:avLst/>
              <a:gdLst/>
              <a:ahLst/>
              <a:cxnLst/>
              <a:rect l="l" t="t" r="r" b="b"/>
              <a:pathLst>
                <a:path w="10231120" h="901065">
                  <a:moveTo>
                    <a:pt x="10231107" y="0"/>
                  </a:moveTo>
                  <a:lnTo>
                    <a:pt x="0" y="900455"/>
                  </a:lnTo>
                  <a:lnTo>
                    <a:pt x="10231107" y="900455"/>
                  </a:lnTo>
                  <a:lnTo>
                    <a:pt x="10231107" y="0"/>
                  </a:lnTo>
                  <a:close/>
                </a:path>
              </a:pathLst>
            </a:custGeom>
            <a:solidFill>
              <a:srgbClr val="2C99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849356" y="6228588"/>
              <a:ext cx="1171955" cy="4404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409" dirty="0"/>
              <a:t>AWS</a:t>
            </a:r>
            <a:r>
              <a:rPr spc="-540" dirty="0"/>
              <a:t> </a:t>
            </a:r>
            <a:r>
              <a:rPr spc="-400" dirty="0"/>
              <a:t>Security  </a:t>
            </a:r>
            <a:r>
              <a:rPr spc="-440" dirty="0"/>
              <a:t>Overview</a:t>
            </a:r>
          </a:p>
        </p:txBody>
      </p:sp>
      <p:grpSp>
        <p:nvGrpSpPr>
          <p:cNvPr id="18" name="object 18"/>
          <p:cNvGrpSpPr/>
          <p:nvPr/>
        </p:nvGrpSpPr>
        <p:grpSpPr>
          <a:xfrm>
            <a:off x="2374392" y="2293620"/>
            <a:ext cx="123825" cy="1239520"/>
            <a:chOff x="2374392" y="2293620"/>
            <a:chExt cx="123825" cy="1239520"/>
          </a:xfrm>
        </p:grpSpPr>
        <p:sp>
          <p:nvSpPr>
            <p:cNvPr id="19" name="object 19"/>
            <p:cNvSpPr/>
            <p:nvPr/>
          </p:nvSpPr>
          <p:spPr>
            <a:xfrm>
              <a:off x="2374392" y="2293620"/>
              <a:ext cx="123443" cy="12390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436114" y="2315718"/>
              <a:ext cx="0" cy="1135380"/>
            </a:xfrm>
            <a:custGeom>
              <a:avLst/>
              <a:gdLst/>
              <a:ahLst/>
              <a:cxnLst/>
              <a:rect l="l" t="t" r="r" b="b"/>
              <a:pathLst>
                <a:path h="1135379">
                  <a:moveTo>
                    <a:pt x="0" y="0"/>
                  </a:moveTo>
                  <a:lnTo>
                    <a:pt x="0" y="113477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3325" y="1635251"/>
            <a:ext cx="664483" cy="1325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21308" y="4066032"/>
            <a:ext cx="7256145" cy="1245235"/>
            <a:chOff x="1321308" y="4066032"/>
            <a:chExt cx="7256145" cy="1245235"/>
          </a:xfrm>
        </p:grpSpPr>
        <p:sp>
          <p:nvSpPr>
            <p:cNvPr id="4" name="object 4"/>
            <p:cNvSpPr/>
            <p:nvPr/>
          </p:nvSpPr>
          <p:spPr>
            <a:xfrm>
              <a:off x="1321308" y="4066032"/>
              <a:ext cx="7256145" cy="1245235"/>
            </a:xfrm>
            <a:custGeom>
              <a:avLst/>
              <a:gdLst/>
              <a:ahLst/>
              <a:cxnLst/>
              <a:rect l="l" t="t" r="r" b="b"/>
              <a:pathLst>
                <a:path w="7256145" h="1245235">
                  <a:moveTo>
                    <a:pt x="7048233" y="0"/>
                  </a:moveTo>
                  <a:lnTo>
                    <a:pt x="207518" y="0"/>
                  </a:lnTo>
                  <a:lnTo>
                    <a:pt x="159937" y="5480"/>
                  </a:lnTo>
                  <a:lnTo>
                    <a:pt x="116258" y="21093"/>
                  </a:lnTo>
                  <a:lnTo>
                    <a:pt x="77727" y="45591"/>
                  </a:lnTo>
                  <a:lnTo>
                    <a:pt x="45590" y="77730"/>
                  </a:lnTo>
                  <a:lnTo>
                    <a:pt x="21093" y="116263"/>
                  </a:lnTo>
                  <a:lnTo>
                    <a:pt x="5480" y="159945"/>
                  </a:lnTo>
                  <a:lnTo>
                    <a:pt x="0" y="207530"/>
                  </a:lnTo>
                  <a:lnTo>
                    <a:pt x="0" y="1037590"/>
                  </a:lnTo>
                  <a:lnTo>
                    <a:pt x="5480" y="1085174"/>
                  </a:lnTo>
                  <a:lnTo>
                    <a:pt x="21093" y="1128854"/>
                  </a:lnTo>
                  <a:lnTo>
                    <a:pt x="45590" y="1167385"/>
                  </a:lnTo>
                  <a:lnTo>
                    <a:pt x="77727" y="1199521"/>
                  </a:lnTo>
                  <a:lnTo>
                    <a:pt x="116258" y="1224017"/>
                  </a:lnTo>
                  <a:lnTo>
                    <a:pt x="159937" y="1239627"/>
                  </a:lnTo>
                  <a:lnTo>
                    <a:pt x="207518" y="1245108"/>
                  </a:lnTo>
                  <a:lnTo>
                    <a:pt x="7048233" y="1245108"/>
                  </a:lnTo>
                  <a:lnTo>
                    <a:pt x="7095818" y="1239627"/>
                  </a:lnTo>
                  <a:lnTo>
                    <a:pt x="7139500" y="1224017"/>
                  </a:lnTo>
                  <a:lnTo>
                    <a:pt x="7178033" y="1199521"/>
                  </a:lnTo>
                  <a:lnTo>
                    <a:pt x="7210172" y="1167385"/>
                  </a:lnTo>
                  <a:lnTo>
                    <a:pt x="7234670" y="1128854"/>
                  </a:lnTo>
                  <a:lnTo>
                    <a:pt x="7250283" y="1085174"/>
                  </a:lnTo>
                  <a:lnTo>
                    <a:pt x="7255764" y="1037590"/>
                  </a:lnTo>
                  <a:lnTo>
                    <a:pt x="7255764" y="207530"/>
                  </a:lnTo>
                  <a:lnTo>
                    <a:pt x="7250283" y="159945"/>
                  </a:lnTo>
                  <a:lnTo>
                    <a:pt x="7234670" y="116263"/>
                  </a:lnTo>
                  <a:lnTo>
                    <a:pt x="7210172" y="77730"/>
                  </a:lnTo>
                  <a:lnTo>
                    <a:pt x="7178033" y="45591"/>
                  </a:lnTo>
                  <a:lnTo>
                    <a:pt x="7139500" y="21093"/>
                  </a:lnTo>
                  <a:lnTo>
                    <a:pt x="7095818" y="5480"/>
                  </a:lnTo>
                  <a:lnTo>
                    <a:pt x="7048233" y="0"/>
                  </a:lnTo>
                  <a:close/>
                </a:path>
              </a:pathLst>
            </a:custGeom>
            <a:solidFill>
              <a:srgbClr val="E46C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53896" y="4559807"/>
              <a:ext cx="3519170" cy="657225"/>
            </a:xfrm>
            <a:custGeom>
              <a:avLst/>
              <a:gdLst/>
              <a:ahLst/>
              <a:cxnLst/>
              <a:rect l="l" t="t" r="r" b="b"/>
              <a:pathLst>
                <a:path w="3519170" h="657225">
                  <a:moveTo>
                    <a:pt x="1658112" y="115824"/>
                  </a:moveTo>
                  <a:lnTo>
                    <a:pt x="1649603" y="73710"/>
                  </a:lnTo>
                  <a:lnTo>
                    <a:pt x="1626412" y="39319"/>
                  </a:lnTo>
                  <a:lnTo>
                    <a:pt x="1592021" y="16129"/>
                  </a:lnTo>
                  <a:lnTo>
                    <a:pt x="1549908" y="7620"/>
                  </a:lnTo>
                  <a:lnTo>
                    <a:pt x="108204" y="7620"/>
                  </a:lnTo>
                  <a:lnTo>
                    <a:pt x="66078" y="16129"/>
                  </a:lnTo>
                  <a:lnTo>
                    <a:pt x="31686" y="39319"/>
                  </a:lnTo>
                  <a:lnTo>
                    <a:pt x="8496" y="73710"/>
                  </a:lnTo>
                  <a:lnTo>
                    <a:pt x="0" y="115824"/>
                  </a:lnTo>
                  <a:lnTo>
                    <a:pt x="0" y="548640"/>
                  </a:lnTo>
                  <a:lnTo>
                    <a:pt x="8496" y="590765"/>
                  </a:lnTo>
                  <a:lnTo>
                    <a:pt x="31686" y="625157"/>
                  </a:lnTo>
                  <a:lnTo>
                    <a:pt x="66078" y="648347"/>
                  </a:lnTo>
                  <a:lnTo>
                    <a:pt x="108204" y="656844"/>
                  </a:lnTo>
                  <a:lnTo>
                    <a:pt x="1549908" y="656844"/>
                  </a:lnTo>
                  <a:lnTo>
                    <a:pt x="1592021" y="648347"/>
                  </a:lnTo>
                  <a:lnTo>
                    <a:pt x="1626412" y="625157"/>
                  </a:lnTo>
                  <a:lnTo>
                    <a:pt x="1649603" y="590765"/>
                  </a:lnTo>
                  <a:lnTo>
                    <a:pt x="1658112" y="548640"/>
                  </a:lnTo>
                  <a:lnTo>
                    <a:pt x="1658112" y="115824"/>
                  </a:lnTo>
                  <a:close/>
                </a:path>
                <a:path w="3519170" h="657225">
                  <a:moveTo>
                    <a:pt x="3518916" y="108204"/>
                  </a:moveTo>
                  <a:lnTo>
                    <a:pt x="3510407" y="66090"/>
                  </a:lnTo>
                  <a:lnTo>
                    <a:pt x="3487216" y="31699"/>
                  </a:lnTo>
                  <a:lnTo>
                    <a:pt x="3452825" y="8509"/>
                  </a:lnTo>
                  <a:lnTo>
                    <a:pt x="3410712" y="0"/>
                  </a:lnTo>
                  <a:lnTo>
                    <a:pt x="1897380" y="0"/>
                  </a:lnTo>
                  <a:lnTo>
                    <a:pt x="1855254" y="8509"/>
                  </a:lnTo>
                  <a:lnTo>
                    <a:pt x="1820862" y="31699"/>
                  </a:lnTo>
                  <a:lnTo>
                    <a:pt x="1797672" y="66090"/>
                  </a:lnTo>
                  <a:lnTo>
                    <a:pt x="1789176" y="108204"/>
                  </a:lnTo>
                  <a:lnTo>
                    <a:pt x="1789176" y="541020"/>
                  </a:lnTo>
                  <a:lnTo>
                    <a:pt x="1797672" y="583145"/>
                  </a:lnTo>
                  <a:lnTo>
                    <a:pt x="1820862" y="617537"/>
                  </a:lnTo>
                  <a:lnTo>
                    <a:pt x="1855254" y="640727"/>
                  </a:lnTo>
                  <a:lnTo>
                    <a:pt x="1897380" y="649224"/>
                  </a:lnTo>
                  <a:lnTo>
                    <a:pt x="3410712" y="649224"/>
                  </a:lnTo>
                  <a:lnTo>
                    <a:pt x="3452825" y="640727"/>
                  </a:lnTo>
                  <a:lnTo>
                    <a:pt x="3487216" y="617537"/>
                  </a:lnTo>
                  <a:lnTo>
                    <a:pt x="3510407" y="583145"/>
                  </a:lnTo>
                  <a:lnTo>
                    <a:pt x="3518916" y="541020"/>
                  </a:lnTo>
                  <a:lnTo>
                    <a:pt x="3518916" y="1082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447533" y="4104068"/>
            <a:ext cx="3147060" cy="956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FFFFFF"/>
                </a:solidFill>
                <a:latin typeface="Arial"/>
                <a:cs typeface="Arial"/>
              </a:rPr>
              <a:t>AWS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Foundation</a:t>
            </a:r>
            <a:r>
              <a:rPr sz="2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Arial"/>
              <a:cs typeface="Arial"/>
            </a:endParaRPr>
          </a:p>
          <a:p>
            <a:pPr marL="284480">
              <a:lnSpc>
                <a:spcPct val="100000"/>
              </a:lnSpc>
              <a:tabLst>
                <a:tab pos="2184400" algn="l"/>
              </a:tabLst>
            </a:pPr>
            <a:r>
              <a:rPr sz="2100" spc="30" dirty="0">
                <a:solidFill>
                  <a:srgbClr val="1F497D"/>
                </a:solidFill>
                <a:latin typeface="Arial"/>
                <a:cs typeface="Arial"/>
              </a:rPr>
              <a:t>C</a:t>
            </a:r>
            <a:r>
              <a:rPr sz="2100" spc="15" dirty="0">
                <a:solidFill>
                  <a:srgbClr val="1F497D"/>
                </a:solidFill>
                <a:latin typeface="Arial"/>
                <a:cs typeface="Arial"/>
              </a:rPr>
              <a:t>o</a:t>
            </a:r>
            <a:r>
              <a:rPr sz="2100" spc="20" dirty="0">
                <a:solidFill>
                  <a:srgbClr val="1F497D"/>
                </a:solidFill>
                <a:latin typeface="Arial"/>
                <a:cs typeface="Arial"/>
              </a:rPr>
              <a:t>m</a:t>
            </a:r>
            <a:r>
              <a:rPr sz="2100" spc="15" dirty="0">
                <a:solidFill>
                  <a:srgbClr val="1F497D"/>
                </a:solidFill>
                <a:latin typeface="Arial"/>
                <a:cs typeface="Arial"/>
              </a:rPr>
              <a:t>pu</a:t>
            </a:r>
            <a:r>
              <a:rPr sz="2100" spc="-5" dirty="0">
                <a:solidFill>
                  <a:srgbClr val="1F497D"/>
                </a:solidFill>
                <a:latin typeface="Arial"/>
                <a:cs typeface="Arial"/>
              </a:rPr>
              <a:t>t</a:t>
            </a:r>
            <a:r>
              <a:rPr sz="2100" spc="15" dirty="0">
                <a:solidFill>
                  <a:srgbClr val="1F497D"/>
                </a:solidFill>
                <a:latin typeface="Arial"/>
                <a:cs typeface="Arial"/>
              </a:rPr>
              <a:t>e</a:t>
            </a:r>
            <a:r>
              <a:rPr sz="2100" dirty="0">
                <a:solidFill>
                  <a:srgbClr val="1F497D"/>
                </a:solidFill>
                <a:latin typeface="Arial"/>
                <a:cs typeface="Arial"/>
              </a:rPr>
              <a:t>	</a:t>
            </a:r>
            <a:r>
              <a:rPr sz="3150" spc="30" baseline="1322" dirty="0">
                <a:solidFill>
                  <a:srgbClr val="1F497D"/>
                </a:solidFill>
                <a:latin typeface="Arial"/>
                <a:cs typeface="Arial"/>
              </a:rPr>
              <a:t>S</a:t>
            </a:r>
            <a:r>
              <a:rPr sz="3150" baseline="1322" dirty="0">
                <a:solidFill>
                  <a:srgbClr val="1F497D"/>
                </a:solidFill>
                <a:latin typeface="Arial"/>
                <a:cs typeface="Arial"/>
              </a:rPr>
              <a:t>t</a:t>
            </a:r>
            <a:r>
              <a:rPr sz="3150" spc="22" baseline="1322" dirty="0">
                <a:solidFill>
                  <a:srgbClr val="1F497D"/>
                </a:solidFill>
                <a:latin typeface="Arial"/>
                <a:cs typeface="Arial"/>
              </a:rPr>
              <a:t>o</a:t>
            </a:r>
            <a:r>
              <a:rPr sz="3150" spc="7" baseline="1322" dirty="0">
                <a:solidFill>
                  <a:srgbClr val="1F497D"/>
                </a:solidFill>
                <a:latin typeface="Arial"/>
                <a:cs typeface="Arial"/>
              </a:rPr>
              <a:t>r</a:t>
            </a:r>
            <a:r>
              <a:rPr sz="3150" spc="22" baseline="1322" dirty="0">
                <a:solidFill>
                  <a:srgbClr val="1F497D"/>
                </a:solidFill>
                <a:latin typeface="Arial"/>
                <a:cs typeface="Arial"/>
              </a:rPr>
              <a:t>age</a:t>
            </a:r>
            <a:endParaRPr sz="3150" baseline="1322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87111" y="4567428"/>
            <a:ext cx="1690370" cy="649605"/>
          </a:xfrm>
          <a:custGeom>
            <a:avLst/>
            <a:gdLst/>
            <a:ahLst/>
            <a:cxnLst/>
            <a:rect l="l" t="t" r="r" b="b"/>
            <a:pathLst>
              <a:path w="1690370" h="649604">
                <a:moveTo>
                  <a:pt x="1581912" y="0"/>
                </a:moveTo>
                <a:lnTo>
                  <a:pt x="108204" y="0"/>
                </a:lnTo>
                <a:lnTo>
                  <a:pt x="66088" y="8502"/>
                </a:lnTo>
                <a:lnTo>
                  <a:pt x="31694" y="31689"/>
                </a:lnTo>
                <a:lnTo>
                  <a:pt x="8504" y="66083"/>
                </a:lnTo>
                <a:lnTo>
                  <a:pt x="0" y="108204"/>
                </a:lnTo>
                <a:lnTo>
                  <a:pt x="0" y="541020"/>
                </a:lnTo>
                <a:lnTo>
                  <a:pt x="8504" y="583135"/>
                </a:lnTo>
                <a:lnTo>
                  <a:pt x="31694" y="617529"/>
                </a:lnTo>
                <a:lnTo>
                  <a:pt x="66088" y="640719"/>
                </a:lnTo>
                <a:lnTo>
                  <a:pt x="108204" y="649224"/>
                </a:lnTo>
                <a:lnTo>
                  <a:pt x="1581912" y="649224"/>
                </a:lnTo>
                <a:lnTo>
                  <a:pt x="1624027" y="640719"/>
                </a:lnTo>
                <a:lnTo>
                  <a:pt x="1658421" y="617529"/>
                </a:lnTo>
                <a:lnTo>
                  <a:pt x="1681611" y="583135"/>
                </a:lnTo>
                <a:lnTo>
                  <a:pt x="1690116" y="541020"/>
                </a:lnTo>
                <a:lnTo>
                  <a:pt x="1690116" y="108204"/>
                </a:lnTo>
                <a:lnTo>
                  <a:pt x="1681611" y="66083"/>
                </a:lnTo>
                <a:lnTo>
                  <a:pt x="1658421" y="31689"/>
                </a:lnTo>
                <a:lnTo>
                  <a:pt x="1624027" y="8502"/>
                </a:lnTo>
                <a:lnTo>
                  <a:pt x="1581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39194" y="4709414"/>
            <a:ext cx="1186815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30" dirty="0">
                <a:solidFill>
                  <a:srgbClr val="1F497D"/>
                </a:solidFill>
                <a:latin typeface="Arial"/>
                <a:cs typeface="Arial"/>
              </a:rPr>
              <a:t>D</a:t>
            </a:r>
            <a:r>
              <a:rPr sz="2100" spc="20" dirty="0">
                <a:solidFill>
                  <a:srgbClr val="1F497D"/>
                </a:solidFill>
                <a:latin typeface="Arial"/>
                <a:cs typeface="Arial"/>
              </a:rPr>
              <a:t>a</a:t>
            </a:r>
            <a:r>
              <a:rPr sz="2100" dirty="0">
                <a:solidFill>
                  <a:srgbClr val="1F497D"/>
                </a:solidFill>
                <a:latin typeface="Arial"/>
                <a:cs typeface="Arial"/>
              </a:rPr>
              <a:t>t</a:t>
            </a:r>
            <a:r>
              <a:rPr sz="2100" spc="15" dirty="0">
                <a:solidFill>
                  <a:srgbClr val="1F497D"/>
                </a:solidFill>
                <a:latin typeface="Arial"/>
                <a:cs typeface="Arial"/>
              </a:rPr>
              <a:t>abase</a:t>
            </a:r>
            <a:endParaRPr sz="21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882383" y="4568952"/>
            <a:ext cx="1583690" cy="640080"/>
          </a:xfrm>
          <a:custGeom>
            <a:avLst/>
            <a:gdLst/>
            <a:ahLst/>
            <a:cxnLst/>
            <a:rect l="l" t="t" r="r" b="b"/>
            <a:pathLst>
              <a:path w="1583690" h="640079">
                <a:moveTo>
                  <a:pt x="1476756" y="0"/>
                </a:moveTo>
                <a:lnTo>
                  <a:pt x="106680" y="0"/>
                </a:lnTo>
                <a:lnTo>
                  <a:pt x="65156" y="8383"/>
                </a:lnTo>
                <a:lnTo>
                  <a:pt x="31246" y="31246"/>
                </a:lnTo>
                <a:lnTo>
                  <a:pt x="8383" y="65156"/>
                </a:lnTo>
                <a:lnTo>
                  <a:pt x="0" y="106680"/>
                </a:lnTo>
                <a:lnTo>
                  <a:pt x="0" y="533400"/>
                </a:lnTo>
                <a:lnTo>
                  <a:pt x="8383" y="574923"/>
                </a:lnTo>
                <a:lnTo>
                  <a:pt x="31246" y="608833"/>
                </a:lnTo>
                <a:lnTo>
                  <a:pt x="65156" y="631696"/>
                </a:lnTo>
                <a:lnTo>
                  <a:pt x="106680" y="640080"/>
                </a:lnTo>
                <a:lnTo>
                  <a:pt x="1476756" y="640080"/>
                </a:lnTo>
                <a:lnTo>
                  <a:pt x="1518279" y="631696"/>
                </a:lnTo>
                <a:lnTo>
                  <a:pt x="1552189" y="608833"/>
                </a:lnTo>
                <a:lnTo>
                  <a:pt x="1575052" y="574923"/>
                </a:lnTo>
                <a:lnTo>
                  <a:pt x="1583436" y="533400"/>
                </a:lnTo>
                <a:lnTo>
                  <a:pt x="1583436" y="106680"/>
                </a:lnTo>
                <a:lnTo>
                  <a:pt x="1575052" y="65156"/>
                </a:lnTo>
                <a:lnTo>
                  <a:pt x="1552189" y="31246"/>
                </a:lnTo>
                <a:lnTo>
                  <a:pt x="1518279" y="8383"/>
                </a:lnTo>
                <a:lnTo>
                  <a:pt x="14767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066165" y="4726114"/>
            <a:ext cx="1214755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5" dirty="0">
                <a:solidFill>
                  <a:srgbClr val="1F497D"/>
                </a:solidFill>
                <a:latin typeface="Arial"/>
                <a:cs typeface="Arial"/>
              </a:rPr>
              <a:t>Networking</a:t>
            </a:r>
            <a:endParaRPr sz="18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21308" y="5410201"/>
            <a:ext cx="7260590" cy="1228725"/>
          </a:xfrm>
          <a:custGeom>
            <a:avLst/>
            <a:gdLst/>
            <a:ahLst/>
            <a:cxnLst/>
            <a:rect l="l" t="t" r="r" b="b"/>
            <a:pathLst>
              <a:path w="7260590" h="1228725">
                <a:moveTo>
                  <a:pt x="7055611" y="0"/>
                </a:moveTo>
                <a:lnTo>
                  <a:pt x="204724" y="0"/>
                </a:lnTo>
                <a:lnTo>
                  <a:pt x="157781" y="5406"/>
                </a:lnTo>
                <a:lnTo>
                  <a:pt x="114690" y="20808"/>
                </a:lnTo>
                <a:lnTo>
                  <a:pt x="76678" y="44974"/>
                </a:lnTo>
                <a:lnTo>
                  <a:pt x="44974" y="76678"/>
                </a:lnTo>
                <a:lnTo>
                  <a:pt x="20808" y="114690"/>
                </a:lnTo>
                <a:lnTo>
                  <a:pt x="5406" y="157781"/>
                </a:lnTo>
                <a:lnTo>
                  <a:pt x="0" y="204724"/>
                </a:lnTo>
                <a:lnTo>
                  <a:pt x="0" y="1023620"/>
                </a:lnTo>
                <a:lnTo>
                  <a:pt x="5406" y="1070562"/>
                </a:lnTo>
                <a:lnTo>
                  <a:pt x="20808" y="1113653"/>
                </a:lnTo>
                <a:lnTo>
                  <a:pt x="44974" y="1151665"/>
                </a:lnTo>
                <a:lnTo>
                  <a:pt x="76678" y="1183369"/>
                </a:lnTo>
                <a:lnTo>
                  <a:pt x="114690" y="1207535"/>
                </a:lnTo>
                <a:lnTo>
                  <a:pt x="157781" y="1222937"/>
                </a:lnTo>
                <a:lnTo>
                  <a:pt x="204724" y="1228344"/>
                </a:lnTo>
                <a:lnTo>
                  <a:pt x="7055611" y="1228344"/>
                </a:lnTo>
                <a:lnTo>
                  <a:pt x="7102554" y="1222937"/>
                </a:lnTo>
                <a:lnTo>
                  <a:pt x="7145645" y="1207535"/>
                </a:lnTo>
                <a:lnTo>
                  <a:pt x="7183657" y="1183369"/>
                </a:lnTo>
                <a:lnTo>
                  <a:pt x="7215361" y="1151665"/>
                </a:lnTo>
                <a:lnTo>
                  <a:pt x="7239527" y="1113653"/>
                </a:lnTo>
                <a:lnTo>
                  <a:pt x="7254929" y="1070562"/>
                </a:lnTo>
                <a:lnTo>
                  <a:pt x="7260335" y="1023620"/>
                </a:lnTo>
                <a:lnTo>
                  <a:pt x="7260335" y="204724"/>
                </a:lnTo>
                <a:lnTo>
                  <a:pt x="7254929" y="157781"/>
                </a:lnTo>
                <a:lnTo>
                  <a:pt x="7239527" y="114690"/>
                </a:lnTo>
                <a:lnTo>
                  <a:pt x="7215361" y="76678"/>
                </a:lnTo>
                <a:lnTo>
                  <a:pt x="7183657" y="44974"/>
                </a:lnTo>
                <a:lnTo>
                  <a:pt x="7145645" y="20808"/>
                </a:lnTo>
                <a:lnTo>
                  <a:pt x="7102554" y="5406"/>
                </a:lnTo>
                <a:lnTo>
                  <a:pt x="7055611" y="0"/>
                </a:lnTo>
                <a:close/>
              </a:path>
            </a:pathLst>
          </a:custGeom>
          <a:solidFill>
            <a:srgbClr val="E46C0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470812" y="5634639"/>
            <a:ext cx="182498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AWS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Global 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fr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str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ct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ure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17264" y="6077714"/>
            <a:ext cx="2133600" cy="469900"/>
          </a:xfrm>
          <a:custGeom>
            <a:avLst/>
            <a:gdLst/>
            <a:ahLst/>
            <a:cxnLst/>
            <a:rect l="l" t="t" r="r" b="b"/>
            <a:pathLst>
              <a:path w="2133600" h="469900">
                <a:moveTo>
                  <a:pt x="2055368" y="0"/>
                </a:moveTo>
                <a:lnTo>
                  <a:pt x="78232" y="0"/>
                </a:lnTo>
                <a:lnTo>
                  <a:pt x="47780" y="6147"/>
                </a:lnTo>
                <a:lnTo>
                  <a:pt x="22913" y="22913"/>
                </a:lnTo>
                <a:lnTo>
                  <a:pt x="6147" y="47780"/>
                </a:lnTo>
                <a:lnTo>
                  <a:pt x="0" y="78231"/>
                </a:lnTo>
                <a:lnTo>
                  <a:pt x="0" y="391159"/>
                </a:lnTo>
                <a:lnTo>
                  <a:pt x="6147" y="421611"/>
                </a:lnTo>
                <a:lnTo>
                  <a:pt x="22913" y="446478"/>
                </a:lnTo>
                <a:lnTo>
                  <a:pt x="47780" y="463244"/>
                </a:lnTo>
                <a:lnTo>
                  <a:pt x="78232" y="469391"/>
                </a:lnTo>
                <a:lnTo>
                  <a:pt x="2055368" y="469391"/>
                </a:lnTo>
                <a:lnTo>
                  <a:pt x="2085819" y="463244"/>
                </a:lnTo>
                <a:lnTo>
                  <a:pt x="2110686" y="446478"/>
                </a:lnTo>
                <a:lnTo>
                  <a:pt x="2127452" y="421611"/>
                </a:lnTo>
                <a:lnTo>
                  <a:pt x="2133600" y="391159"/>
                </a:lnTo>
                <a:lnTo>
                  <a:pt x="2133600" y="78231"/>
                </a:lnTo>
                <a:lnTo>
                  <a:pt x="2127452" y="47780"/>
                </a:lnTo>
                <a:lnTo>
                  <a:pt x="2110686" y="22913"/>
                </a:lnTo>
                <a:lnTo>
                  <a:pt x="2085819" y="6147"/>
                </a:lnTo>
                <a:lnTo>
                  <a:pt x="20553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572673" y="6129343"/>
            <a:ext cx="1022350" cy="3511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100" spc="30" dirty="0">
                <a:solidFill>
                  <a:srgbClr val="1F497D"/>
                </a:solidFill>
                <a:latin typeface="Arial"/>
                <a:cs typeface="Arial"/>
              </a:rPr>
              <a:t>R</a:t>
            </a:r>
            <a:r>
              <a:rPr sz="2100" spc="15" dirty="0">
                <a:solidFill>
                  <a:srgbClr val="1F497D"/>
                </a:solidFill>
                <a:latin typeface="Arial"/>
                <a:cs typeface="Arial"/>
              </a:rPr>
              <a:t>eg</a:t>
            </a:r>
            <a:r>
              <a:rPr sz="2100" spc="10" dirty="0">
                <a:solidFill>
                  <a:srgbClr val="1F497D"/>
                </a:solidFill>
                <a:latin typeface="Arial"/>
                <a:cs typeface="Arial"/>
              </a:rPr>
              <a:t>i</a:t>
            </a:r>
            <a:r>
              <a:rPr sz="2100" spc="15" dirty="0">
                <a:solidFill>
                  <a:srgbClr val="1F497D"/>
                </a:solidFill>
                <a:latin typeface="Arial"/>
                <a:cs typeface="Arial"/>
              </a:rPr>
              <a:t>ons</a:t>
            </a:r>
            <a:endParaRPr sz="21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017264" y="5474208"/>
            <a:ext cx="2133600" cy="490855"/>
          </a:xfrm>
          <a:custGeom>
            <a:avLst/>
            <a:gdLst/>
            <a:ahLst/>
            <a:cxnLst/>
            <a:rect l="l" t="t" r="r" b="b"/>
            <a:pathLst>
              <a:path w="2133600" h="490854">
                <a:moveTo>
                  <a:pt x="2051812" y="0"/>
                </a:moveTo>
                <a:lnTo>
                  <a:pt x="81788" y="0"/>
                </a:lnTo>
                <a:lnTo>
                  <a:pt x="49950" y="6426"/>
                </a:lnTo>
                <a:lnTo>
                  <a:pt x="23953" y="23953"/>
                </a:lnTo>
                <a:lnTo>
                  <a:pt x="6426" y="49950"/>
                </a:lnTo>
                <a:lnTo>
                  <a:pt x="0" y="81787"/>
                </a:lnTo>
                <a:lnTo>
                  <a:pt x="0" y="408939"/>
                </a:lnTo>
                <a:lnTo>
                  <a:pt x="6426" y="440771"/>
                </a:lnTo>
                <a:lnTo>
                  <a:pt x="23953" y="466769"/>
                </a:lnTo>
                <a:lnTo>
                  <a:pt x="49950" y="484299"/>
                </a:lnTo>
                <a:lnTo>
                  <a:pt x="81788" y="490727"/>
                </a:lnTo>
                <a:lnTo>
                  <a:pt x="2051812" y="490727"/>
                </a:lnTo>
                <a:lnTo>
                  <a:pt x="2083649" y="484299"/>
                </a:lnTo>
                <a:lnTo>
                  <a:pt x="2109646" y="466769"/>
                </a:lnTo>
                <a:lnTo>
                  <a:pt x="2127173" y="440771"/>
                </a:lnTo>
                <a:lnTo>
                  <a:pt x="2133600" y="408939"/>
                </a:lnTo>
                <a:lnTo>
                  <a:pt x="2133600" y="81787"/>
                </a:lnTo>
                <a:lnTo>
                  <a:pt x="2127173" y="49950"/>
                </a:lnTo>
                <a:lnTo>
                  <a:pt x="2109646" y="23953"/>
                </a:lnTo>
                <a:lnTo>
                  <a:pt x="2083649" y="6426"/>
                </a:lnTo>
                <a:lnTo>
                  <a:pt x="20518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151286" y="5556694"/>
            <a:ext cx="1867535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dirty="0">
                <a:solidFill>
                  <a:srgbClr val="1F497D"/>
                </a:solidFill>
                <a:latin typeface="Arial"/>
                <a:cs typeface="Arial"/>
              </a:rPr>
              <a:t>Availability</a:t>
            </a:r>
            <a:r>
              <a:rPr sz="1850" spc="-85" dirty="0">
                <a:solidFill>
                  <a:srgbClr val="1F497D"/>
                </a:solidFill>
                <a:latin typeface="Arial"/>
                <a:cs typeface="Arial"/>
              </a:rPr>
              <a:t> </a:t>
            </a:r>
            <a:r>
              <a:rPr sz="1850" spc="10" dirty="0">
                <a:solidFill>
                  <a:srgbClr val="1F497D"/>
                </a:solidFill>
                <a:latin typeface="Arial"/>
                <a:cs typeface="Arial"/>
              </a:rPr>
              <a:t>Zones</a:t>
            </a:r>
            <a:endParaRPr sz="185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449567" y="5513835"/>
            <a:ext cx="2009139" cy="1036319"/>
          </a:xfrm>
          <a:custGeom>
            <a:avLst/>
            <a:gdLst/>
            <a:ahLst/>
            <a:cxnLst/>
            <a:rect l="l" t="t" r="r" b="b"/>
            <a:pathLst>
              <a:path w="2009140" h="1036320">
                <a:moveTo>
                  <a:pt x="1835912" y="0"/>
                </a:moveTo>
                <a:lnTo>
                  <a:pt x="172720" y="0"/>
                </a:lnTo>
                <a:lnTo>
                  <a:pt x="126804" y="6169"/>
                </a:lnTo>
                <a:lnTo>
                  <a:pt x="85545" y="23581"/>
                </a:lnTo>
                <a:lnTo>
                  <a:pt x="50588" y="50588"/>
                </a:lnTo>
                <a:lnTo>
                  <a:pt x="23581" y="85545"/>
                </a:lnTo>
                <a:lnTo>
                  <a:pt x="6169" y="126804"/>
                </a:lnTo>
                <a:lnTo>
                  <a:pt x="0" y="172719"/>
                </a:lnTo>
                <a:lnTo>
                  <a:pt x="0" y="863587"/>
                </a:lnTo>
                <a:lnTo>
                  <a:pt x="6169" y="909508"/>
                </a:lnTo>
                <a:lnTo>
                  <a:pt x="23581" y="950770"/>
                </a:lnTo>
                <a:lnTo>
                  <a:pt x="50588" y="985729"/>
                </a:lnTo>
                <a:lnTo>
                  <a:pt x="85545" y="1012737"/>
                </a:lnTo>
                <a:lnTo>
                  <a:pt x="126804" y="1030150"/>
                </a:lnTo>
                <a:lnTo>
                  <a:pt x="172720" y="1036319"/>
                </a:lnTo>
                <a:lnTo>
                  <a:pt x="1835912" y="1036319"/>
                </a:lnTo>
                <a:lnTo>
                  <a:pt x="1881827" y="1030150"/>
                </a:lnTo>
                <a:lnTo>
                  <a:pt x="1923086" y="1012737"/>
                </a:lnTo>
                <a:lnTo>
                  <a:pt x="1958043" y="985729"/>
                </a:lnTo>
                <a:lnTo>
                  <a:pt x="1985050" y="950770"/>
                </a:lnTo>
                <a:lnTo>
                  <a:pt x="2002462" y="909508"/>
                </a:lnTo>
                <a:lnTo>
                  <a:pt x="2008632" y="863587"/>
                </a:lnTo>
                <a:lnTo>
                  <a:pt x="2008632" y="172719"/>
                </a:lnTo>
                <a:lnTo>
                  <a:pt x="2002462" y="126804"/>
                </a:lnTo>
                <a:lnTo>
                  <a:pt x="1985050" y="85545"/>
                </a:lnTo>
                <a:lnTo>
                  <a:pt x="1958043" y="50588"/>
                </a:lnTo>
                <a:lnTo>
                  <a:pt x="1923086" y="23581"/>
                </a:lnTo>
                <a:lnTo>
                  <a:pt x="1881827" y="6169"/>
                </a:lnTo>
                <a:lnTo>
                  <a:pt x="1835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859271" y="5686855"/>
            <a:ext cx="1186815" cy="675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63525">
              <a:lnSpc>
                <a:spcPct val="101499"/>
              </a:lnSpc>
              <a:spcBef>
                <a:spcPts val="95"/>
              </a:spcBef>
            </a:pPr>
            <a:r>
              <a:rPr sz="2100" spc="20" dirty="0">
                <a:solidFill>
                  <a:srgbClr val="1F497D"/>
                </a:solidFill>
                <a:latin typeface="Arial"/>
                <a:cs typeface="Arial"/>
              </a:rPr>
              <a:t>Edge  </a:t>
            </a:r>
            <a:r>
              <a:rPr sz="2100" spc="15" dirty="0">
                <a:solidFill>
                  <a:srgbClr val="1F497D"/>
                </a:solidFill>
                <a:latin typeface="Arial"/>
                <a:cs typeface="Arial"/>
              </a:rPr>
              <a:t>Loca</a:t>
            </a:r>
            <a:r>
              <a:rPr sz="2100" spc="-5" dirty="0">
                <a:solidFill>
                  <a:srgbClr val="1F497D"/>
                </a:solidFill>
                <a:latin typeface="Arial"/>
                <a:cs typeface="Arial"/>
              </a:rPr>
              <a:t>t</a:t>
            </a:r>
            <a:r>
              <a:rPr sz="2100" spc="10" dirty="0">
                <a:solidFill>
                  <a:srgbClr val="1F497D"/>
                </a:solidFill>
                <a:latin typeface="Arial"/>
                <a:cs typeface="Arial"/>
              </a:rPr>
              <a:t>i</a:t>
            </a:r>
            <a:r>
              <a:rPr sz="2100" spc="15" dirty="0">
                <a:solidFill>
                  <a:srgbClr val="1F497D"/>
                </a:solidFill>
                <a:latin typeface="Arial"/>
                <a:cs typeface="Arial"/>
              </a:rPr>
              <a:t>ons</a:t>
            </a:r>
            <a:endParaRPr sz="21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309116" y="3319271"/>
            <a:ext cx="2418715" cy="571500"/>
          </a:xfrm>
          <a:custGeom>
            <a:avLst/>
            <a:gdLst/>
            <a:ahLst/>
            <a:cxnLst/>
            <a:rect l="l" t="t" r="r" b="b"/>
            <a:pathLst>
              <a:path w="2418715" h="571500">
                <a:moveTo>
                  <a:pt x="2323338" y="0"/>
                </a:moveTo>
                <a:lnTo>
                  <a:pt x="95250" y="0"/>
                </a:lnTo>
                <a:lnTo>
                  <a:pt x="58175" y="7485"/>
                </a:lnTo>
                <a:lnTo>
                  <a:pt x="27898" y="27898"/>
                </a:lnTo>
                <a:lnTo>
                  <a:pt x="7485" y="58175"/>
                </a:lnTo>
                <a:lnTo>
                  <a:pt x="0" y="95250"/>
                </a:lnTo>
                <a:lnTo>
                  <a:pt x="0" y="476250"/>
                </a:lnTo>
                <a:lnTo>
                  <a:pt x="7485" y="513324"/>
                </a:lnTo>
                <a:lnTo>
                  <a:pt x="27898" y="543601"/>
                </a:lnTo>
                <a:lnTo>
                  <a:pt x="58175" y="564014"/>
                </a:lnTo>
                <a:lnTo>
                  <a:pt x="95250" y="571500"/>
                </a:lnTo>
                <a:lnTo>
                  <a:pt x="2323338" y="571500"/>
                </a:lnTo>
                <a:lnTo>
                  <a:pt x="2360412" y="564014"/>
                </a:lnTo>
                <a:lnTo>
                  <a:pt x="2390689" y="543601"/>
                </a:lnTo>
                <a:lnTo>
                  <a:pt x="2411102" y="513324"/>
                </a:lnTo>
                <a:lnTo>
                  <a:pt x="2418588" y="476250"/>
                </a:lnTo>
                <a:lnTo>
                  <a:pt x="2418588" y="95250"/>
                </a:lnTo>
                <a:lnTo>
                  <a:pt x="2411102" y="58175"/>
                </a:lnTo>
                <a:lnTo>
                  <a:pt x="2390689" y="27898"/>
                </a:lnTo>
                <a:lnTo>
                  <a:pt x="2360412" y="7485"/>
                </a:lnTo>
                <a:lnTo>
                  <a:pt x="2323338" y="0"/>
                </a:lnTo>
                <a:close/>
              </a:path>
            </a:pathLst>
          </a:custGeom>
          <a:solidFill>
            <a:srgbClr val="9BBB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661286" y="3300272"/>
            <a:ext cx="1712595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4640" marR="5080" indent="-282575">
              <a:lnSpc>
                <a:spcPct val="101099"/>
              </a:lnSpc>
              <a:spcBef>
                <a:spcPts val="95"/>
              </a:spcBef>
            </a:pPr>
            <a:r>
              <a:rPr sz="1850" spc="5" dirty="0">
                <a:latin typeface="Arial"/>
                <a:cs typeface="Arial"/>
              </a:rPr>
              <a:t>Client-side</a:t>
            </a:r>
            <a:r>
              <a:rPr sz="1850" spc="-110" dirty="0">
                <a:latin typeface="Arial"/>
                <a:cs typeface="Arial"/>
              </a:rPr>
              <a:t> </a:t>
            </a:r>
            <a:r>
              <a:rPr sz="1850" spc="10" dirty="0">
                <a:latin typeface="Arial"/>
                <a:cs typeface="Arial"/>
              </a:rPr>
              <a:t>Data  </a:t>
            </a:r>
            <a:r>
              <a:rPr sz="1850" spc="5" dirty="0">
                <a:latin typeface="Arial"/>
                <a:cs typeface="Arial"/>
              </a:rPr>
              <a:t>Encryption</a:t>
            </a:r>
            <a:endParaRPr sz="18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909059" y="3319271"/>
            <a:ext cx="2085339" cy="571500"/>
          </a:xfrm>
          <a:custGeom>
            <a:avLst/>
            <a:gdLst/>
            <a:ahLst/>
            <a:cxnLst/>
            <a:rect l="l" t="t" r="r" b="b"/>
            <a:pathLst>
              <a:path w="2085339" h="571500">
                <a:moveTo>
                  <a:pt x="1989582" y="0"/>
                </a:moveTo>
                <a:lnTo>
                  <a:pt x="95250" y="0"/>
                </a:lnTo>
                <a:lnTo>
                  <a:pt x="58175" y="7485"/>
                </a:lnTo>
                <a:lnTo>
                  <a:pt x="27898" y="27898"/>
                </a:lnTo>
                <a:lnTo>
                  <a:pt x="7485" y="58175"/>
                </a:lnTo>
                <a:lnTo>
                  <a:pt x="0" y="95250"/>
                </a:lnTo>
                <a:lnTo>
                  <a:pt x="0" y="476250"/>
                </a:lnTo>
                <a:lnTo>
                  <a:pt x="7485" y="513324"/>
                </a:lnTo>
                <a:lnTo>
                  <a:pt x="27898" y="543601"/>
                </a:lnTo>
                <a:lnTo>
                  <a:pt x="58175" y="564014"/>
                </a:lnTo>
                <a:lnTo>
                  <a:pt x="95250" y="571500"/>
                </a:lnTo>
                <a:lnTo>
                  <a:pt x="1989582" y="571500"/>
                </a:lnTo>
                <a:lnTo>
                  <a:pt x="2026656" y="564014"/>
                </a:lnTo>
                <a:lnTo>
                  <a:pt x="2056933" y="543601"/>
                </a:lnTo>
                <a:lnTo>
                  <a:pt x="2077346" y="513324"/>
                </a:lnTo>
                <a:lnTo>
                  <a:pt x="2084832" y="476250"/>
                </a:lnTo>
                <a:lnTo>
                  <a:pt x="2084832" y="95250"/>
                </a:lnTo>
                <a:lnTo>
                  <a:pt x="2077346" y="58175"/>
                </a:lnTo>
                <a:lnTo>
                  <a:pt x="2056933" y="27898"/>
                </a:lnTo>
                <a:lnTo>
                  <a:pt x="2026656" y="7485"/>
                </a:lnTo>
                <a:lnTo>
                  <a:pt x="1989582" y="0"/>
                </a:lnTo>
                <a:close/>
              </a:path>
            </a:pathLst>
          </a:custGeom>
          <a:solidFill>
            <a:srgbClr val="9BBB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047401" y="3300133"/>
            <a:ext cx="1808480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ct val="101099"/>
              </a:lnSpc>
              <a:spcBef>
                <a:spcPts val="95"/>
              </a:spcBef>
            </a:pPr>
            <a:r>
              <a:rPr sz="1850" spc="10" dirty="0">
                <a:latin typeface="Arial"/>
                <a:cs typeface="Arial"/>
              </a:rPr>
              <a:t>Server-side</a:t>
            </a:r>
            <a:r>
              <a:rPr sz="1850" spc="-120" dirty="0">
                <a:latin typeface="Arial"/>
                <a:cs typeface="Arial"/>
              </a:rPr>
              <a:t> </a:t>
            </a:r>
            <a:r>
              <a:rPr sz="1850" spc="10" dirty="0">
                <a:latin typeface="Arial"/>
                <a:cs typeface="Arial"/>
              </a:rPr>
              <a:t>Data  </a:t>
            </a:r>
            <a:r>
              <a:rPr sz="1850" spc="5" dirty="0">
                <a:latin typeface="Arial"/>
                <a:cs typeface="Arial"/>
              </a:rPr>
              <a:t>Encryption</a:t>
            </a:r>
            <a:endParaRPr sz="185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150864" y="3326891"/>
            <a:ext cx="2392680" cy="573405"/>
          </a:xfrm>
          <a:custGeom>
            <a:avLst/>
            <a:gdLst/>
            <a:ahLst/>
            <a:cxnLst/>
            <a:rect l="l" t="t" r="r" b="b"/>
            <a:pathLst>
              <a:path w="2392679" h="573404">
                <a:moveTo>
                  <a:pt x="2297176" y="0"/>
                </a:moveTo>
                <a:lnTo>
                  <a:pt x="95504" y="0"/>
                </a:lnTo>
                <a:lnTo>
                  <a:pt x="58330" y="7505"/>
                </a:lnTo>
                <a:lnTo>
                  <a:pt x="27973" y="27973"/>
                </a:lnTo>
                <a:lnTo>
                  <a:pt x="7505" y="58330"/>
                </a:lnTo>
                <a:lnTo>
                  <a:pt x="0" y="95503"/>
                </a:lnTo>
                <a:lnTo>
                  <a:pt x="0" y="477519"/>
                </a:lnTo>
                <a:lnTo>
                  <a:pt x="7505" y="514693"/>
                </a:lnTo>
                <a:lnTo>
                  <a:pt x="27973" y="545050"/>
                </a:lnTo>
                <a:lnTo>
                  <a:pt x="58330" y="565518"/>
                </a:lnTo>
                <a:lnTo>
                  <a:pt x="95504" y="573023"/>
                </a:lnTo>
                <a:lnTo>
                  <a:pt x="2297176" y="573023"/>
                </a:lnTo>
                <a:lnTo>
                  <a:pt x="2334349" y="565518"/>
                </a:lnTo>
                <a:lnTo>
                  <a:pt x="2364706" y="545050"/>
                </a:lnTo>
                <a:lnTo>
                  <a:pt x="2385174" y="514693"/>
                </a:lnTo>
                <a:lnTo>
                  <a:pt x="2392680" y="477519"/>
                </a:lnTo>
                <a:lnTo>
                  <a:pt x="2392680" y="95503"/>
                </a:lnTo>
                <a:lnTo>
                  <a:pt x="2385174" y="58330"/>
                </a:lnTo>
                <a:lnTo>
                  <a:pt x="2364706" y="27973"/>
                </a:lnTo>
                <a:lnTo>
                  <a:pt x="2334349" y="7505"/>
                </a:lnTo>
                <a:lnTo>
                  <a:pt x="2297176" y="0"/>
                </a:lnTo>
                <a:close/>
              </a:path>
            </a:pathLst>
          </a:custGeom>
          <a:solidFill>
            <a:srgbClr val="9BBB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545694" y="3308400"/>
            <a:ext cx="1603375" cy="596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5430" marR="5080" indent="-253365">
              <a:lnSpc>
                <a:spcPct val="101099"/>
              </a:lnSpc>
              <a:spcBef>
                <a:spcPts val="95"/>
              </a:spcBef>
            </a:pPr>
            <a:r>
              <a:rPr sz="1850" spc="5" dirty="0">
                <a:latin typeface="Arial"/>
                <a:cs typeface="Arial"/>
              </a:rPr>
              <a:t>Network</a:t>
            </a:r>
            <a:r>
              <a:rPr sz="1850" spc="-110" dirty="0">
                <a:latin typeface="Arial"/>
                <a:cs typeface="Arial"/>
              </a:rPr>
              <a:t> </a:t>
            </a:r>
            <a:r>
              <a:rPr sz="1850" spc="-10" dirty="0">
                <a:latin typeface="Arial"/>
                <a:cs typeface="Arial"/>
              </a:rPr>
              <a:t>Traffic  </a:t>
            </a:r>
            <a:r>
              <a:rPr sz="1850" spc="5" dirty="0">
                <a:latin typeface="Arial"/>
                <a:cs typeface="Arial"/>
              </a:rPr>
              <a:t>Protection</a:t>
            </a:r>
            <a:endParaRPr sz="185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286255" y="1807464"/>
            <a:ext cx="7252970" cy="678180"/>
          </a:xfrm>
          <a:custGeom>
            <a:avLst/>
            <a:gdLst/>
            <a:ahLst/>
            <a:cxnLst/>
            <a:rect l="l" t="t" r="r" b="b"/>
            <a:pathLst>
              <a:path w="7252970" h="678180">
                <a:moveTo>
                  <a:pt x="7139685" y="0"/>
                </a:moveTo>
                <a:lnTo>
                  <a:pt x="113030" y="0"/>
                </a:lnTo>
                <a:lnTo>
                  <a:pt x="69035" y="8881"/>
                </a:lnTo>
                <a:lnTo>
                  <a:pt x="33107" y="33102"/>
                </a:lnTo>
                <a:lnTo>
                  <a:pt x="8883" y="69030"/>
                </a:lnTo>
                <a:lnTo>
                  <a:pt x="0" y="113029"/>
                </a:lnTo>
                <a:lnTo>
                  <a:pt x="0" y="565137"/>
                </a:lnTo>
                <a:lnTo>
                  <a:pt x="8883" y="609139"/>
                </a:lnTo>
                <a:lnTo>
                  <a:pt x="33107" y="645071"/>
                </a:lnTo>
                <a:lnTo>
                  <a:pt x="69035" y="669296"/>
                </a:lnTo>
                <a:lnTo>
                  <a:pt x="113030" y="678179"/>
                </a:lnTo>
                <a:lnTo>
                  <a:pt x="7139685" y="678179"/>
                </a:lnTo>
                <a:lnTo>
                  <a:pt x="7183680" y="669296"/>
                </a:lnTo>
                <a:lnTo>
                  <a:pt x="7219608" y="645071"/>
                </a:lnTo>
                <a:lnTo>
                  <a:pt x="7243832" y="609139"/>
                </a:lnTo>
                <a:lnTo>
                  <a:pt x="7252716" y="565137"/>
                </a:lnTo>
                <a:lnTo>
                  <a:pt x="7252716" y="113029"/>
                </a:lnTo>
                <a:lnTo>
                  <a:pt x="7243832" y="69030"/>
                </a:lnTo>
                <a:lnTo>
                  <a:pt x="7219608" y="33102"/>
                </a:lnTo>
                <a:lnTo>
                  <a:pt x="7183680" y="8881"/>
                </a:lnTo>
                <a:lnTo>
                  <a:pt x="7139685" y="0"/>
                </a:lnTo>
                <a:close/>
              </a:path>
            </a:pathLst>
          </a:custGeom>
          <a:solidFill>
            <a:srgbClr val="9BBB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865198" y="1973148"/>
            <a:ext cx="60972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"/>
                <a:cs typeface="Arial"/>
              </a:rPr>
              <a:t>Platform, </a:t>
            </a:r>
            <a:r>
              <a:rPr sz="2000" dirty="0">
                <a:latin typeface="Arial"/>
                <a:cs typeface="Arial"/>
              </a:rPr>
              <a:t>Applications, </a:t>
            </a:r>
            <a:r>
              <a:rPr sz="2000" spc="-5" dirty="0">
                <a:latin typeface="Arial"/>
                <a:cs typeface="Arial"/>
              </a:rPr>
              <a:t>Identity </a:t>
            </a:r>
            <a:r>
              <a:rPr sz="2000" dirty="0">
                <a:latin typeface="Arial"/>
                <a:cs typeface="Arial"/>
              </a:rPr>
              <a:t>&amp; Access</a:t>
            </a:r>
            <a:r>
              <a:rPr sz="2000" spc="-33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Management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306067" y="2598420"/>
            <a:ext cx="7252970" cy="624840"/>
          </a:xfrm>
          <a:custGeom>
            <a:avLst/>
            <a:gdLst/>
            <a:ahLst/>
            <a:cxnLst/>
            <a:rect l="l" t="t" r="r" b="b"/>
            <a:pathLst>
              <a:path w="7252970" h="624839">
                <a:moveTo>
                  <a:pt x="7148576" y="0"/>
                </a:moveTo>
                <a:lnTo>
                  <a:pt x="104139" y="0"/>
                </a:lnTo>
                <a:lnTo>
                  <a:pt x="63602" y="8183"/>
                </a:lnTo>
                <a:lnTo>
                  <a:pt x="30500" y="30500"/>
                </a:lnTo>
                <a:lnTo>
                  <a:pt x="8183" y="63602"/>
                </a:lnTo>
                <a:lnTo>
                  <a:pt x="0" y="104139"/>
                </a:lnTo>
                <a:lnTo>
                  <a:pt x="0" y="520687"/>
                </a:lnTo>
                <a:lnTo>
                  <a:pt x="8183" y="561226"/>
                </a:lnTo>
                <a:lnTo>
                  <a:pt x="30500" y="594333"/>
                </a:lnTo>
                <a:lnTo>
                  <a:pt x="63602" y="616654"/>
                </a:lnTo>
                <a:lnTo>
                  <a:pt x="104139" y="624839"/>
                </a:lnTo>
                <a:lnTo>
                  <a:pt x="7148576" y="624839"/>
                </a:lnTo>
                <a:lnTo>
                  <a:pt x="7189113" y="616654"/>
                </a:lnTo>
                <a:lnTo>
                  <a:pt x="7222215" y="594333"/>
                </a:lnTo>
                <a:lnTo>
                  <a:pt x="7244532" y="561226"/>
                </a:lnTo>
                <a:lnTo>
                  <a:pt x="7252716" y="520687"/>
                </a:lnTo>
                <a:lnTo>
                  <a:pt x="7252716" y="104139"/>
                </a:lnTo>
                <a:lnTo>
                  <a:pt x="7244532" y="63602"/>
                </a:lnTo>
                <a:lnTo>
                  <a:pt x="7222215" y="30500"/>
                </a:lnTo>
                <a:lnTo>
                  <a:pt x="7189113" y="8183"/>
                </a:lnTo>
                <a:lnTo>
                  <a:pt x="7148576" y="0"/>
                </a:lnTo>
                <a:close/>
              </a:path>
            </a:pathLst>
          </a:custGeom>
          <a:solidFill>
            <a:srgbClr val="9BBB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983041" y="2738005"/>
            <a:ext cx="58997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Operating </a:t>
            </a:r>
            <a:r>
              <a:rPr sz="2000" spc="-5" dirty="0">
                <a:latin typeface="Arial"/>
                <a:cs typeface="Arial"/>
              </a:rPr>
              <a:t>System, </a:t>
            </a:r>
            <a:r>
              <a:rPr sz="2000" dirty="0">
                <a:latin typeface="Arial"/>
                <a:cs typeface="Arial"/>
              </a:rPr>
              <a:t>Network &amp; Firewall</a:t>
            </a:r>
            <a:r>
              <a:rPr sz="2000" spc="-1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Configuration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86255" y="1014983"/>
            <a:ext cx="7252970" cy="678180"/>
          </a:xfrm>
          <a:custGeom>
            <a:avLst/>
            <a:gdLst/>
            <a:ahLst/>
            <a:cxnLst/>
            <a:rect l="l" t="t" r="r" b="b"/>
            <a:pathLst>
              <a:path w="7252970" h="678180">
                <a:moveTo>
                  <a:pt x="7139685" y="0"/>
                </a:moveTo>
                <a:lnTo>
                  <a:pt x="113030" y="0"/>
                </a:lnTo>
                <a:lnTo>
                  <a:pt x="69035" y="8881"/>
                </a:lnTo>
                <a:lnTo>
                  <a:pt x="33107" y="33102"/>
                </a:lnTo>
                <a:lnTo>
                  <a:pt x="8883" y="69030"/>
                </a:lnTo>
                <a:lnTo>
                  <a:pt x="0" y="113029"/>
                </a:lnTo>
                <a:lnTo>
                  <a:pt x="0" y="565137"/>
                </a:lnTo>
                <a:lnTo>
                  <a:pt x="8883" y="609139"/>
                </a:lnTo>
                <a:lnTo>
                  <a:pt x="33107" y="645071"/>
                </a:lnTo>
                <a:lnTo>
                  <a:pt x="69035" y="669296"/>
                </a:lnTo>
                <a:lnTo>
                  <a:pt x="113030" y="678179"/>
                </a:lnTo>
                <a:lnTo>
                  <a:pt x="7139685" y="678179"/>
                </a:lnTo>
                <a:lnTo>
                  <a:pt x="7183680" y="669296"/>
                </a:lnTo>
                <a:lnTo>
                  <a:pt x="7219608" y="645071"/>
                </a:lnTo>
                <a:lnTo>
                  <a:pt x="7243832" y="609139"/>
                </a:lnTo>
                <a:lnTo>
                  <a:pt x="7252716" y="565137"/>
                </a:lnTo>
                <a:lnTo>
                  <a:pt x="7252716" y="113029"/>
                </a:lnTo>
                <a:lnTo>
                  <a:pt x="7243832" y="69030"/>
                </a:lnTo>
                <a:lnTo>
                  <a:pt x="7219608" y="33102"/>
                </a:lnTo>
                <a:lnTo>
                  <a:pt x="7183680" y="8881"/>
                </a:lnTo>
                <a:lnTo>
                  <a:pt x="7139685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564458" y="1128699"/>
            <a:ext cx="2696210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650" dirty="0">
                <a:solidFill>
                  <a:srgbClr val="FFFFFF"/>
                </a:solidFill>
                <a:latin typeface="Arial"/>
                <a:cs typeface="Arial"/>
              </a:rPr>
              <a:t>Customer</a:t>
            </a:r>
            <a:r>
              <a:rPr sz="26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50" spc="-5" dirty="0">
                <a:solidFill>
                  <a:srgbClr val="FFFFFF"/>
                </a:solidFill>
                <a:latin typeface="Arial"/>
                <a:cs typeface="Arial"/>
              </a:rPr>
              <a:t>content</a:t>
            </a:r>
            <a:endParaRPr sz="265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63068" y="3992879"/>
            <a:ext cx="11390630" cy="0"/>
          </a:xfrm>
          <a:custGeom>
            <a:avLst/>
            <a:gdLst/>
            <a:ahLst/>
            <a:cxnLst/>
            <a:rect l="l" t="t" r="r" b="b"/>
            <a:pathLst>
              <a:path w="11390630">
                <a:moveTo>
                  <a:pt x="0" y="0"/>
                </a:moveTo>
                <a:lnTo>
                  <a:pt x="11390045" y="0"/>
                </a:lnTo>
              </a:path>
            </a:pathLst>
          </a:custGeom>
          <a:ln w="6096">
            <a:solidFill>
              <a:srgbClr val="80808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89308" y="1259900"/>
            <a:ext cx="536575" cy="22371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4079"/>
              </a:lnSpc>
            </a:pPr>
            <a:r>
              <a:rPr sz="3600" spc="-5" dirty="0">
                <a:solidFill>
                  <a:srgbClr val="808080"/>
                </a:solidFill>
                <a:latin typeface="Arial"/>
                <a:cs typeface="Arial"/>
              </a:rPr>
              <a:t>Customers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42315" y="4757928"/>
            <a:ext cx="1527175" cy="952500"/>
            <a:chOff x="242315" y="4757928"/>
            <a:chExt cx="1527175" cy="952500"/>
          </a:xfrm>
        </p:grpSpPr>
        <p:sp>
          <p:nvSpPr>
            <p:cNvPr id="34" name="object 34"/>
            <p:cNvSpPr/>
            <p:nvPr/>
          </p:nvSpPr>
          <p:spPr>
            <a:xfrm>
              <a:off x="242315" y="4757928"/>
              <a:ext cx="1527048" cy="9525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09959" y="5093213"/>
              <a:ext cx="1220155" cy="45511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9308158" y="1704606"/>
            <a:ext cx="2228215" cy="1651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2540" algn="ctr">
              <a:lnSpc>
                <a:spcPct val="100600"/>
              </a:lnSpc>
              <a:spcBef>
                <a:spcPts val="95"/>
              </a:spcBef>
            </a:pPr>
            <a:r>
              <a:rPr sz="2650" spc="-10" dirty="0">
                <a:latin typeface="Carlito"/>
                <a:cs typeface="Carlito"/>
              </a:rPr>
              <a:t>Customers </a:t>
            </a:r>
            <a:r>
              <a:rPr sz="2650" spc="-15" dirty="0">
                <a:latin typeface="Carlito"/>
                <a:cs typeface="Carlito"/>
              </a:rPr>
              <a:t>are  </a:t>
            </a:r>
            <a:r>
              <a:rPr sz="2650" dirty="0">
                <a:latin typeface="Carlito"/>
                <a:cs typeface="Carlito"/>
              </a:rPr>
              <a:t>responsible </a:t>
            </a:r>
            <a:r>
              <a:rPr sz="2650" spc="-20" dirty="0">
                <a:latin typeface="Carlito"/>
                <a:cs typeface="Carlito"/>
              </a:rPr>
              <a:t>for  </a:t>
            </a:r>
            <a:r>
              <a:rPr sz="2650" dirty="0">
                <a:latin typeface="Carlito"/>
                <a:cs typeface="Carlito"/>
              </a:rPr>
              <a:t>their security</a:t>
            </a:r>
            <a:r>
              <a:rPr sz="2650" spc="-65" dirty="0">
                <a:latin typeface="Carlito"/>
                <a:cs typeface="Carlito"/>
              </a:rPr>
              <a:t> </a:t>
            </a:r>
            <a:r>
              <a:rPr sz="2650" b="1" dirty="0">
                <a:latin typeface="Carlito"/>
                <a:cs typeface="Carlito"/>
              </a:rPr>
              <a:t>IN  </a:t>
            </a:r>
            <a:r>
              <a:rPr sz="2650" dirty="0">
                <a:latin typeface="Carlito"/>
                <a:cs typeface="Carlito"/>
              </a:rPr>
              <a:t>the</a:t>
            </a:r>
            <a:r>
              <a:rPr sz="2650" spc="-20" dirty="0">
                <a:latin typeface="Carlito"/>
                <a:cs typeface="Carlito"/>
              </a:rPr>
              <a:t> </a:t>
            </a:r>
            <a:r>
              <a:rPr sz="2650" dirty="0">
                <a:latin typeface="Carlito"/>
                <a:cs typeface="Carlito"/>
              </a:rPr>
              <a:t>Cloud</a:t>
            </a:r>
            <a:endParaRPr sz="2650">
              <a:latin typeface="Carlito"/>
              <a:cs typeface="Carlito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117679" y="4461979"/>
            <a:ext cx="2607310" cy="1243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00600"/>
              </a:lnSpc>
              <a:spcBef>
                <a:spcPts val="95"/>
              </a:spcBef>
            </a:pPr>
            <a:r>
              <a:rPr sz="2650" spc="-35" dirty="0">
                <a:latin typeface="Carlito"/>
                <a:cs typeface="Carlito"/>
              </a:rPr>
              <a:t>AWS </a:t>
            </a:r>
            <a:r>
              <a:rPr sz="2650" dirty="0">
                <a:latin typeface="Carlito"/>
                <a:cs typeface="Carlito"/>
              </a:rPr>
              <a:t>is</a:t>
            </a:r>
            <a:r>
              <a:rPr sz="2650" spc="-50" dirty="0">
                <a:latin typeface="Carlito"/>
                <a:cs typeface="Carlito"/>
              </a:rPr>
              <a:t> </a:t>
            </a:r>
            <a:r>
              <a:rPr sz="2650" dirty="0">
                <a:latin typeface="Carlito"/>
                <a:cs typeface="Carlito"/>
              </a:rPr>
              <a:t>responsible  </a:t>
            </a:r>
            <a:r>
              <a:rPr sz="2650" spc="-20" dirty="0">
                <a:latin typeface="Carlito"/>
                <a:cs typeface="Carlito"/>
              </a:rPr>
              <a:t>for </a:t>
            </a:r>
            <a:r>
              <a:rPr sz="2650" dirty="0">
                <a:latin typeface="Carlito"/>
                <a:cs typeface="Carlito"/>
              </a:rPr>
              <a:t>the security </a:t>
            </a:r>
            <a:r>
              <a:rPr sz="2650" b="1" spc="5" dirty="0">
                <a:latin typeface="Carlito"/>
                <a:cs typeface="Carlito"/>
              </a:rPr>
              <a:t>OF  </a:t>
            </a:r>
            <a:r>
              <a:rPr sz="2650" dirty="0">
                <a:latin typeface="Carlito"/>
                <a:cs typeface="Carlito"/>
              </a:rPr>
              <a:t>the</a:t>
            </a:r>
            <a:r>
              <a:rPr sz="2650" spc="-20" dirty="0">
                <a:latin typeface="Carlito"/>
                <a:cs typeface="Carlito"/>
              </a:rPr>
              <a:t> </a:t>
            </a:r>
            <a:r>
              <a:rPr sz="2650" dirty="0">
                <a:latin typeface="Carlito"/>
                <a:cs typeface="Carlito"/>
              </a:rPr>
              <a:t>Cloud</a:t>
            </a:r>
            <a:endParaRPr sz="2650">
              <a:latin typeface="Carlito"/>
              <a:cs typeface="Carlito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2009711" y="289051"/>
            <a:ext cx="82283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000000"/>
                </a:solidFill>
                <a:latin typeface="Carlito"/>
                <a:cs typeface="Carlito"/>
              </a:rPr>
              <a:t>Security and Compliance </a:t>
            </a:r>
            <a:r>
              <a:rPr sz="3200" dirty="0">
                <a:solidFill>
                  <a:srgbClr val="000000"/>
                </a:solidFill>
                <a:latin typeface="Carlito"/>
                <a:cs typeface="Carlito"/>
              </a:rPr>
              <a:t>– </a:t>
            </a:r>
            <a:r>
              <a:rPr sz="3200" spc="-10" dirty="0">
                <a:solidFill>
                  <a:srgbClr val="000000"/>
                </a:solidFill>
                <a:latin typeface="Carlito"/>
                <a:cs typeface="Carlito"/>
              </a:rPr>
              <a:t>Shared </a:t>
            </a:r>
            <a:r>
              <a:rPr sz="3200" spc="-5" dirty="0">
                <a:solidFill>
                  <a:srgbClr val="000000"/>
                </a:solidFill>
                <a:latin typeface="Carlito"/>
                <a:cs typeface="Carlito"/>
              </a:rPr>
              <a:t>Security</a:t>
            </a:r>
            <a:r>
              <a:rPr sz="3200" spc="95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3200" dirty="0">
                <a:solidFill>
                  <a:srgbClr val="000000"/>
                </a:solidFill>
                <a:latin typeface="Carlito"/>
                <a:cs typeface="Carlito"/>
              </a:rPr>
              <a:t>Model</a:t>
            </a:r>
            <a:endParaRPr sz="3200">
              <a:latin typeface="Carlito"/>
              <a:cs typeface="Carlito"/>
            </a:endParaRPr>
          </a:p>
        </p:txBody>
      </p:sp>
    </p:spTree>
  </p:cSld>
  <p:clrMapOvr>
    <a:masterClrMapping/>
  </p:clrMapOvr>
  <p:transition>
    <p:blinds dir="vert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790188"/>
            <a:ext cx="12192000" cy="3068320"/>
            <a:chOff x="0" y="3790188"/>
            <a:chExt cx="12192000" cy="3068320"/>
          </a:xfrm>
        </p:grpSpPr>
        <p:sp>
          <p:nvSpPr>
            <p:cNvPr id="3" name="object 3"/>
            <p:cNvSpPr/>
            <p:nvPr/>
          </p:nvSpPr>
          <p:spPr>
            <a:xfrm>
              <a:off x="7620" y="3842004"/>
              <a:ext cx="3887482" cy="21884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184903" y="3790188"/>
              <a:ext cx="4069194" cy="22402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542019" y="3796284"/>
              <a:ext cx="3633216" cy="22418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27791" y="240728"/>
            <a:ext cx="79933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60" dirty="0">
                <a:solidFill>
                  <a:srgbClr val="000000"/>
                </a:solidFill>
              </a:rPr>
              <a:t>Shared </a:t>
            </a:r>
            <a:r>
              <a:rPr sz="3200" spc="-200" dirty="0">
                <a:solidFill>
                  <a:srgbClr val="000000"/>
                </a:solidFill>
              </a:rPr>
              <a:t>Responsibility </a:t>
            </a:r>
            <a:r>
              <a:rPr sz="3200" spc="-215" dirty="0">
                <a:solidFill>
                  <a:srgbClr val="000000"/>
                </a:solidFill>
              </a:rPr>
              <a:t>Model </a:t>
            </a:r>
            <a:r>
              <a:rPr sz="3200" spc="-170" dirty="0">
                <a:solidFill>
                  <a:srgbClr val="000000"/>
                </a:solidFill>
              </a:rPr>
              <a:t>is </a:t>
            </a:r>
            <a:r>
              <a:rPr sz="3200" spc="-220" dirty="0">
                <a:solidFill>
                  <a:srgbClr val="000000"/>
                </a:solidFill>
              </a:rPr>
              <a:t>not</a:t>
            </a:r>
            <a:r>
              <a:rPr sz="3200" spc="-545" dirty="0">
                <a:solidFill>
                  <a:srgbClr val="000000"/>
                </a:solidFill>
              </a:rPr>
              <a:t> </a:t>
            </a:r>
            <a:r>
              <a:rPr sz="3200" spc="-275" dirty="0">
                <a:solidFill>
                  <a:srgbClr val="000000"/>
                </a:solidFill>
              </a:rPr>
              <a:t>Static</a:t>
            </a:r>
            <a:endParaRPr sz="3200"/>
          </a:p>
        </p:txBody>
      </p:sp>
      <p:sp>
        <p:nvSpPr>
          <p:cNvPr id="7" name="object 7"/>
          <p:cNvSpPr txBox="1"/>
          <p:nvPr/>
        </p:nvSpPr>
        <p:spPr>
          <a:xfrm>
            <a:off x="683907" y="894116"/>
            <a:ext cx="9748520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265" marR="5080" indent="-4572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200" spc="-275" dirty="0">
                <a:latin typeface="Arial Black"/>
                <a:cs typeface="Arial Black"/>
              </a:rPr>
              <a:t>Can </a:t>
            </a:r>
            <a:r>
              <a:rPr sz="3200" spc="-185" dirty="0">
                <a:latin typeface="Arial Black"/>
                <a:cs typeface="Arial Black"/>
              </a:rPr>
              <a:t>shift </a:t>
            </a:r>
            <a:r>
              <a:rPr sz="3200" spc="-235" dirty="0">
                <a:latin typeface="Arial Black"/>
                <a:cs typeface="Arial Black"/>
              </a:rPr>
              <a:t>or </a:t>
            </a:r>
            <a:r>
              <a:rPr sz="3200" spc="-180" dirty="0">
                <a:latin typeface="Arial Black"/>
                <a:cs typeface="Arial Black"/>
              </a:rPr>
              <a:t>differ </a:t>
            </a:r>
            <a:r>
              <a:rPr sz="3200" spc="-350" dirty="0">
                <a:latin typeface="Arial Black"/>
                <a:cs typeface="Arial Black"/>
              </a:rPr>
              <a:t>based </a:t>
            </a:r>
            <a:r>
              <a:rPr sz="3200" spc="-204" dirty="0">
                <a:latin typeface="Arial Black"/>
                <a:cs typeface="Arial Black"/>
              </a:rPr>
              <a:t>on </a:t>
            </a:r>
            <a:r>
              <a:rPr sz="3200" spc="-275" dirty="0">
                <a:latin typeface="Arial Black"/>
                <a:cs typeface="Arial Black"/>
              </a:rPr>
              <a:t>technology,</a:t>
            </a:r>
            <a:r>
              <a:rPr sz="3200" spc="-645" dirty="0">
                <a:latin typeface="Arial Black"/>
                <a:cs typeface="Arial Black"/>
              </a:rPr>
              <a:t> </a:t>
            </a:r>
            <a:r>
              <a:rPr sz="3200" spc="-275" dirty="0">
                <a:latin typeface="Arial Black"/>
                <a:cs typeface="Arial Black"/>
              </a:rPr>
              <a:t>business  </a:t>
            </a:r>
            <a:r>
              <a:rPr sz="3200" spc="-305" dirty="0">
                <a:latin typeface="Arial Black"/>
                <a:cs typeface="Arial Black"/>
              </a:rPr>
              <a:t>purpose, </a:t>
            </a:r>
            <a:r>
              <a:rPr sz="3200" spc="-270" dirty="0">
                <a:latin typeface="Arial Black"/>
                <a:cs typeface="Arial Black"/>
              </a:rPr>
              <a:t>architecture</a:t>
            </a:r>
            <a:endParaRPr sz="3200">
              <a:latin typeface="Arial Black"/>
              <a:cs typeface="Arial Black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-13716" y="2118360"/>
            <a:ext cx="3333115" cy="982980"/>
            <a:chOff x="-13716" y="2118360"/>
            <a:chExt cx="3333115" cy="982980"/>
          </a:xfrm>
        </p:grpSpPr>
        <p:sp>
          <p:nvSpPr>
            <p:cNvPr id="9" name="object 9"/>
            <p:cNvSpPr/>
            <p:nvPr/>
          </p:nvSpPr>
          <p:spPr>
            <a:xfrm>
              <a:off x="0" y="2118360"/>
              <a:ext cx="3319272" cy="98298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33" y="2160270"/>
              <a:ext cx="3252470" cy="859790"/>
            </a:xfrm>
            <a:custGeom>
              <a:avLst/>
              <a:gdLst/>
              <a:ahLst/>
              <a:cxnLst/>
              <a:rect l="l" t="t" r="r" b="b"/>
              <a:pathLst>
                <a:path w="3252470" h="859789">
                  <a:moveTo>
                    <a:pt x="3166262" y="0"/>
                  </a:moveTo>
                  <a:lnTo>
                    <a:pt x="85953" y="0"/>
                  </a:lnTo>
                  <a:lnTo>
                    <a:pt x="52495" y="6754"/>
                  </a:lnTo>
                  <a:lnTo>
                    <a:pt x="25174" y="25174"/>
                  </a:lnTo>
                  <a:lnTo>
                    <a:pt x="6754" y="52495"/>
                  </a:lnTo>
                  <a:lnTo>
                    <a:pt x="0" y="85953"/>
                  </a:lnTo>
                  <a:lnTo>
                    <a:pt x="0" y="773582"/>
                  </a:lnTo>
                  <a:lnTo>
                    <a:pt x="6754" y="807040"/>
                  </a:lnTo>
                  <a:lnTo>
                    <a:pt x="25174" y="834361"/>
                  </a:lnTo>
                  <a:lnTo>
                    <a:pt x="52495" y="852781"/>
                  </a:lnTo>
                  <a:lnTo>
                    <a:pt x="85953" y="859535"/>
                  </a:lnTo>
                  <a:lnTo>
                    <a:pt x="3166262" y="859535"/>
                  </a:lnTo>
                  <a:lnTo>
                    <a:pt x="3199720" y="852781"/>
                  </a:lnTo>
                  <a:lnTo>
                    <a:pt x="3227041" y="834361"/>
                  </a:lnTo>
                  <a:lnTo>
                    <a:pt x="3245461" y="807040"/>
                  </a:lnTo>
                  <a:lnTo>
                    <a:pt x="3252216" y="773582"/>
                  </a:lnTo>
                  <a:lnTo>
                    <a:pt x="3252216" y="85953"/>
                  </a:lnTo>
                  <a:lnTo>
                    <a:pt x="3245461" y="52495"/>
                  </a:lnTo>
                  <a:lnTo>
                    <a:pt x="3227041" y="25174"/>
                  </a:lnTo>
                  <a:lnTo>
                    <a:pt x="3199720" y="6754"/>
                  </a:lnTo>
                  <a:lnTo>
                    <a:pt x="3166262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33" y="2160270"/>
              <a:ext cx="3252470" cy="859790"/>
            </a:xfrm>
            <a:custGeom>
              <a:avLst/>
              <a:gdLst/>
              <a:ahLst/>
              <a:cxnLst/>
              <a:rect l="l" t="t" r="r" b="b"/>
              <a:pathLst>
                <a:path w="3252470" h="859789">
                  <a:moveTo>
                    <a:pt x="0" y="85953"/>
                  </a:moveTo>
                  <a:lnTo>
                    <a:pt x="6754" y="52495"/>
                  </a:lnTo>
                  <a:lnTo>
                    <a:pt x="25174" y="25174"/>
                  </a:lnTo>
                  <a:lnTo>
                    <a:pt x="52495" y="6754"/>
                  </a:lnTo>
                  <a:lnTo>
                    <a:pt x="85953" y="0"/>
                  </a:lnTo>
                  <a:lnTo>
                    <a:pt x="3166262" y="0"/>
                  </a:lnTo>
                  <a:lnTo>
                    <a:pt x="3199720" y="6754"/>
                  </a:lnTo>
                  <a:lnTo>
                    <a:pt x="3227041" y="25174"/>
                  </a:lnTo>
                  <a:lnTo>
                    <a:pt x="3245461" y="52495"/>
                  </a:lnTo>
                  <a:lnTo>
                    <a:pt x="3252216" y="85953"/>
                  </a:lnTo>
                  <a:lnTo>
                    <a:pt x="3252216" y="773582"/>
                  </a:lnTo>
                  <a:lnTo>
                    <a:pt x="3245461" y="807040"/>
                  </a:lnTo>
                  <a:lnTo>
                    <a:pt x="3227041" y="834361"/>
                  </a:lnTo>
                  <a:lnTo>
                    <a:pt x="3199720" y="852781"/>
                  </a:lnTo>
                  <a:lnTo>
                    <a:pt x="3166262" y="859535"/>
                  </a:lnTo>
                  <a:lnTo>
                    <a:pt x="85953" y="859535"/>
                  </a:lnTo>
                  <a:lnTo>
                    <a:pt x="52495" y="852781"/>
                  </a:lnTo>
                  <a:lnTo>
                    <a:pt x="25174" y="834361"/>
                  </a:lnTo>
                  <a:lnTo>
                    <a:pt x="6754" y="807040"/>
                  </a:lnTo>
                  <a:lnTo>
                    <a:pt x="0" y="773582"/>
                  </a:lnTo>
                  <a:lnTo>
                    <a:pt x="0" y="85953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75750" y="2412860"/>
            <a:ext cx="2110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Infrastructure</a:t>
            </a:r>
            <a:r>
              <a:rPr sz="18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Services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396740" y="2118360"/>
            <a:ext cx="3375660" cy="982980"/>
            <a:chOff x="4396740" y="2118360"/>
            <a:chExt cx="3375660" cy="982980"/>
          </a:xfrm>
        </p:grpSpPr>
        <p:sp>
          <p:nvSpPr>
            <p:cNvPr id="14" name="object 14"/>
            <p:cNvSpPr/>
            <p:nvPr/>
          </p:nvSpPr>
          <p:spPr>
            <a:xfrm>
              <a:off x="4396740" y="2118360"/>
              <a:ext cx="3375660" cy="98298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58462" y="2160270"/>
              <a:ext cx="3252470" cy="859790"/>
            </a:xfrm>
            <a:custGeom>
              <a:avLst/>
              <a:gdLst/>
              <a:ahLst/>
              <a:cxnLst/>
              <a:rect l="l" t="t" r="r" b="b"/>
              <a:pathLst>
                <a:path w="3252470" h="859789">
                  <a:moveTo>
                    <a:pt x="3166262" y="0"/>
                  </a:moveTo>
                  <a:lnTo>
                    <a:pt x="85953" y="0"/>
                  </a:lnTo>
                  <a:lnTo>
                    <a:pt x="52495" y="6754"/>
                  </a:lnTo>
                  <a:lnTo>
                    <a:pt x="25174" y="25174"/>
                  </a:lnTo>
                  <a:lnTo>
                    <a:pt x="6754" y="52495"/>
                  </a:lnTo>
                  <a:lnTo>
                    <a:pt x="0" y="85953"/>
                  </a:lnTo>
                  <a:lnTo>
                    <a:pt x="0" y="773582"/>
                  </a:lnTo>
                  <a:lnTo>
                    <a:pt x="6754" y="807040"/>
                  </a:lnTo>
                  <a:lnTo>
                    <a:pt x="25174" y="834361"/>
                  </a:lnTo>
                  <a:lnTo>
                    <a:pt x="52495" y="852781"/>
                  </a:lnTo>
                  <a:lnTo>
                    <a:pt x="85953" y="859535"/>
                  </a:lnTo>
                  <a:lnTo>
                    <a:pt x="3166262" y="859535"/>
                  </a:lnTo>
                  <a:lnTo>
                    <a:pt x="3199720" y="852781"/>
                  </a:lnTo>
                  <a:lnTo>
                    <a:pt x="3227041" y="834361"/>
                  </a:lnTo>
                  <a:lnTo>
                    <a:pt x="3245461" y="807040"/>
                  </a:lnTo>
                  <a:lnTo>
                    <a:pt x="3252216" y="773582"/>
                  </a:lnTo>
                  <a:lnTo>
                    <a:pt x="3252216" y="85953"/>
                  </a:lnTo>
                  <a:lnTo>
                    <a:pt x="3245461" y="52495"/>
                  </a:lnTo>
                  <a:lnTo>
                    <a:pt x="3227041" y="25174"/>
                  </a:lnTo>
                  <a:lnTo>
                    <a:pt x="3199720" y="6754"/>
                  </a:lnTo>
                  <a:lnTo>
                    <a:pt x="3166262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58462" y="2160270"/>
              <a:ext cx="3252470" cy="859790"/>
            </a:xfrm>
            <a:custGeom>
              <a:avLst/>
              <a:gdLst/>
              <a:ahLst/>
              <a:cxnLst/>
              <a:rect l="l" t="t" r="r" b="b"/>
              <a:pathLst>
                <a:path w="3252470" h="859789">
                  <a:moveTo>
                    <a:pt x="0" y="85953"/>
                  </a:moveTo>
                  <a:lnTo>
                    <a:pt x="6754" y="52495"/>
                  </a:lnTo>
                  <a:lnTo>
                    <a:pt x="25174" y="25174"/>
                  </a:lnTo>
                  <a:lnTo>
                    <a:pt x="52495" y="6754"/>
                  </a:lnTo>
                  <a:lnTo>
                    <a:pt x="85953" y="0"/>
                  </a:lnTo>
                  <a:lnTo>
                    <a:pt x="3166262" y="0"/>
                  </a:lnTo>
                  <a:lnTo>
                    <a:pt x="3199720" y="6754"/>
                  </a:lnTo>
                  <a:lnTo>
                    <a:pt x="3227041" y="25174"/>
                  </a:lnTo>
                  <a:lnTo>
                    <a:pt x="3245461" y="52495"/>
                  </a:lnTo>
                  <a:lnTo>
                    <a:pt x="3252216" y="85953"/>
                  </a:lnTo>
                  <a:lnTo>
                    <a:pt x="3252216" y="773582"/>
                  </a:lnTo>
                  <a:lnTo>
                    <a:pt x="3245461" y="807040"/>
                  </a:lnTo>
                  <a:lnTo>
                    <a:pt x="3227041" y="834361"/>
                  </a:lnTo>
                  <a:lnTo>
                    <a:pt x="3199720" y="852781"/>
                  </a:lnTo>
                  <a:lnTo>
                    <a:pt x="3166262" y="859535"/>
                  </a:lnTo>
                  <a:lnTo>
                    <a:pt x="85953" y="859535"/>
                  </a:lnTo>
                  <a:lnTo>
                    <a:pt x="52495" y="852781"/>
                  </a:lnTo>
                  <a:lnTo>
                    <a:pt x="25174" y="834361"/>
                  </a:lnTo>
                  <a:lnTo>
                    <a:pt x="6754" y="807040"/>
                  </a:lnTo>
                  <a:lnTo>
                    <a:pt x="0" y="773582"/>
                  </a:lnTo>
                  <a:lnTo>
                    <a:pt x="0" y="85953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210974" y="2412860"/>
            <a:ext cx="17430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rlito"/>
                <a:cs typeface="Carlito"/>
              </a:rPr>
              <a:t>Container</a:t>
            </a:r>
            <a:r>
              <a:rPr sz="18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Services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848343" y="2118360"/>
            <a:ext cx="3343910" cy="982980"/>
            <a:chOff x="8848343" y="2118360"/>
            <a:chExt cx="3343910" cy="982980"/>
          </a:xfrm>
        </p:grpSpPr>
        <p:sp>
          <p:nvSpPr>
            <p:cNvPr id="19" name="object 19"/>
            <p:cNvSpPr/>
            <p:nvPr/>
          </p:nvSpPr>
          <p:spPr>
            <a:xfrm>
              <a:off x="8848343" y="2118360"/>
              <a:ext cx="3343655" cy="98298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910065" y="2160270"/>
              <a:ext cx="3252470" cy="859790"/>
            </a:xfrm>
            <a:custGeom>
              <a:avLst/>
              <a:gdLst/>
              <a:ahLst/>
              <a:cxnLst/>
              <a:rect l="l" t="t" r="r" b="b"/>
              <a:pathLst>
                <a:path w="3252470" h="859789">
                  <a:moveTo>
                    <a:pt x="3166262" y="0"/>
                  </a:moveTo>
                  <a:lnTo>
                    <a:pt x="85953" y="0"/>
                  </a:lnTo>
                  <a:lnTo>
                    <a:pt x="52495" y="6754"/>
                  </a:lnTo>
                  <a:lnTo>
                    <a:pt x="25174" y="25174"/>
                  </a:lnTo>
                  <a:lnTo>
                    <a:pt x="6754" y="52495"/>
                  </a:lnTo>
                  <a:lnTo>
                    <a:pt x="0" y="85953"/>
                  </a:lnTo>
                  <a:lnTo>
                    <a:pt x="0" y="773582"/>
                  </a:lnTo>
                  <a:lnTo>
                    <a:pt x="6754" y="807040"/>
                  </a:lnTo>
                  <a:lnTo>
                    <a:pt x="25174" y="834361"/>
                  </a:lnTo>
                  <a:lnTo>
                    <a:pt x="52495" y="852781"/>
                  </a:lnTo>
                  <a:lnTo>
                    <a:pt x="85953" y="859535"/>
                  </a:lnTo>
                  <a:lnTo>
                    <a:pt x="3166262" y="859535"/>
                  </a:lnTo>
                  <a:lnTo>
                    <a:pt x="3199720" y="852781"/>
                  </a:lnTo>
                  <a:lnTo>
                    <a:pt x="3227041" y="834361"/>
                  </a:lnTo>
                  <a:lnTo>
                    <a:pt x="3245461" y="807040"/>
                  </a:lnTo>
                  <a:lnTo>
                    <a:pt x="3252216" y="773582"/>
                  </a:lnTo>
                  <a:lnTo>
                    <a:pt x="3252216" y="85953"/>
                  </a:lnTo>
                  <a:lnTo>
                    <a:pt x="3245461" y="52495"/>
                  </a:lnTo>
                  <a:lnTo>
                    <a:pt x="3227041" y="25174"/>
                  </a:lnTo>
                  <a:lnTo>
                    <a:pt x="3199720" y="6754"/>
                  </a:lnTo>
                  <a:lnTo>
                    <a:pt x="3166262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910065" y="2160270"/>
              <a:ext cx="3252470" cy="859790"/>
            </a:xfrm>
            <a:custGeom>
              <a:avLst/>
              <a:gdLst/>
              <a:ahLst/>
              <a:cxnLst/>
              <a:rect l="l" t="t" r="r" b="b"/>
              <a:pathLst>
                <a:path w="3252470" h="859789">
                  <a:moveTo>
                    <a:pt x="0" y="85953"/>
                  </a:moveTo>
                  <a:lnTo>
                    <a:pt x="6754" y="52495"/>
                  </a:lnTo>
                  <a:lnTo>
                    <a:pt x="25174" y="25174"/>
                  </a:lnTo>
                  <a:lnTo>
                    <a:pt x="52495" y="6754"/>
                  </a:lnTo>
                  <a:lnTo>
                    <a:pt x="85953" y="0"/>
                  </a:lnTo>
                  <a:lnTo>
                    <a:pt x="3166262" y="0"/>
                  </a:lnTo>
                  <a:lnTo>
                    <a:pt x="3199720" y="6754"/>
                  </a:lnTo>
                  <a:lnTo>
                    <a:pt x="3227041" y="25174"/>
                  </a:lnTo>
                  <a:lnTo>
                    <a:pt x="3245461" y="52495"/>
                  </a:lnTo>
                  <a:lnTo>
                    <a:pt x="3252216" y="85953"/>
                  </a:lnTo>
                  <a:lnTo>
                    <a:pt x="3252216" y="773582"/>
                  </a:lnTo>
                  <a:lnTo>
                    <a:pt x="3245461" y="807040"/>
                  </a:lnTo>
                  <a:lnTo>
                    <a:pt x="3227041" y="834361"/>
                  </a:lnTo>
                  <a:lnTo>
                    <a:pt x="3199720" y="852781"/>
                  </a:lnTo>
                  <a:lnTo>
                    <a:pt x="3166262" y="859535"/>
                  </a:lnTo>
                  <a:lnTo>
                    <a:pt x="85953" y="859535"/>
                  </a:lnTo>
                  <a:lnTo>
                    <a:pt x="52495" y="852781"/>
                  </a:lnTo>
                  <a:lnTo>
                    <a:pt x="25174" y="834361"/>
                  </a:lnTo>
                  <a:lnTo>
                    <a:pt x="6754" y="807040"/>
                  </a:lnTo>
                  <a:lnTo>
                    <a:pt x="0" y="773582"/>
                  </a:lnTo>
                  <a:lnTo>
                    <a:pt x="0" y="85953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9617621" y="2412860"/>
            <a:ext cx="18357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FFFF"/>
                </a:solidFill>
                <a:latin typeface="Carlito"/>
                <a:cs typeface="Carlito"/>
              </a:rPr>
              <a:t>Abstracted</a:t>
            </a:r>
            <a:r>
              <a:rPr sz="18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Services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38721"/>
            <a:ext cx="45745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340" dirty="0">
                <a:solidFill>
                  <a:srgbClr val="000000"/>
                </a:solidFill>
              </a:rPr>
              <a:t>Current </a:t>
            </a:r>
            <a:r>
              <a:rPr sz="4800" spc="-375" dirty="0">
                <a:solidFill>
                  <a:srgbClr val="000000"/>
                </a:solidFill>
              </a:rPr>
              <a:t>vs</a:t>
            </a:r>
            <a:r>
              <a:rPr sz="4800" spc="-545" dirty="0">
                <a:solidFill>
                  <a:srgbClr val="000000"/>
                </a:solidFill>
              </a:rPr>
              <a:t> </a:t>
            </a:r>
            <a:r>
              <a:rPr sz="4800" spc="-365" dirty="0">
                <a:solidFill>
                  <a:srgbClr val="000000"/>
                </a:solidFill>
              </a:rPr>
              <a:t>AWS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688340" y="1516481"/>
            <a:ext cx="7285990" cy="236664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200" spc="-300" dirty="0">
                <a:latin typeface="Arial Black"/>
                <a:cs typeface="Arial Black"/>
              </a:rPr>
              <a:t>Network ACLs </a:t>
            </a:r>
            <a:r>
              <a:rPr sz="3200" spc="-350" dirty="0">
                <a:latin typeface="Arial Black"/>
                <a:cs typeface="Arial Black"/>
              </a:rPr>
              <a:t>= </a:t>
            </a:r>
            <a:r>
              <a:rPr sz="3200" spc="-390" dirty="0">
                <a:latin typeface="Arial Black"/>
                <a:cs typeface="Arial Black"/>
              </a:rPr>
              <a:t>access </a:t>
            </a:r>
            <a:r>
              <a:rPr sz="3200" spc="-245" dirty="0">
                <a:latin typeface="Arial Black"/>
                <a:cs typeface="Arial Black"/>
              </a:rPr>
              <a:t>control</a:t>
            </a:r>
            <a:r>
              <a:rPr sz="3200" spc="-185" dirty="0">
                <a:latin typeface="Arial Black"/>
                <a:cs typeface="Arial Black"/>
              </a:rPr>
              <a:t> </a:t>
            </a:r>
            <a:r>
              <a:rPr sz="3200" spc="-235" dirty="0">
                <a:latin typeface="Arial Black"/>
                <a:cs typeface="Arial Black"/>
              </a:rPr>
              <a:t>lists</a:t>
            </a:r>
            <a:endParaRPr sz="3200">
              <a:latin typeface="Arial Black"/>
              <a:cs typeface="Arial Black"/>
            </a:endParaRPr>
          </a:p>
          <a:p>
            <a:pPr marL="469900" indent="-4572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200" spc="-254" dirty="0">
                <a:latin typeface="Arial Black"/>
                <a:cs typeface="Arial Black"/>
              </a:rPr>
              <a:t>Security </a:t>
            </a:r>
            <a:r>
              <a:rPr sz="3200" spc="-260" dirty="0">
                <a:latin typeface="Arial Black"/>
                <a:cs typeface="Arial Black"/>
              </a:rPr>
              <a:t>group </a:t>
            </a:r>
            <a:r>
              <a:rPr sz="3200" spc="-350" dirty="0">
                <a:latin typeface="Arial Black"/>
                <a:cs typeface="Arial Black"/>
              </a:rPr>
              <a:t>=</a:t>
            </a:r>
            <a:r>
              <a:rPr sz="3200" spc="-385" dirty="0">
                <a:latin typeface="Arial Black"/>
                <a:cs typeface="Arial Black"/>
              </a:rPr>
              <a:t> </a:t>
            </a:r>
            <a:r>
              <a:rPr sz="3200" spc="-215" dirty="0">
                <a:latin typeface="Arial Black"/>
                <a:cs typeface="Arial Black"/>
              </a:rPr>
              <a:t>firewall</a:t>
            </a:r>
            <a:endParaRPr sz="3200">
              <a:latin typeface="Arial Black"/>
              <a:cs typeface="Arial Black"/>
            </a:endParaRPr>
          </a:p>
          <a:p>
            <a:pPr marL="469900" indent="-457200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200" spc="-229" dirty="0">
                <a:latin typeface="Arial Black"/>
                <a:cs typeface="Arial Black"/>
              </a:rPr>
              <a:t>CloudTrail </a:t>
            </a:r>
            <a:r>
              <a:rPr sz="3200" spc="-350" dirty="0">
                <a:latin typeface="Arial Black"/>
                <a:cs typeface="Arial Black"/>
              </a:rPr>
              <a:t>= </a:t>
            </a:r>
            <a:r>
              <a:rPr sz="3200" spc="-235" dirty="0">
                <a:latin typeface="Arial Black"/>
                <a:cs typeface="Arial Black"/>
              </a:rPr>
              <a:t>audit</a:t>
            </a:r>
            <a:r>
              <a:rPr sz="3200" spc="-340" dirty="0">
                <a:latin typeface="Arial Black"/>
                <a:cs typeface="Arial Black"/>
              </a:rPr>
              <a:t> </a:t>
            </a:r>
            <a:r>
              <a:rPr sz="3200" spc="-265" dirty="0">
                <a:latin typeface="Arial Black"/>
                <a:cs typeface="Arial Black"/>
              </a:rPr>
              <a:t>tool</a:t>
            </a:r>
            <a:endParaRPr sz="3200">
              <a:latin typeface="Arial Black"/>
              <a:cs typeface="Arial Black"/>
            </a:endParaRPr>
          </a:p>
          <a:p>
            <a:pPr marL="469900" indent="-4572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200" spc="-180" dirty="0">
                <a:latin typeface="Arial Black"/>
                <a:cs typeface="Arial Black"/>
              </a:rPr>
              <a:t>IAM </a:t>
            </a:r>
            <a:r>
              <a:rPr sz="3200" spc="-350" dirty="0">
                <a:latin typeface="Arial Black"/>
                <a:cs typeface="Arial Black"/>
              </a:rPr>
              <a:t>= </a:t>
            </a:r>
            <a:r>
              <a:rPr sz="3200" spc="-250" dirty="0">
                <a:latin typeface="Arial Black"/>
                <a:cs typeface="Arial Black"/>
              </a:rPr>
              <a:t>Active</a:t>
            </a:r>
            <a:r>
              <a:rPr sz="3200" spc="-390" dirty="0">
                <a:latin typeface="Arial Black"/>
                <a:cs typeface="Arial Black"/>
              </a:rPr>
              <a:t> </a:t>
            </a:r>
            <a:r>
              <a:rPr sz="3200" spc="-250" dirty="0">
                <a:latin typeface="Arial Black"/>
                <a:cs typeface="Arial Black"/>
              </a:rPr>
              <a:t>Directory</a:t>
            </a:r>
            <a:endParaRPr sz="32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340" y="472249"/>
            <a:ext cx="651319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459" dirty="0">
                <a:latin typeface="Arial Black"/>
                <a:cs typeface="Arial Black"/>
              </a:rPr>
              <a:t>Basecamp</a:t>
            </a:r>
            <a:r>
              <a:rPr sz="4400" spc="-409" dirty="0">
                <a:latin typeface="Arial Black"/>
                <a:cs typeface="Arial Black"/>
              </a:rPr>
              <a:t> </a:t>
            </a:r>
            <a:r>
              <a:rPr sz="4400" spc="-300" dirty="0">
                <a:latin typeface="Arial Black"/>
                <a:cs typeface="Arial Black"/>
              </a:rPr>
              <a:t>Introductions</a:t>
            </a:r>
            <a:endParaRPr sz="44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340" y="1516563"/>
            <a:ext cx="3142615" cy="1781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95"/>
              </a:spcBef>
            </a:pPr>
            <a:r>
              <a:rPr sz="3200" spc="-330" dirty="0">
                <a:latin typeface="Arial Black"/>
                <a:cs typeface="Arial Black"/>
              </a:rPr>
              <a:t>Name:  </a:t>
            </a:r>
            <a:r>
              <a:rPr sz="3200" spc="-270" dirty="0">
                <a:latin typeface="Arial Black"/>
                <a:cs typeface="Arial Black"/>
              </a:rPr>
              <a:t>Company:  </a:t>
            </a:r>
            <a:r>
              <a:rPr sz="3200" spc="-175" dirty="0">
                <a:latin typeface="Arial Black"/>
                <a:cs typeface="Arial Black"/>
              </a:rPr>
              <a:t>Title/Work</a:t>
            </a:r>
            <a:r>
              <a:rPr sz="3200" spc="-385" dirty="0">
                <a:latin typeface="Arial Black"/>
                <a:cs typeface="Arial Black"/>
              </a:rPr>
              <a:t> </a:t>
            </a:r>
            <a:r>
              <a:rPr sz="3200" spc="-310" dirty="0">
                <a:latin typeface="Arial Black"/>
                <a:cs typeface="Arial Black"/>
              </a:rPr>
              <a:t>Area:</a:t>
            </a:r>
            <a:endParaRPr sz="32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8340" y="633655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rlito"/>
                <a:cs typeface="Carlito"/>
              </a:rPr>
              <a:t>8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43255"/>
            <a:ext cx="12192000" cy="6715125"/>
            <a:chOff x="0" y="143255"/>
            <a:chExt cx="12192000" cy="6715125"/>
          </a:xfrm>
        </p:grpSpPr>
        <p:sp>
          <p:nvSpPr>
            <p:cNvPr id="3" name="object 3"/>
            <p:cNvSpPr/>
            <p:nvPr/>
          </p:nvSpPr>
          <p:spPr>
            <a:xfrm>
              <a:off x="4351020" y="143255"/>
              <a:ext cx="6140196" cy="56616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08659" y="882396"/>
              <a:ext cx="731520" cy="731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0839" y="181597"/>
            <a:ext cx="27914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70" dirty="0">
                <a:solidFill>
                  <a:srgbClr val="000000"/>
                </a:solidFill>
              </a:rPr>
              <a:t>Network</a:t>
            </a:r>
            <a:r>
              <a:rPr sz="3200" spc="-345" dirty="0">
                <a:solidFill>
                  <a:srgbClr val="000000"/>
                </a:solidFill>
              </a:rPr>
              <a:t> </a:t>
            </a:r>
            <a:r>
              <a:rPr sz="3200" spc="-290" dirty="0">
                <a:solidFill>
                  <a:srgbClr val="000000"/>
                </a:solidFill>
              </a:rPr>
              <a:t>ACLs</a:t>
            </a:r>
            <a:endParaRPr sz="32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30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300413" y="1708035"/>
            <a:ext cx="377253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rlito"/>
                <a:cs typeface="Carlito"/>
              </a:rPr>
              <a:t>Behavior:</a:t>
            </a:r>
            <a:endParaRPr sz="18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latin typeface="Carlito"/>
                <a:cs typeface="Carlito"/>
              </a:rPr>
              <a:t>Allow/Deny </a:t>
            </a:r>
            <a:r>
              <a:rPr sz="1800" spc="-15" dirty="0">
                <a:latin typeface="Carlito"/>
                <a:cs typeface="Carlito"/>
              </a:rPr>
              <a:t>traffic </a:t>
            </a:r>
            <a:r>
              <a:rPr sz="1800" spc="-10" dirty="0">
                <a:latin typeface="Carlito"/>
                <a:cs typeface="Carlito"/>
              </a:rPr>
              <a:t>at </a:t>
            </a:r>
            <a:r>
              <a:rPr sz="1800" spc="-5" dirty="0">
                <a:latin typeface="Carlito"/>
                <a:cs typeface="Carlito"/>
              </a:rPr>
              <a:t>the subnet</a:t>
            </a:r>
            <a:r>
              <a:rPr sz="1800" spc="8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level</a:t>
            </a:r>
            <a:endParaRPr sz="18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latin typeface="Carlito"/>
                <a:cs typeface="Carlito"/>
              </a:rPr>
              <a:t>Stateless</a:t>
            </a:r>
            <a:endParaRPr sz="18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latin typeface="Carlito"/>
                <a:cs typeface="Carlito"/>
              </a:rPr>
              <a:t>Default </a:t>
            </a:r>
            <a:r>
              <a:rPr sz="1800" spc="-5" dirty="0">
                <a:latin typeface="Carlito"/>
                <a:cs typeface="Carlito"/>
              </a:rPr>
              <a:t>is </a:t>
            </a:r>
            <a:r>
              <a:rPr sz="1800" spc="-10" dirty="0">
                <a:latin typeface="Carlito"/>
                <a:cs typeface="Carlito"/>
              </a:rPr>
              <a:t>Allow</a:t>
            </a:r>
            <a:r>
              <a:rPr sz="1800" spc="4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All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6612" y="3509177"/>
            <a:ext cx="367601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rlito"/>
                <a:cs typeface="Carlito"/>
              </a:rPr>
              <a:t>Pro </a:t>
            </a:r>
            <a:r>
              <a:rPr sz="1800" dirty="0">
                <a:latin typeface="Carlito"/>
                <a:cs typeface="Carlito"/>
              </a:rPr>
              <a:t>– </a:t>
            </a:r>
            <a:r>
              <a:rPr sz="1800" spc="-5" dirty="0">
                <a:latin typeface="Carlito"/>
                <a:cs typeface="Carlito"/>
              </a:rPr>
              <a:t>further defines permissible</a:t>
            </a:r>
            <a:r>
              <a:rPr sz="1800" spc="40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traffic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Carlito"/>
              <a:cs typeface="Carlito"/>
            </a:endParaRPr>
          </a:p>
          <a:p>
            <a:pPr marL="12700" marR="786130" indent="-635">
              <a:lnSpc>
                <a:spcPct val="100000"/>
              </a:lnSpc>
            </a:pPr>
            <a:r>
              <a:rPr sz="1800" b="1" spc="-5" dirty="0">
                <a:latin typeface="Carlito"/>
                <a:cs typeface="Carlito"/>
              </a:rPr>
              <a:t>Con </a:t>
            </a:r>
            <a:r>
              <a:rPr sz="1800" dirty="0">
                <a:latin typeface="Carlito"/>
                <a:cs typeface="Carlito"/>
              </a:rPr>
              <a:t>– adds </a:t>
            </a:r>
            <a:r>
              <a:rPr sz="1800" spc="-10" dirty="0">
                <a:latin typeface="Carlito"/>
                <a:cs typeface="Carlito"/>
              </a:rPr>
              <a:t>complexity </a:t>
            </a:r>
            <a:r>
              <a:rPr sz="1800" dirty="0">
                <a:latin typeface="Carlito"/>
                <a:cs typeface="Carlito"/>
              </a:rPr>
              <a:t>and </a:t>
            </a:r>
            <a:r>
              <a:rPr sz="1800" spc="-10" dirty="0">
                <a:latin typeface="Carlito"/>
                <a:cs typeface="Carlito"/>
              </a:rPr>
              <a:t>can  complicate</a:t>
            </a:r>
            <a:r>
              <a:rPr sz="1800" spc="1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troubleshooting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24955" y="661416"/>
            <a:ext cx="5423915" cy="5024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4163" y="385216"/>
            <a:ext cx="473964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35" dirty="0">
                <a:solidFill>
                  <a:srgbClr val="000000"/>
                </a:solidFill>
              </a:rPr>
              <a:t>Security </a:t>
            </a:r>
            <a:r>
              <a:rPr sz="3200" spc="-270" dirty="0">
                <a:solidFill>
                  <a:srgbClr val="000000"/>
                </a:solidFill>
              </a:rPr>
              <a:t>Group</a:t>
            </a:r>
            <a:r>
              <a:rPr sz="3200" spc="-365" dirty="0">
                <a:solidFill>
                  <a:srgbClr val="000000"/>
                </a:solidFill>
              </a:rPr>
              <a:t> </a:t>
            </a:r>
            <a:r>
              <a:rPr sz="3200" spc="-235" dirty="0">
                <a:solidFill>
                  <a:srgbClr val="000000"/>
                </a:solidFill>
              </a:rPr>
              <a:t>Behavior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452813" y="1817052"/>
            <a:ext cx="4457700" cy="3317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spc="-30" dirty="0">
                <a:latin typeface="Carlito"/>
                <a:cs typeface="Carlito"/>
              </a:rPr>
              <a:t>Work </a:t>
            </a:r>
            <a:r>
              <a:rPr sz="2400" spc="-15" dirty="0">
                <a:latin typeface="Carlito"/>
                <a:cs typeface="Carlito"/>
              </a:rPr>
              <a:t>at </a:t>
            </a:r>
            <a:r>
              <a:rPr sz="2400" spc="-10" dirty="0">
                <a:latin typeface="Carlito"/>
                <a:cs typeface="Carlito"/>
              </a:rPr>
              <a:t>instance level</a:t>
            </a:r>
            <a:endParaRPr sz="24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spc="-15" dirty="0">
                <a:latin typeface="Carlito"/>
                <a:cs typeface="Carlito"/>
              </a:rPr>
              <a:t>Stateful</a:t>
            </a:r>
            <a:endParaRPr sz="24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spc="-15" dirty="0">
                <a:latin typeface="Carlito"/>
                <a:cs typeface="Carlito"/>
              </a:rPr>
              <a:t>Deny </a:t>
            </a:r>
            <a:r>
              <a:rPr sz="2400" spc="-10" dirty="0">
                <a:latin typeface="Carlito"/>
                <a:cs typeface="Carlito"/>
              </a:rPr>
              <a:t>by</a:t>
            </a:r>
            <a:r>
              <a:rPr sz="2400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default</a:t>
            </a:r>
            <a:endParaRPr sz="24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latin typeface="Carlito"/>
                <a:cs typeface="Carlito"/>
              </a:rPr>
              <a:t>IP Whitelisting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(CIDR)</a:t>
            </a:r>
            <a:endParaRPr sz="24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latin typeface="Carlito"/>
                <a:cs typeface="Carlito"/>
              </a:rPr>
              <a:t>Allow port and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protocol</a:t>
            </a:r>
            <a:endParaRPr sz="2400">
              <a:latin typeface="Carlito"/>
              <a:cs typeface="Carlito"/>
            </a:endParaRPr>
          </a:p>
          <a:p>
            <a:pPr marL="756285" marR="5080" lvl="1" indent="-287020">
              <a:lnSpc>
                <a:spcPct val="100000"/>
              </a:lnSpc>
              <a:buFont typeface="Arial"/>
              <a:buChar char="–"/>
              <a:tabLst>
                <a:tab pos="756920" algn="l"/>
              </a:tabLst>
            </a:pPr>
            <a:r>
              <a:rPr sz="2400" dirty="0">
                <a:latin typeface="Carlito"/>
                <a:cs typeface="Carlito"/>
              </a:rPr>
              <a:t>Can </a:t>
            </a:r>
            <a:r>
              <a:rPr sz="2400" spc="-5" dirty="0">
                <a:latin typeface="Carlito"/>
                <a:cs typeface="Carlito"/>
              </a:rPr>
              <a:t>allow </a:t>
            </a:r>
            <a:r>
              <a:rPr sz="2400" spc="-90" dirty="0">
                <a:latin typeface="Carlito"/>
                <a:cs typeface="Carlito"/>
              </a:rPr>
              <a:t>TCP, </a:t>
            </a:r>
            <a:r>
              <a:rPr sz="2400" spc="-80" dirty="0">
                <a:latin typeface="Carlito"/>
                <a:cs typeface="Carlito"/>
              </a:rPr>
              <a:t>UDP, </a:t>
            </a:r>
            <a:r>
              <a:rPr sz="2400" spc="-5" dirty="0">
                <a:latin typeface="Carlito"/>
                <a:cs typeface="Carlito"/>
              </a:rPr>
              <a:t>ICMP or </a:t>
            </a:r>
            <a:r>
              <a:rPr sz="2400" dirty="0">
                <a:latin typeface="Carlito"/>
                <a:cs typeface="Carlito"/>
              </a:rPr>
              <a:t>a  </a:t>
            </a:r>
            <a:r>
              <a:rPr sz="2400" spc="-10" dirty="0">
                <a:latin typeface="Carlito"/>
                <a:cs typeface="Carlito"/>
              </a:rPr>
              <a:t>combination </a:t>
            </a:r>
            <a:r>
              <a:rPr sz="2400" spc="-5" dirty="0">
                <a:latin typeface="Carlito"/>
                <a:cs typeface="Carlito"/>
              </a:rPr>
              <a:t>of </a:t>
            </a:r>
            <a:r>
              <a:rPr sz="2400" dirty="0">
                <a:latin typeface="Carlito"/>
                <a:cs typeface="Carlito"/>
              </a:rPr>
              <a:t>all</a:t>
            </a:r>
            <a:r>
              <a:rPr sz="2400" spc="-2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three</a:t>
            </a:r>
            <a:endParaRPr sz="2400">
              <a:latin typeface="Carlito"/>
              <a:cs typeface="Carlito"/>
            </a:endParaRPr>
          </a:p>
          <a:p>
            <a:pPr marL="286385" marR="1421765" indent="-286385" algn="r">
              <a:lnSpc>
                <a:spcPct val="100000"/>
              </a:lnSpc>
              <a:buFont typeface="Arial"/>
              <a:buChar char="•"/>
              <a:tabLst>
                <a:tab pos="286385" algn="l"/>
                <a:tab pos="299720" algn="l"/>
              </a:tabLst>
            </a:pPr>
            <a:r>
              <a:rPr sz="2400" dirty="0">
                <a:latin typeface="Carlito"/>
                <a:cs typeface="Carlito"/>
              </a:rPr>
              <a:t>SG </a:t>
            </a:r>
            <a:r>
              <a:rPr sz="2400" spc="-40" dirty="0">
                <a:latin typeface="Carlito"/>
                <a:cs typeface="Carlito"/>
              </a:rPr>
              <a:t>Trust</a:t>
            </a:r>
            <a:r>
              <a:rPr sz="2400" spc="-7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Relationships</a:t>
            </a:r>
            <a:endParaRPr sz="2400">
              <a:latin typeface="Carlito"/>
              <a:cs typeface="Carlito"/>
            </a:endParaRPr>
          </a:p>
          <a:p>
            <a:pPr marL="287020" marR="1425575" lvl="1" indent="-287020" algn="r">
              <a:lnSpc>
                <a:spcPct val="100000"/>
              </a:lnSpc>
              <a:buFont typeface="Arial"/>
              <a:buChar char="–"/>
              <a:tabLst>
                <a:tab pos="287020" algn="l"/>
              </a:tabLst>
            </a:pPr>
            <a:r>
              <a:rPr sz="2400" spc="-5" dirty="0">
                <a:latin typeface="Carlito"/>
                <a:cs typeface="Carlito"/>
              </a:rPr>
              <a:t>Scoped </a:t>
            </a:r>
            <a:r>
              <a:rPr sz="2400" spc="-15" dirty="0">
                <a:latin typeface="Carlito"/>
                <a:cs typeface="Carlito"/>
              </a:rPr>
              <a:t>to </a:t>
            </a:r>
            <a:r>
              <a:rPr sz="2400" spc="-5" dirty="0">
                <a:latin typeface="Carlito"/>
                <a:cs typeface="Carlito"/>
              </a:rPr>
              <a:t>the</a:t>
            </a:r>
            <a:r>
              <a:rPr sz="2400" spc="-9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VPC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8659" y="882396"/>
            <a:ext cx="731520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31</a:t>
            </a:fld>
            <a:endParaRPr dirty="0"/>
          </a:p>
        </p:txBody>
      </p:sp>
    </p:spTree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43185" y="974575"/>
            <a:ext cx="1668780" cy="281305"/>
          </a:xfrm>
          <a:custGeom>
            <a:avLst/>
            <a:gdLst/>
            <a:ahLst/>
            <a:cxnLst/>
            <a:rect l="l" t="t" r="r" b="b"/>
            <a:pathLst>
              <a:path w="1668779" h="281305">
                <a:moveTo>
                  <a:pt x="-3048" y="140530"/>
                </a:moveTo>
                <a:lnTo>
                  <a:pt x="1671751" y="140530"/>
                </a:lnTo>
              </a:path>
            </a:pathLst>
          </a:custGeom>
          <a:ln w="287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40137" y="971527"/>
            <a:ext cx="1675130" cy="28765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350"/>
              </a:spcBef>
            </a:pPr>
            <a:r>
              <a:rPr sz="1200" spc="-10" dirty="0">
                <a:latin typeface="Carlito"/>
                <a:cs typeface="Carlito"/>
              </a:rPr>
              <a:t>Client</a:t>
            </a:r>
            <a:r>
              <a:rPr sz="1200" spc="20" dirty="0">
                <a:latin typeface="Carlito"/>
                <a:cs typeface="Carlito"/>
              </a:rPr>
              <a:t> </a:t>
            </a:r>
            <a:r>
              <a:rPr sz="1200" spc="-10" dirty="0">
                <a:latin typeface="Carlito"/>
                <a:cs typeface="Carlito"/>
              </a:rPr>
              <a:t>Ingress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43185" y="2245748"/>
            <a:ext cx="1668780" cy="281305"/>
          </a:xfrm>
          <a:custGeom>
            <a:avLst/>
            <a:gdLst/>
            <a:ahLst/>
            <a:cxnLst/>
            <a:rect l="l" t="t" r="r" b="b"/>
            <a:pathLst>
              <a:path w="1668779" h="281305">
                <a:moveTo>
                  <a:pt x="-3048" y="140530"/>
                </a:moveTo>
                <a:lnTo>
                  <a:pt x="1671751" y="140530"/>
                </a:lnTo>
              </a:path>
            </a:pathLst>
          </a:custGeom>
          <a:ln w="287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40137" y="2242699"/>
            <a:ext cx="1675130" cy="28765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350"/>
              </a:spcBef>
            </a:pPr>
            <a:r>
              <a:rPr sz="1200" spc="-5" dirty="0">
                <a:latin typeface="Carlito"/>
                <a:cs typeface="Carlito"/>
              </a:rPr>
              <a:t>SSH </a:t>
            </a:r>
            <a:r>
              <a:rPr sz="1200" spc="10" dirty="0">
                <a:latin typeface="Carlito"/>
                <a:cs typeface="Carlito"/>
              </a:rPr>
              <a:t>and </a:t>
            </a:r>
            <a:r>
              <a:rPr sz="1200" spc="-20" dirty="0">
                <a:latin typeface="Carlito"/>
                <a:cs typeface="Carlito"/>
              </a:rPr>
              <a:t>RDP</a:t>
            </a:r>
            <a:r>
              <a:rPr sz="1200" spc="-50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Ingress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43185" y="4417715"/>
            <a:ext cx="1668780" cy="281305"/>
          </a:xfrm>
          <a:custGeom>
            <a:avLst/>
            <a:gdLst/>
            <a:ahLst/>
            <a:cxnLst/>
            <a:rect l="l" t="t" r="r" b="b"/>
            <a:pathLst>
              <a:path w="1668779" h="281304">
                <a:moveTo>
                  <a:pt x="-3048" y="140530"/>
                </a:moveTo>
                <a:lnTo>
                  <a:pt x="1671751" y="140530"/>
                </a:lnTo>
              </a:path>
            </a:pathLst>
          </a:custGeom>
          <a:ln w="287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40137" y="4414666"/>
            <a:ext cx="1675130" cy="28765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350"/>
              </a:spcBef>
            </a:pPr>
            <a:r>
              <a:rPr sz="1200" spc="-5" dirty="0">
                <a:latin typeface="Carlito"/>
                <a:cs typeface="Carlito"/>
              </a:rPr>
              <a:t>Platform </a:t>
            </a:r>
            <a:r>
              <a:rPr sz="1200" dirty="0">
                <a:latin typeface="Carlito"/>
                <a:cs typeface="Carlito"/>
              </a:rPr>
              <a:t>Server</a:t>
            </a:r>
            <a:r>
              <a:rPr sz="1200" spc="-85" dirty="0">
                <a:latin typeface="Carlito"/>
                <a:cs typeface="Carlito"/>
              </a:rPr>
              <a:t> </a:t>
            </a:r>
            <a:r>
              <a:rPr sz="1200" dirty="0">
                <a:latin typeface="Carlito"/>
                <a:cs typeface="Carlito"/>
              </a:rPr>
              <a:t>Egress</a:t>
            </a:r>
            <a:endParaRPr sz="1200">
              <a:latin typeface="Carlito"/>
              <a:cs typeface="Carli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99358" y="5412272"/>
            <a:ext cx="1956435" cy="568960"/>
            <a:chOff x="1599358" y="5412272"/>
            <a:chExt cx="1956435" cy="568960"/>
          </a:xfrm>
        </p:grpSpPr>
        <p:sp>
          <p:nvSpPr>
            <p:cNvPr id="9" name="object 9"/>
            <p:cNvSpPr/>
            <p:nvPr/>
          </p:nvSpPr>
          <p:spPr>
            <a:xfrm>
              <a:off x="1743185" y="5556100"/>
              <a:ext cx="1668780" cy="281305"/>
            </a:xfrm>
            <a:custGeom>
              <a:avLst/>
              <a:gdLst/>
              <a:ahLst/>
              <a:cxnLst/>
              <a:rect l="l" t="t" r="r" b="b"/>
              <a:pathLst>
                <a:path w="1668779" h="281304">
                  <a:moveTo>
                    <a:pt x="-3048" y="140530"/>
                  </a:moveTo>
                  <a:lnTo>
                    <a:pt x="1671751" y="140530"/>
                  </a:lnTo>
                </a:path>
              </a:pathLst>
            </a:custGeom>
            <a:ln w="2871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77716" y="5589876"/>
              <a:ext cx="1024890" cy="213995"/>
            </a:xfrm>
            <a:custGeom>
              <a:avLst/>
              <a:gdLst/>
              <a:ahLst/>
              <a:cxnLst/>
              <a:rect l="l" t="t" r="r" b="b"/>
              <a:pathLst>
                <a:path w="1024889" h="213995">
                  <a:moveTo>
                    <a:pt x="1024364" y="213386"/>
                  </a:moveTo>
                  <a:lnTo>
                    <a:pt x="0" y="213386"/>
                  </a:lnTo>
                  <a:lnTo>
                    <a:pt x="0" y="0"/>
                  </a:lnTo>
                  <a:lnTo>
                    <a:pt x="1024364" y="0"/>
                  </a:lnTo>
                  <a:lnTo>
                    <a:pt x="1024364" y="2133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764576" y="5584929"/>
            <a:ext cx="10471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rlito"/>
                <a:cs typeface="Carlito"/>
              </a:rPr>
              <a:t>Database</a:t>
            </a:r>
            <a:r>
              <a:rPr sz="1200" spc="-35" dirty="0">
                <a:latin typeface="Carlito"/>
                <a:cs typeface="Carlito"/>
              </a:rPr>
              <a:t> </a:t>
            </a:r>
            <a:r>
              <a:rPr sz="1200" spc="-10" dirty="0">
                <a:latin typeface="Carlito"/>
                <a:cs typeface="Carlito"/>
              </a:rPr>
              <a:t>Access</a:t>
            </a:r>
            <a:endParaRPr sz="1200">
              <a:latin typeface="Carlito"/>
              <a:cs typeface="Carli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823862" y="1308968"/>
            <a:ext cx="1209675" cy="2716530"/>
            <a:chOff x="6823862" y="1308968"/>
            <a:chExt cx="1209675" cy="2716530"/>
          </a:xfrm>
        </p:grpSpPr>
        <p:sp>
          <p:nvSpPr>
            <p:cNvPr id="13" name="object 13"/>
            <p:cNvSpPr/>
            <p:nvPr/>
          </p:nvSpPr>
          <p:spPr>
            <a:xfrm>
              <a:off x="6909527" y="1318493"/>
              <a:ext cx="1031875" cy="900430"/>
            </a:xfrm>
            <a:custGeom>
              <a:avLst/>
              <a:gdLst/>
              <a:ahLst/>
              <a:cxnLst/>
              <a:rect l="l" t="t" r="r" b="b"/>
              <a:pathLst>
                <a:path w="1031875" h="900430">
                  <a:moveTo>
                    <a:pt x="76126" y="899880"/>
                  </a:moveTo>
                  <a:lnTo>
                    <a:pt x="955545" y="899880"/>
                  </a:lnTo>
                  <a:lnTo>
                    <a:pt x="985168" y="893888"/>
                  </a:lnTo>
                  <a:lnTo>
                    <a:pt x="1009367" y="877550"/>
                  </a:lnTo>
                  <a:lnTo>
                    <a:pt x="1025687" y="853325"/>
                  </a:lnTo>
                  <a:lnTo>
                    <a:pt x="1031672" y="823670"/>
                  </a:lnTo>
                  <a:lnTo>
                    <a:pt x="1031672" y="76209"/>
                  </a:lnTo>
                  <a:lnTo>
                    <a:pt x="1025687" y="46554"/>
                  </a:lnTo>
                  <a:lnTo>
                    <a:pt x="1009367" y="22329"/>
                  </a:lnTo>
                  <a:lnTo>
                    <a:pt x="985168" y="5991"/>
                  </a:lnTo>
                  <a:lnTo>
                    <a:pt x="955545" y="0"/>
                  </a:lnTo>
                  <a:lnTo>
                    <a:pt x="76126" y="0"/>
                  </a:lnTo>
                  <a:lnTo>
                    <a:pt x="46504" y="5991"/>
                  </a:lnTo>
                  <a:lnTo>
                    <a:pt x="22305" y="22329"/>
                  </a:lnTo>
                  <a:lnTo>
                    <a:pt x="5985" y="46554"/>
                  </a:lnTo>
                  <a:lnTo>
                    <a:pt x="0" y="76209"/>
                  </a:lnTo>
                  <a:lnTo>
                    <a:pt x="0" y="823670"/>
                  </a:lnTo>
                  <a:lnTo>
                    <a:pt x="5985" y="853325"/>
                  </a:lnTo>
                  <a:lnTo>
                    <a:pt x="22305" y="877550"/>
                  </a:lnTo>
                  <a:lnTo>
                    <a:pt x="46504" y="893888"/>
                  </a:lnTo>
                  <a:lnTo>
                    <a:pt x="76126" y="899880"/>
                  </a:lnTo>
                  <a:close/>
                </a:path>
              </a:pathLst>
            </a:custGeom>
            <a:ln w="1889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909511" y="1318544"/>
              <a:ext cx="1032510" cy="900430"/>
            </a:xfrm>
            <a:custGeom>
              <a:avLst/>
              <a:gdLst/>
              <a:ahLst/>
              <a:cxnLst/>
              <a:rect l="l" t="t" r="r" b="b"/>
              <a:pathLst>
                <a:path w="1032509" h="900430">
                  <a:moveTo>
                    <a:pt x="76126" y="899828"/>
                  </a:moveTo>
                  <a:lnTo>
                    <a:pt x="955812" y="899828"/>
                  </a:lnTo>
                  <a:lnTo>
                    <a:pt x="985444" y="893839"/>
                  </a:lnTo>
                  <a:lnTo>
                    <a:pt x="1009642" y="877506"/>
                  </a:lnTo>
                  <a:lnTo>
                    <a:pt x="1025957" y="853282"/>
                  </a:lnTo>
                  <a:lnTo>
                    <a:pt x="1031939" y="823618"/>
                  </a:lnTo>
                  <a:lnTo>
                    <a:pt x="1031939" y="76210"/>
                  </a:lnTo>
                  <a:lnTo>
                    <a:pt x="1025957" y="46545"/>
                  </a:lnTo>
                  <a:lnTo>
                    <a:pt x="1009642" y="22321"/>
                  </a:lnTo>
                  <a:lnTo>
                    <a:pt x="985444" y="5989"/>
                  </a:lnTo>
                  <a:lnTo>
                    <a:pt x="955812" y="0"/>
                  </a:lnTo>
                  <a:lnTo>
                    <a:pt x="76126" y="0"/>
                  </a:lnTo>
                  <a:lnTo>
                    <a:pt x="46494" y="5989"/>
                  </a:lnTo>
                  <a:lnTo>
                    <a:pt x="22297" y="22321"/>
                  </a:lnTo>
                  <a:lnTo>
                    <a:pt x="5982" y="46545"/>
                  </a:lnTo>
                  <a:lnTo>
                    <a:pt x="0" y="76210"/>
                  </a:lnTo>
                  <a:lnTo>
                    <a:pt x="0" y="823618"/>
                  </a:lnTo>
                  <a:lnTo>
                    <a:pt x="5982" y="853282"/>
                  </a:lnTo>
                  <a:lnTo>
                    <a:pt x="22297" y="877506"/>
                  </a:lnTo>
                  <a:lnTo>
                    <a:pt x="46494" y="893839"/>
                  </a:lnTo>
                  <a:lnTo>
                    <a:pt x="76126" y="899828"/>
                  </a:lnTo>
                  <a:close/>
                </a:path>
              </a:pathLst>
            </a:custGeom>
            <a:ln w="190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992675" y="1431727"/>
              <a:ext cx="1016000" cy="895350"/>
            </a:xfrm>
            <a:custGeom>
              <a:avLst/>
              <a:gdLst/>
              <a:ahLst/>
              <a:cxnLst/>
              <a:rect l="l" t="t" r="r" b="b"/>
              <a:pathLst>
                <a:path w="1016000" h="895350">
                  <a:moveTo>
                    <a:pt x="975177" y="895212"/>
                  </a:moveTo>
                  <a:lnTo>
                    <a:pt x="40518" y="895212"/>
                  </a:lnTo>
                  <a:lnTo>
                    <a:pt x="0" y="854649"/>
                  </a:lnTo>
                  <a:lnTo>
                    <a:pt x="0" y="40562"/>
                  </a:lnTo>
                  <a:lnTo>
                    <a:pt x="40518" y="0"/>
                  </a:lnTo>
                  <a:lnTo>
                    <a:pt x="975177" y="0"/>
                  </a:lnTo>
                  <a:lnTo>
                    <a:pt x="1015524" y="40562"/>
                  </a:lnTo>
                  <a:lnTo>
                    <a:pt x="1015524" y="8546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991988" y="1426466"/>
              <a:ext cx="1031875" cy="900430"/>
            </a:xfrm>
            <a:custGeom>
              <a:avLst/>
              <a:gdLst/>
              <a:ahLst/>
              <a:cxnLst/>
              <a:rect l="l" t="t" r="r" b="b"/>
              <a:pathLst>
                <a:path w="1031875" h="900430">
                  <a:moveTo>
                    <a:pt x="76126" y="899880"/>
                  </a:moveTo>
                  <a:lnTo>
                    <a:pt x="955545" y="899880"/>
                  </a:lnTo>
                  <a:lnTo>
                    <a:pt x="985168" y="893888"/>
                  </a:lnTo>
                  <a:lnTo>
                    <a:pt x="1009367" y="877550"/>
                  </a:lnTo>
                  <a:lnTo>
                    <a:pt x="1025687" y="853325"/>
                  </a:lnTo>
                  <a:lnTo>
                    <a:pt x="1031672" y="823670"/>
                  </a:lnTo>
                  <a:lnTo>
                    <a:pt x="1031672" y="76209"/>
                  </a:lnTo>
                  <a:lnTo>
                    <a:pt x="1025687" y="46554"/>
                  </a:lnTo>
                  <a:lnTo>
                    <a:pt x="1009367" y="22329"/>
                  </a:lnTo>
                  <a:lnTo>
                    <a:pt x="985168" y="5991"/>
                  </a:lnTo>
                  <a:lnTo>
                    <a:pt x="955545" y="0"/>
                  </a:lnTo>
                  <a:lnTo>
                    <a:pt x="76126" y="0"/>
                  </a:lnTo>
                  <a:lnTo>
                    <a:pt x="46504" y="5991"/>
                  </a:lnTo>
                  <a:lnTo>
                    <a:pt x="22305" y="22329"/>
                  </a:lnTo>
                  <a:lnTo>
                    <a:pt x="5985" y="46554"/>
                  </a:lnTo>
                  <a:lnTo>
                    <a:pt x="0" y="76209"/>
                  </a:lnTo>
                  <a:lnTo>
                    <a:pt x="0" y="823670"/>
                  </a:lnTo>
                  <a:lnTo>
                    <a:pt x="5985" y="853325"/>
                  </a:lnTo>
                  <a:lnTo>
                    <a:pt x="22305" y="877550"/>
                  </a:lnTo>
                  <a:lnTo>
                    <a:pt x="46504" y="893888"/>
                  </a:lnTo>
                  <a:lnTo>
                    <a:pt x="76126" y="899880"/>
                  </a:lnTo>
                  <a:close/>
                </a:path>
              </a:pathLst>
            </a:custGeom>
            <a:ln w="1889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991985" y="1426507"/>
              <a:ext cx="1032510" cy="900430"/>
            </a:xfrm>
            <a:custGeom>
              <a:avLst/>
              <a:gdLst/>
              <a:ahLst/>
              <a:cxnLst/>
              <a:rect l="l" t="t" r="r" b="b"/>
              <a:pathLst>
                <a:path w="1032509" h="900430">
                  <a:moveTo>
                    <a:pt x="76126" y="899828"/>
                  </a:moveTo>
                  <a:lnTo>
                    <a:pt x="955812" y="899828"/>
                  </a:lnTo>
                  <a:lnTo>
                    <a:pt x="985444" y="893839"/>
                  </a:lnTo>
                  <a:lnTo>
                    <a:pt x="1009642" y="877506"/>
                  </a:lnTo>
                  <a:lnTo>
                    <a:pt x="1025957" y="853282"/>
                  </a:lnTo>
                  <a:lnTo>
                    <a:pt x="1031939" y="823618"/>
                  </a:lnTo>
                  <a:lnTo>
                    <a:pt x="1031939" y="76210"/>
                  </a:lnTo>
                  <a:lnTo>
                    <a:pt x="1025957" y="46545"/>
                  </a:lnTo>
                  <a:lnTo>
                    <a:pt x="1009642" y="22321"/>
                  </a:lnTo>
                  <a:lnTo>
                    <a:pt x="985444" y="5989"/>
                  </a:lnTo>
                  <a:lnTo>
                    <a:pt x="955812" y="0"/>
                  </a:lnTo>
                  <a:lnTo>
                    <a:pt x="76126" y="0"/>
                  </a:lnTo>
                  <a:lnTo>
                    <a:pt x="46494" y="5989"/>
                  </a:lnTo>
                  <a:lnTo>
                    <a:pt x="22297" y="22321"/>
                  </a:lnTo>
                  <a:lnTo>
                    <a:pt x="5982" y="46545"/>
                  </a:lnTo>
                  <a:lnTo>
                    <a:pt x="0" y="76210"/>
                  </a:lnTo>
                  <a:lnTo>
                    <a:pt x="0" y="823618"/>
                  </a:lnTo>
                  <a:lnTo>
                    <a:pt x="5982" y="853282"/>
                  </a:lnTo>
                  <a:lnTo>
                    <a:pt x="22297" y="877506"/>
                  </a:lnTo>
                  <a:lnTo>
                    <a:pt x="46494" y="893839"/>
                  </a:lnTo>
                  <a:lnTo>
                    <a:pt x="76126" y="899828"/>
                  </a:lnTo>
                  <a:close/>
                </a:path>
              </a:pathLst>
            </a:custGeom>
            <a:ln w="190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833400" y="2893466"/>
              <a:ext cx="1031875" cy="900430"/>
            </a:xfrm>
            <a:custGeom>
              <a:avLst/>
              <a:gdLst/>
              <a:ahLst/>
              <a:cxnLst/>
              <a:rect l="l" t="t" r="r" b="b"/>
              <a:pathLst>
                <a:path w="1031875" h="900429">
                  <a:moveTo>
                    <a:pt x="76126" y="899880"/>
                  </a:moveTo>
                  <a:lnTo>
                    <a:pt x="955545" y="899880"/>
                  </a:lnTo>
                  <a:lnTo>
                    <a:pt x="985168" y="893888"/>
                  </a:lnTo>
                  <a:lnTo>
                    <a:pt x="1009367" y="877550"/>
                  </a:lnTo>
                  <a:lnTo>
                    <a:pt x="1025687" y="853325"/>
                  </a:lnTo>
                  <a:lnTo>
                    <a:pt x="1031672" y="823670"/>
                  </a:lnTo>
                  <a:lnTo>
                    <a:pt x="1031672" y="76209"/>
                  </a:lnTo>
                  <a:lnTo>
                    <a:pt x="1025687" y="46554"/>
                  </a:lnTo>
                  <a:lnTo>
                    <a:pt x="1009367" y="22329"/>
                  </a:lnTo>
                  <a:lnTo>
                    <a:pt x="985168" y="5991"/>
                  </a:lnTo>
                  <a:lnTo>
                    <a:pt x="955545" y="0"/>
                  </a:lnTo>
                  <a:lnTo>
                    <a:pt x="76126" y="0"/>
                  </a:lnTo>
                  <a:lnTo>
                    <a:pt x="46504" y="5991"/>
                  </a:lnTo>
                  <a:lnTo>
                    <a:pt x="22305" y="22329"/>
                  </a:lnTo>
                  <a:lnTo>
                    <a:pt x="5985" y="46554"/>
                  </a:lnTo>
                  <a:lnTo>
                    <a:pt x="0" y="76209"/>
                  </a:lnTo>
                  <a:lnTo>
                    <a:pt x="0" y="823670"/>
                  </a:lnTo>
                  <a:lnTo>
                    <a:pt x="5985" y="853325"/>
                  </a:lnTo>
                  <a:lnTo>
                    <a:pt x="22305" y="877550"/>
                  </a:lnTo>
                  <a:lnTo>
                    <a:pt x="46504" y="893888"/>
                  </a:lnTo>
                  <a:lnTo>
                    <a:pt x="76126" y="899880"/>
                  </a:lnTo>
                  <a:close/>
                </a:path>
              </a:pathLst>
            </a:custGeom>
            <a:ln w="1889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833387" y="2893534"/>
              <a:ext cx="1032510" cy="900430"/>
            </a:xfrm>
            <a:custGeom>
              <a:avLst/>
              <a:gdLst/>
              <a:ahLst/>
              <a:cxnLst/>
              <a:rect l="l" t="t" r="r" b="b"/>
              <a:pathLst>
                <a:path w="1032509" h="900429">
                  <a:moveTo>
                    <a:pt x="76126" y="899828"/>
                  </a:moveTo>
                  <a:lnTo>
                    <a:pt x="955812" y="899828"/>
                  </a:lnTo>
                  <a:lnTo>
                    <a:pt x="985444" y="893839"/>
                  </a:lnTo>
                  <a:lnTo>
                    <a:pt x="1009642" y="877506"/>
                  </a:lnTo>
                  <a:lnTo>
                    <a:pt x="1025957" y="853282"/>
                  </a:lnTo>
                  <a:lnTo>
                    <a:pt x="1031939" y="823618"/>
                  </a:lnTo>
                  <a:lnTo>
                    <a:pt x="1031939" y="76210"/>
                  </a:lnTo>
                  <a:lnTo>
                    <a:pt x="1025957" y="46545"/>
                  </a:lnTo>
                  <a:lnTo>
                    <a:pt x="1009642" y="22321"/>
                  </a:lnTo>
                  <a:lnTo>
                    <a:pt x="985444" y="5989"/>
                  </a:lnTo>
                  <a:lnTo>
                    <a:pt x="955812" y="0"/>
                  </a:lnTo>
                  <a:lnTo>
                    <a:pt x="76126" y="0"/>
                  </a:lnTo>
                  <a:lnTo>
                    <a:pt x="46494" y="5989"/>
                  </a:lnTo>
                  <a:lnTo>
                    <a:pt x="22297" y="22321"/>
                  </a:lnTo>
                  <a:lnTo>
                    <a:pt x="5982" y="46545"/>
                  </a:lnTo>
                  <a:lnTo>
                    <a:pt x="0" y="76210"/>
                  </a:lnTo>
                  <a:lnTo>
                    <a:pt x="0" y="823618"/>
                  </a:lnTo>
                  <a:lnTo>
                    <a:pt x="5982" y="853282"/>
                  </a:lnTo>
                  <a:lnTo>
                    <a:pt x="22297" y="877506"/>
                  </a:lnTo>
                  <a:lnTo>
                    <a:pt x="46494" y="893839"/>
                  </a:lnTo>
                  <a:lnTo>
                    <a:pt x="76126" y="899828"/>
                  </a:lnTo>
                  <a:close/>
                </a:path>
              </a:pathLst>
            </a:custGeom>
            <a:ln w="190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910214" y="3013102"/>
              <a:ext cx="1016000" cy="895350"/>
            </a:xfrm>
            <a:custGeom>
              <a:avLst/>
              <a:gdLst/>
              <a:ahLst/>
              <a:cxnLst/>
              <a:rect l="l" t="t" r="r" b="b"/>
              <a:pathLst>
                <a:path w="1016000" h="895350">
                  <a:moveTo>
                    <a:pt x="975177" y="895212"/>
                  </a:moveTo>
                  <a:lnTo>
                    <a:pt x="40518" y="895212"/>
                  </a:lnTo>
                  <a:lnTo>
                    <a:pt x="0" y="854649"/>
                  </a:lnTo>
                  <a:lnTo>
                    <a:pt x="0" y="40562"/>
                  </a:lnTo>
                  <a:lnTo>
                    <a:pt x="40518" y="0"/>
                  </a:lnTo>
                  <a:lnTo>
                    <a:pt x="975177" y="0"/>
                  </a:lnTo>
                  <a:lnTo>
                    <a:pt x="1015524" y="40562"/>
                  </a:lnTo>
                  <a:lnTo>
                    <a:pt x="1015524" y="8546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909527" y="3007780"/>
              <a:ext cx="1031875" cy="900430"/>
            </a:xfrm>
            <a:custGeom>
              <a:avLst/>
              <a:gdLst/>
              <a:ahLst/>
              <a:cxnLst/>
              <a:rect l="l" t="t" r="r" b="b"/>
              <a:pathLst>
                <a:path w="1031875" h="900429">
                  <a:moveTo>
                    <a:pt x="76126" y="899880"/>
                  </a:moveTo>
                  <a:lnTo>
                    <a:pt x="955545" y="899880"/>
                  </a:lnTo>
                  <a:lnTo>
                    <a:pt x="985168" y="893888"/>
                  </a:lnTo>
                  <a:lnTo>
                    <a:pt x="1009367" y="877550"/>
                  </a:lnTo>
                  <a:lnTo>
                    <a:pt x="1025687" y="853325"/>
                  </a:lnTo>
                  <a:lnTo>
                    <a:pt x="1031672" y="823670"/>
                  </a:lnTo>
                  <a:lnTo>
                    <a:pt x="1031672" y="76209"/>
                  </a:lnTo>
                  <a:lnTo>
                    <a:pt x="1025687" y="46554"/>
                  </a:lnTo>
                  <a:lnTo>
                    <a:pt x="1009367" y="22329"/>
                  </a:lnTo>
                  <a:lnTo>
                    <a:pt x="985168" y="5991"/>
                  </a:lnTo>
                  <a:lnTo>
                    <a:pt x="955545" y="0"/>
                  </a:lnTo>
                  <a:lnTo>
                    <a:pt x="76126" y="0"/>
                  </a:lnTo>
                  <a:lnTo>
                    <a:pt x="46504" y="5991"/>
                  </a:lnTo>
                  <a:lnTo>
                    <a:pt x="22305" y="22329"/>
                  </a:lnTo>
                  <a:lnTo>
                    <a:pt x="5985" y="46554"/>
                  </a:lnTo>
                  <a:lnTo>
                    <a:pt x="0" y="76209"/>
                  </a:lnTo>
                  <a:lnTo>
                    <a:pt x="0" y="823670"/>
                  </a:lnTo>
                  <a:lnTo>
                    <a:pt x="5985" y="853325"/>
                  </a:lnTo>
                  <a:lnTo>
                    <a:pt x="22305" y="877550"/>
                  </a:lnTo>
                  <a:lnTo>
                    <a:pt x="46504" y="893888"/>
                  </a:lnTo>
                  <a:lnTo>
                    <a:pt x="76126" y="899880"/>
                  </a:lnTo>
                  <a:close/>
                </a:path>
              </a:pathLst>
            </a:custGeom>
            <a:ln w="1889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909511" y="3007847"/>
              <a:ext cx="1032510" cy="900430"/>
            </a:xfrm>
            <a:custGeom>
              <a:avLst/>
              <a:gdLst/>
              <a:ahLst/>
              <a:cxnLst/>
              <a:rect l="l" t="t" r="r" b="b"/>
              <a:pathLst>
                <a:path w="1032509" h="900429">
                  <a:moveTo>
                    <a:pt x="76126" y="899828"/>
                  </a:moveTo>
                  <a:lnTo>
                    <a:pt x="955812" y="899828"/>
                  </a:lnTo>
                  <a:lnTo>
                    <a:pt x="985444" y="893839"/>
                  </a:lnTo>
                  <a:lnTo>
                    <a:pt x="1009642" y="877506"/>
                  </a:lnTo>
                  <a:lnTo>
                    <a:pt x="1025957" y="853282"/>
                  </a:lnTo>
                  <a:lnTo>
                    <a:pt x="1031939" y="823618"/>
                  </a:lnTo>
                  <a:lnTo>
                    <a:pt x="1031939" y="76210"/>
                  </a:lnTo>
                  <a:lnTo>
                    <a:pt x="1025957" y="46545"/>
                  </a:lnTo>
                  <a:lnTo>
                    <a:pt x="1009642" y="22321"/>
                  </a:lnTo>
                  <a:lnTo>
                    <a:pt x="985444" y="5989"/>
                  </a:lnTo>
                  <a:lnTo>
                    <a:pt x="955812" y="0"/>
                  </a:lnTo>
                  <a:lnTo>
                    <a:pt x="76126" y="0"/>
                  </a:lnTo>
                  <a:lnTo>
                    <a:pt x="46494" y="5989"/>
                  </a:lnTo>
                  <a:lnTo>
                    <a:pt x="22297" y="22321"/>
                  </a:lnTo>
                  <a:lnTo>
                    <a:pt x="5982" y="46545"/>
                  </a:lnTo>
                  <a:lnTo>
                    <a:pt x="0" y="76210"/>
                  </a:lnTo>
                  <a:lnTo>
                    <a:pt x="0" y="823618"/>
                  </a:lnTo>
                  <a:lnTo>
                    <a:pt x="5982" y="853282"/>
                  </a:lnTo>
                  <a:lnTo>
                    <a:pt x="22297" y="877506"/>
                  </a:lnTo>
                  <a:lnTo>
                    <a:pt x="46494" y="893839"/>
                  </a:lnTo>
                  <a:lnTo>
                    <a:pt x="76126" y="899828"/>
                  </a:lnTo>
                  <a:close/>
                </a:path>
              </a:pathLst>
            </a:custGeom>
            <a:ln w="190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992675" y="3121075"/>
              <a:ext cx="1016000" cy="895350"/>
            </a:xfrm>
            <a:custGeom>
              <a:avLst/>
              <a:gdLst/>
              <a:ahLst/>
              <a:cxnLst/>
              <a:rect l="l" t="t" r="r" b="b"/>
              <a:pathLst>
                <a:path w="1016000" h="895350">
                  <a:moveTo>
                    <a:pt x="975177" y="895212"/>
                  </a:moveTo>
                  <a:lnTo>
                    <a:pt x="40518" y="895212"/>
                  </a:lnTo>
                  <a:lnTo>
                    <a:pt x="0" y="854649"/>
                  </a:lnTo>
                  <a:lnTo>
                    <a:pt x="0" y="40562"/>
                  </a:lnTo>
                  <a:lnTo>
                    <a:pt x="40518" y="0"/>
                  </a:lnTo>
                  <a:lnTo>
                    <a:pt x="975177" y="0"/>
                  </a:lnTo>
                  <a:lnTo>
                    <a:pt x="1015524" y="40562"/>
                  </a:lnTo>
                  <a:lnTo>
                    <a:pt x="1015524" y="8546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991988" y="3115754"/>
              <a:ext cx="1031875" cy="900430"/>
            </a:xfrm>
            <a:custGeom>
              <a:avLst/>
              <a:gdLst/>
              <a:ahLst/>
              <a:cxnLst/>
              <a:rect l="l" t="t" r="r" b="b"/>
              <a:pathLst>
                <a:path w="1031875" h="900429">
                  <a:moveTo>
                    <a:pt x="76126" y="899880"/>
                  </a:moveTo>
                  <a:lnTo>
                    <a:pt x="955545" y="899880"/>
                  </a:lnTo>
                  <a:lnTo>
                    <a:pt x="985168" y="893888"/>
                  </a:lnTo>
                  <a:lnTo>
                    <a:pt x="1009367" y="877550"/>
                  </a:lnTo>
                  <a:lnTo>
                    <a:pt x="1025687" y="853325"/>
                  </a:lnTo>
                  <a:lnTo>
                    <a:pt x="1031672" y="823670"/>
                  </a:lnTo>
                  <a:lnTo>
                    <a:pt x="1031672" y="76209"/>
                  </a:lnTo>
                  <a:lnTo>
                    <a:pt x="1025687" y="46554"/>
                  </a:lnTo>
                  <a:lnTo>
                    <a:pt x="1009367" y="22329"/>
                  </a:lnTo>
                  <a:lnTo>
                    <a:pt x="985168" y="5991"/>
                  </a:lnTo>
                  <a:lnTo>
                    <a:pt x="955545" y="0"/>
                  </a:lnTo>
                  <a:lnTo>
                    <a:pt x="76126" y="0"/>
                  </a:lnTo>
                  <a:lnTo>
                    <a:pt x="46504" y="5991"/>
                  </a:lnTo>
                  <a:lnTo>
                    <a:pt x="22305" y="22329"/>
                  </a:lnTo>
                  <a:lnTo>
                    <a:pt x="5985" y="46554"/>
                  </a:lnTo>
                  <a:lnTo>
                    <a:pt x="0" y="76209"/>
                  </a:lnTo>
                  <a:lnTo>
                    <a:pt x="0" y="823670"/>
                  </a:lnTo>
                  <a:lnTo>
                    <a:pt x="5985" y="853325"/>
                  </a:lnTo>
                  <a:lnTo>
                    <a:pt x="22305" y="877550"/>
                  </a:lnTo>
                  <a:lnTo>
                    <a:pt x="46504" y="893888"/>
                  </a:lnTo>
                  <a:lnTo>
                    <a:pt x="76126" y="899880"/>
                  </a:lnTo>
                  <a:close/>
                </a:path>
              </a:pathLst>
            </a:custGeom>
            <a:ln w="1889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991985" y="3115810"/>
              <a:ext cx="1032510" cy="900430"/>
            </a:xfrm>
            <a:custGeom>
              <a:avLst/>
              <a:gdLst/>
              <a:ahLst/>
              <a:cxnLst/>
              <a:rect l="l" t="t" r="r" b="b"/>
              <a:pathLst>
                <a:path w="1032509" h="900429">
                  <a:moveTo>
                    <a:pt x="76126" y="899828"/>
                  </a:moveTo>
                  <a:lnTo>
                    <a:pt x="955812" y="899828"/>
                  </a:lnTo>
                  <a:lnTo>
                    <a:pt x="985444" y="893839"/>
                  </a:lnTo>
                  <a:lnTo>
                    <a:pt x="1009642" y="877506"/>
                  </a:lnTo>
                  <a:lnTo>
                    <a:pt x="1025957" y="853282"/>
                  </a:lnTo>
                  <a:lnTo>
                    <a:pt x="1031939" y="823618"/>
                  </a:lnTo>
                  <a:lnTo>
                    <a:pt x="1031939" y="76210"/>
                  </a:lnTo>
                  <a:lnTo>
                    <a:pt x="1025957" y="46545"/>
                  </a:lnTo>
                  <a:lnTo>
                    <a:pt x="1009642" y="22321"/>
                  </a:lnTo>
                  <a:lnTo>
                    <a:pt x="985444" y="5989"/>
                  </a:lnTo>
                  <a:lnTo>
                    <a:pt x="955812" y="0"/>
                  </a:lnTo>
                  <a:lnTo>
                    <a:pt x="76126" y="0"/>
                  </a:lnTo>
                  <a:lnTo>
                    <a:pt x="46494" y="5989"/>
                  </a:lnTo>
                  <a:lnTo>
                    <a:pt x="22297" y="22321"/>
                  </a:lnTo>
                  <a:lnTo>
                    <a:pt x="5982" y="46545"/>
                  </a:lnTo>
                  <a:lnTo>
                    <a:pt x="0" y="76210"/>
                  </a:lnTo>
                  <a:lnTo>
                    <a:pt x="0" y="823618"/>
                  </a:lnTo>
                  <a:lnTo>
                    <a:pt x="5982" y="853282"/>
                  </a:lnTo>
                  <a:lnTo>
                    <a:pt x="22297" y="877506"/>
                  </a:lnTo>
                  <a:lnTo>
                    <a:pt x="46494" y="893839"/>
                  </a:lnTo>
                  <a:lnTo>
                    <a:pt x="76126" y="899828"/>
                  </a:lnTo>
                  <a:close/>
                </a:path>
              </a:pathLst>
            </a:custGeom>
            <a:ln w="190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6982462" y="4668578"/>
            <a:ext cx="1051560" cy="919480"/>
            <a:chOff x="6982462" y="4668578"/>
            <a:chExt cx="1051560" cy="919480"/>
          </a:xfrm>
        </p:grpSpPr>
        <p:sp>
          <p:nvSpPr>
            <p:cNvPr id="27" name="object 27"/>
            <p:cNvSpPr/>
            <p:nvPr/>
          </p:nvSpPr>
          <p:spPr>
            <a:xfrm>
              <a:off x="6991988" y="4678046"/>
              <a:ext cx="1031875" cy="900430"/>
            </a:xfrm>
            <a:custGeom>
              <a:avLst/>
              <a:gdLst/>
              <a:ahLst/>
              <a:cxnLst/>
              <a:rect l="l" t="t" r="r" b="b"/>
              <a:pathLst>
                <a:path w="1031875" h="900429">
                  <a:moveTo>
                    <a:pt x="76126" y="899880"/>
                  </a:moveTo>
                  <a:lnTo>
                    <a:pt x="955545" y="899880"/>
                  </a:lnTo>
                  <a:lnTo>
                    <a:pt x="985168" y="893888"/>
                  </a:lnTo>
                  <a:lnTo>
                    <a:pt x="1009367" y="877550"/>
                  </a:lnTo>
                  <a:lnTo>
                    <a:pt x="1025687" y="853325"/>
                  </a:lnTo>
                  <a:lnTo>
                    <a:pt x="1031672" y="823670"/>
                  </a:lnTo>
                  <a:lnTo>
                    <a:pt x="1031672" y="76209"/>
                  </a:lnTo>
                  <a:lnTo>
                    <a:pt x="1025687" y="46554"/>
                  </a:lnTo>
                  <a:lnTo>
                    <a:pt x="1009367" y="22329"/>
                  </a:lnTo>
                  <a:lnTo>
                    <a:pt x="985168" y="5991"/>
                  </a:lnTo>
                  <a:lnTo>
                    <a:pt x="955545" y="0"/>
                  </a:lnTo>
                  <a:lnTo>
                    <a:pt x="76126" y="0"/>
                  </a:lnTo>
                  <a:lnTo>
                    <a:pt x="46504" y="5991"/>
                  </a:lnTo>
                  <a:lnTo>
                    <a:pt x="22305" y="22329"/>
                  </a:lnTo>
                  <a:lnTo>
                    <a:pt x="5985" y="46554"/>
                  </a:lnTo>
                  <a:lnTo>
                    <a:pt x="0" y="76209"/>
                  </a:lnTo>
                  <a:lnTo>
                    <a:pt x="0" y="823670"/>
                  </a:lnTo>
                  <a:lnTo>
                    <a:pt x="5985" y="853325"/>
                  </a:lnTo>
                  <a:lnTo>
                    <a:pt x="22305" y="877550"/>
                  </a:lnTo>
                  <a:lnTo>
                    <a:pt x="46504" y="893888"/>
                  </a:lnTo>
                  <a:lnTo>
                    <a:pt x="76126" y="899880"/>
                  </a:lnTo>
                  <a:close/>
                </a:path>
              </a:pathLst>
            </a:custGeom>
            <a:ln w="1889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991984" y="4678100"/>
              <a:ext cx="1032510" cy="900430"/>
            </a:xfrm>
            <a:custGeom>
              <a:avLst/>
              <a:gdLst/>
              <a:ahLst/>
              <a:cxnLst/>
              <a:rect l="l" t="t" r="r" b="b"/>
              <a:pathLst>
                <a:path w="1032509" h="900429">
                  <a:moveTo>
                    <a:pt x="76126" y="899828"/>
                  </a:moveTo>
                  <a:lnTo>
                    <a:pt x="955812" y="899828"/>
                  </a:lnTo>
                  <a:lnTo>
                    <a:pt x="985444" y="893839"/>
                  </a:lnTo>
                  <a:lnTo>
                    <a:pt x="1009642" y="877506"/>
                  </a:lnTo>
                  <a:lnTo>
                    <a:pt x="1025957" y="853282"/>
                  </a:lnTo>
                  <a:lnTo>
                    <a:pt x="1031939" y="823618"/>
                  </a:lnTo>
                  <a:lnTo>
                    <a:pt x="1031939" y="76210"/>
                  </a:lnTo>
                  <a:lnTo>
                    <a:pt x="1025957" y="46545"/>
                  </a:lnTo>
                  <a:lnTo>
                    <a:pt x="1009642" y="22321"/>
                  </a:lnTo>
                  <a:lnTo>
                    <a:pt x="985444" y="5989"/>
                  </a:lnTo>
                  <a:lnTo>
                    <a:pt x="955812" y="0"/>
                  </a:lnTo>
                  <a:lnTo>
                    <a:pt x="76126" y="0"/>
                  </a:lnTo>
                  <a:lnTo>
                    <a:pt x="46494" y="5989"/>
                  </a:lnTo>
                  <a:lnTo>
                    <a:pt x="22297" y="22321"/>
                  </a:lnTo>
                  <a:lnTo>
                    <a:pt x="5982" y="46545"/>
                  </a:lnTo>
                  <a:lnTo>
                    <a:pt x="0" y="76210"/>
                  </a:lnTo>
                  <a:lnTo>
                    <a:pt x="0" y="823618"/>
                  </a:lnTo>
                  <a:lnTo>
                    <a:pt x="5982" y="853282"/>
                  </a:lnTo>
                  <a:lnTo>
                    <a:pt x="22297" y="877506"/>
                  </a:lnTo>
                  <a:lnTo>
                    <a:pt x="46494" y="893839"/>
                  </a:lnTo>
                  <a:lnTo>
                    <a:pt x="76126" y="899828"/>
                  </a:lnTo>
                  <a:close/>
                </a:path>
              </a:pathLst>
            </a:custGeom>
            <a:ln w="190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225423" y="4819129"/>
              <a:ext cx="592455" cy="106045"/>
            </a:xfrm>
            <a:custGeom>
              <a:avLst/>
              <a:gdLst/>
              <a:ahLst/>
              <a:cxnLst/>
              <a:rect l="l" t="t" r="r" b="b"/>
              <a:pathLst>
                <a:path w="592454" h="106045">
                  <a:moveTo>
                    <a:pt x="591959" y="4457"/>
                  </a:moveTo>
                  <a:lnTo>
                    <a:pt x="591350" y="5676"/>
                  </a:lnTo>
                  <a:lnTo>
                    <a:pt x="591350" y="36766"/>
                  </a:lnTo>
                  <a:lnTo>
                    <a:pt x="591959" y="35547"/>
                  </a:lnTo>
                  <a:lnTo>
                    <a:pt x="591959" y="4457"/>
                  </a:lnTo>
                  <a:close/>
                </a:path>
                <a:path w="592454" h="106045">
                  <a:moveTo>
                    <a:pt x="592201" y="190"/>
                  </a:moveTo>
                  <a:lnTo>
                    <a:pt x="572858" y="21704"/>
                  </a:lnTo>
                  <a:lnTo>
                    <a:pt x="548119" y="37287"/>
                  </a:lnTo>
                  <a:lnTo>
                    <a:pt x="484543" y="53644"/>
                  </a:lnTo>
                  <a:lnTo>
                    <a:pt x="398360" y="68643"/>
                  </a:lnTo>
                  <a:lnTo>
                    <a:pt x="172440" y="68643"/>
                  </a:lnTo>
                  <a:lnTo>
                    <a:pt x="165925" y="68465"/>
                  </a:lnTo>
                  <a:lnTo>
                    <a:pt x="30213" y="33528"/>
                  </a:lnTo>
                  <a:lnTo>
                    <a:pt x="241" y="190"/>
                  </a:lnTo>
                  <a:lnTo>
                    <a:pt x="0" y="0"/>
                  </a:lnTo>
                  <a:lnTo>
                    <a:pt x="0" y="31699"/>
                  </a:lnTo>
                  <a:lnTo>
                    <a:pt x="30124" y="64820"/>
                  </a:lnTo>
                  <a:lnTo>
                    <a:pt x="82664" y="81584"/>
                  </a:lnTo>
                  <a:lnTo>
                    <a:pt x="111201" y="90741"/>
                  </a:lnTo>
                  <a:lnTo>
                    <a:pt x="364007" y="105473"/>
                  </a:lnTo>
                  <a:lnTo>
                    <a:pt x="366890" y="105016"/>
                  </a:lnTo>
                  <a:lnTo>
                    <a:pt x="367792" y="105054"/>
                  </a:lnTo>
                  <a:lnTo>
                    <a:pt x="385229" y="102019"/>
                  </a:lnTo>
                  <a:lnTo>
                    <a:pt x="527100" y="78930"/>
                  </a:lnTo>
                  <a:lnTo>
                    <a:pt x="531622" y="76542"/>
                  </a:lnTo>
                  <a:lnTo>
                    <a:pt x="536511" y="75692"/>
                  </a:lnTo>
                  <a:lnTo>
                    <a:pt x="553275" y="65138"/>
                  </a:lnTo>
                  <a:lnTo>
                    <a:pt x="584365" y="48742"/>
                  </a:lnTo>
                  <a:lnTo>
                    <a:pt x="584936" y="45199"/>
                  </a:lnTo>
                  <a:lnTo>
                    <a:pt x="588911" y="42684"/>
                  </a:lnTo>
                  <a:lnTo>
                    <a:pt x="588911" y="42316"/>
                  </a:lnTo>
                  <a:lnTo>
                    <a:pt x="591108" y="37922"/>
                  </a:lnTo>
                  <a:lnTo>
                    <a:pt x="591108" y="6959"/>
                  </a:lnTo>
                  <a:lnTo>
                    <a:pt x="592201" y="190"/>
                  </a:lnTo>
                  <a:close/>
                </a:path>
              </a:pathLst>
            </a:custGeom>
            <a:solidFill>
              <a:srgbClr val="194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225606" y="4743342"/>
              <a:ext cx="592455" cy="144145"/>
            </a:xfrm>
            <a:custGeom>
              <a:avLst/>
              <a:gdLst/>
              <a:ahLst/>
              <a:cxnLst/>
              <a:rect l="l" t="t" r="r" b="b"/>
              <a:pathLst>
                <a:path w="592454" h="144145">
                  <a:moveTo>
                    <a:pt x="426037" y="144073"/>
                  </a:moveTo>
                  <a:lnTo>
                    <a:pt x="165925" y="144073"/>
                  </a:lnTo>
                  <a:lnTo>
                    <a:pt x="30127" y="109327"/>
                  </a:lnTo>
                  <a:lnTo>
                    <a:pt x="0" y="76209"/>
                  </a:lnTo>
                  <a:lnTo>
                    <a:pt x="30127" y="42703"/>
                  </a:lnTo>
                  <a:lnTo>
                    <a:pt x="165925" y="7749"/>
                  </a:lnTo>
                  <a:lnTo>
                    <a:pt x="295981" y="0"/>
                  </a:lnTo>
                  <a:lnTo>
                    <a:pt x="480998" y="16749"/>
                  </a:lnTo>
                  <a:lnTo>
                    <a:pt x="561835" y="42703"/>
                  </a:lnTo>
                  <a:lnTo>
                    <a:pt x="591963" y="76209"/>
                  </a:lnTo>
                  <a:lnTo>
                    <a:pt x="561835" y="109327"/>
                  </a:lnTo>
                  <a:lnTo>
                    <a:pt x="426037" y="144073"/>
                  </a:lnTo>
                  <a:close/>
                </a:path>
              </a:pathLst>
            </a:custGeom>
            <a:solidFill>
              <a:srgbClr val="2E73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224382" y="5392597"/>
              <a:ext cx="593090" cy="116205"/>
            </a:xfrm>
            <a:custGeom>
              <a:avLst/>
              <a:gdLst/>
              <a:ahLst/>
              <a:cxnLst/>
              <a:rect l="l" t="t" r="r" b="b"/>
              <a:pathLst>
                <a:path w="593090" h="116204">
                  <a:moveTo>
                    <a:pt x="592569" y="0"/>
                  </a:moveTo>
                  <a:lnTo>
                    <a:pt x="586333" y="15913"/>
                  </a:lnTo>
                  <a:lnTo>
                    <a:pt x="547738" y="42659"/>
                  </a:lnTo>
                  <a:lnTo>
                    <a:pt x="429018" y="77558"/>
                  </a:lnTo>
                  <a:lnTo>
                    <a:pt x="228257" y="84759"/>
                  </a:lnTo>
                  <a:lnTo>
                    <a:pt x="65163" y="54521"/>
                  </a:lnTo>
                  <a:lnTo>
                    <a:pt x="7886" y="20256"/>
                  </a:lnTo>
                  <a:lnTo>
                    <a:pt x="63" y="482"/>
                  </a:lnTo>
                  <a:lnTo>
                    <a:pt x="127" y="952"/>
                  </a:lnTo>
                  <a:lnTo>
                    <a:pt x="7835" y="51460"/>
                  </a:lnTo>
                  <a:lnTo>
                    <a:pt x="165925" y="109423"/>
                  </a:lnTo>
                  <a:lnTo>
                    <a:pt x="363994" y="115963"/>
                  </a:lnTo>
                  <a:lnTo>
                    <a:pt x="365823" y="115633"/>
                  </a:lnTo>
                  <a:lnTo>
                    <a:pt x="367004" y="115658"/>
                  </a:lnTo>
                  <a:lnTo>
                    <a:pt x="391947" y="110782"/>
                  </a:lnTo>
                  <a:lnTo>
                    <a:pt x="527418" y="85623"/>
                  </a:lnTo>
                  <a:lnTo>
                    <a:pt x="530796" y="83591"/>
                  </a:lnTo>
                  <a:lnTo>
                    <a:pt x="534644" y="82829"/>
                  </a:lnTo>
                  <a:lnTo>
                    <a:pt x="551865" y="70891"/>
                  </a:lnTo>
                  <a:lnTo>
                    <a:pt x="584746" y="51079"/>
                  </a:lnTo>
                  <a:lnTo>
                    <a:pt x="585254" y="47752"/>
                  </a:lnTo>
                  <a:lnTo>
                    <a:pt x="588365" y="45593"/>
                  </a:lnTo>
                  <a:lnTo>
                    <a:pt x="588365" y="27457"/>
                  </a:lnTo>
                  <a:lnTo>
                    <a:pt x="588619" y="25793"/>
                  </a:lnTo>
                  <a:lnTo>
                    <a:pt x="588619" y="45783"/>
                  </a:lnTo>
                  <a:lnTo>
                    <a:pt x="591045" y="39687"/>
                  </a:lnTo>
                  <a:lnTo>
                    <a:pt x="591045" y="9956"/>
                  </a:lnTo>
                  <a:lnTo>
                    <a:pt x="591108" y="9537"/>
                  </a:lnTo>
                  <a:lnTo>
                    <a:pt x="591108" y="39687"/>
                  </a:lnTo>
                  <a:lnTo>
                    <a:pt x="591718" y="38468"/>
                  </a:lnTo>
                  <a:lnTo>
                    <a:pt x="592328" y="36639"/>
                  </a:lnTo>
                  <a:lnTo>
                    <a:pt x="592328" y="5537"/>
                  </a:lnTo>
                  <a:lnTo>
                    <a:pt x="591718" y="6756"/>
                  </a:lnTo>
                  <a:lnTo>
                    <a:pt x="591375" y="7785"/>
                  </a:lnTo>
                  <a:lnTo>
                    <a:pt x="592569" y="0"/>
                  </a:lnTo>
                  <a:close/>
                </a:path>
              </a:pathLst>
            </a:custGeom>
            <a:solidFill>
              <a:srgbClr val="1948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224814" y="4878507"/>
              <a:ext cx="592455" cy="599440"/>
            </a:xfrm>
            <a:custGeom>
              <a:avLst/>
              <a:gdLst/>
              <a:ahLst/>
              <a:cxnLst/>
              <a:rect l="l" t="t" r="r" b="b"/>
              <a:pathLst>
                <a:path w="592454" h="599439">
                  <a:moveTo>
                    <a:pt x="228002" y="598839"/>
                  </a:moveTo>
                  <a:lnTo>
                    <a:pt x="64910" y="568604"/>
                  </a:lnTo>
                  <a:lnTo>
                    <a:pt x="7798" y="534334"/>
                  </a:lnTo>
                  <a:lnTo>
                    <a:pt x="0" y="514565"/>
                  </a:lnTo>
                  <a:lnTo>
                    <a:pt x="0" y="0"/>
                  </a:lnTo>
                  <a:lnTo>
                    <a:pt x="18202" y="21053"/>
                  </a:lnTo>
                  <a:lnTo>
                    <a:pt x="95006" y="54489"/>
                  </a:lnTo>
                  <a:lnTo>
                    <a:pt x="218907" y="73090"/>
                  </a:lnTo>
                  <a:lnTo>
                    <a:pt x="423161" y="69094"/>
                  </a:lnTo>
                  <a:lnTo>
                    <a:pt x="554644" y="36939"/>
                  </a:lnTo>
                  <a:lnTo>
                    <a:pt x="591963" y="2438"/>
                  </a:lnTo>
                  <a:lnTo>
                    <a:pt x="591963" y="513955"/>
                  </a:lnTo>
                  <a:lnTo>
                    <a:pt x="584133" y="533950"/>
                  </a:lnTo>
                  <a:lnTo>
                    <a:pt x="561835" y="552303"/>
                  </a:lnTo>
                  <a:lnTo>
                    <a:pt x="426037" y="592280"/>
                  </a:lnTo>
                  <a:lnTo>
                    <a:pt x="228002" y="598839"/>
                  </a:lnTo>
                  <a:close/>
                </a:path>
              </a:pathLst>
            </a:custGeom>
            <a:solidFill>
              <a:srgbClr val="2E73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327677" y="5038973"/>
              <a:ext cx="387350" cy="357505"/>
            </a:xfrm>
            <a:custGeom>
              <a:avLst/>
              <a:gdLst/>
              <a:ahLst/>
              <a:cxnLst/>
              <a:rect l="l" t="t" r="r" b="b"/>
              <a:pathLst>
                <a:path w="387350" h="357504">
                  <a:moveTo>
                    <a:pt x="386725" y="357269"/>
                  </a:moveTo>
                  <a:lnTo>
                    <a:pt x="313034" y="357269"/>
                  </a:lnTo>
                  <a:lnTo>
                    <a:pt x="311816" y="104254"/>
                  </a:lnTo>
                  <a:lnTo>
                    <a:pt x="223508" y="357269"/>
                  </a:lnTo>
                  <a:lnTo>
                    <a:pt x="162607" y="357269"/>
                  </a:lnTo>
                  <a:lnTo>
                    <a:pt x="74299" y="106693"/>
                  </a:lnTo>
                  <a:lnTo>
                    <a:pt x="74299" y="357269"/>
                  </a:lnTo>
                  <a:lnTo>
                    <a:pt x="0" y="357269"/>
                  </a:lnTo>
                  <a:lnTo>
                    <a:pt x="0" y="0"/>
                  </a:lnTo>
                  <a:lnTo>
                    <a:pt x="111449" y="0"/>
                  </a:lnTo>
                  <a:lnTo>
                    <a:pt x="196103" y="245699"/>
                  </a:lnTo>
                  <a:lnTo>
                    <a:pt x="275884" y="0"/>
                  </a:lnTo>
                  <a:lnTo>
                    <a:pt x="386725" y="0"/>
                  </a:lnTo>
                  <a:lnTo>
                    <a:pt x="386725" y="3572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7293889" y="4060543"/>
            <a:ext cx="519430" cy="170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spc="-5" dirty="0">
                <a:latin typeface="Verdana"/>
                <a:cs typeface="Verdana"/>
              </a:rPr>
              <a:t>SID</a:t>
            </a:r>
            <a:r>
              <a:rPr sz="950" spc="-75" dirty="0">
                <a:latin typeface="Verdana"/>
                <a:cs typeface="Verdana"/>
              </a:rPr>
              <a:t> </a:t>
            </a:r>
            <a:r>
              <a:rPr sz="950" spc="-20" dirty="0">
                <a:latin typeface="Verdana"/>
                <a:cs typeface="Verdana"/>
              </a:rPr>
              <a:t>App</a:t>
            </a:r>
            <a:endParaRPr sz="950">
              <a:latin typeface="Verdana"/>
              <a:cs typeface="Verdan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155691" y="3175502"/>
            <a:ext cx="712470" cy="764540"/>
            <a:chOff x="7155691" y="3175502"/>
            <a:chExt cx="712470" cy="764540"/>
          </a:xfrm>
        </p:grpSpPr>
        <p:sp>
          <p:nvSpPr>
            <p:cNvPr id="36" name="object 36"/>
            <p:cNvSpPr/>
            <p:nvPr/>
          </p:nvSpPr>
          <p:spPr>
            <a:xfrm>
              <a:off x="7156118" y="3175502"/>
              <a:ext cx="712470" cy="721995"/>
            </a:xfrm>
            <a:custGeom>
              <a:avLst/>
              <a:gdLst/>
              <a:ahLst/>
              <a:cxnLst/>
              <a:rect l="l" t="t" r="r" b="b"/>
              <a:pathLst>
                <a:path w="712470" h="721995">
                  <a:moveTo>
                    <a:pt x="589527" y="721855"/>
                  </a:moveTo>
                  <a:lnTo>
                    <a:pt x="121803" y="721855"/>
                  </a:lnTo>
                  <a:lnTo>
                    <a:pt x="74252" y="712233"/>
                  </a:lnTo>
                  <a:lnTo>
                    <a:pt x="35551" y="686036"/>
                  </a:lnTo>
                  <a:lnTo>
                    <a:pt x="9525" y="647265"/>
                  </a:lnTo>
                  <a:lnTo>
                    <a:pt x="0" y="599920"/>
                  </a:lnTo>
                  <a:lnTo>
                    <a:pt x="0" y="121325"/>
                  </a:lnTo>
                  <a:lnTo>
                    <a:pt x="9525" y="74075"/>
                  </a:lnTo>
                  <a:lnTo>
                    <a:pt x="35551" y="35513"/>
                  </a:lnTo>
                  <a:lnTo>
                    <a:pt x="74252" y="9526"/>
                  </a:lnTo>
                  <a:lnTo>
                    <a:pt x="121803" y="0"/>
                  </a:lnTo>
                  <a:lnTo>
                    <a:pt x="589527" y="0"/>
                  </a:lnTo>
                  <a:lnTo>
                    <a:pt x="637173" y="9526"/>
                  </a:lnTo>
                  <a:lnTo>
                    <a:pt x="676083" y="35513"/>
                  </a:lnTo>
                  <a:lnTo>
                    <a:pt x="702318" y="74075"/>
                  </a:lnTo>
                  <a:lnTo>
                    <a:pt x="711939" y="121325"/>
                  </a:lnTo>
                  <a:lnTo>
                    <a:pt x="711939" y="599920"/>
                  </a:lnTo>
                  <a:lnTo>
                    <a:pt x="702318" y="647265"/>
                  </a:lnTo>
                  <a:lnTo>
                    <a:pt x="676083" y="686036"/>
                  </a:lnTo>
                  <a:lnTo>
                    <a:pt x="637173" y="712233"/>
                  </a:lnTo>
                  <a:lnTo>
                    <a:pt x="589527" y="721855"/>
                  </a:lnTo>
                  <a:close/>
                </a:path>
              </a:pathLst>
            </a:custGeom>
            <a:solidFill>
              <a:srgbClr val="F585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745340" y="3775605"/>
              <a:ext cx="122412" cy="16400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272866" y="3897418"/>
              <a:ext cx="474345" cy="42545"/>
            </a:xfrm>
            <a:custGeom>
              <a:avLst/>
              <a:gdLst/>
              <a:ahLst/>
              <a:cxnLst/>
              <a:rect l="l" t="t" r="r" b="b"/>
              <a:pathLst>
                <a:path w="474345" h="42545">
                  <a:moveTo>
                    <a:pt x="473814" y="42067"/>
                  </a:moveTo>
                  <a:lnTo>
                    <a:pt x="0" y="42067"/>
                  </a:lnTo>
                  <a:lnTo>
                    <a:pt x="0" y="0"/>
                  </a:lnTo>
                  <a:lnTo>
                    <a:pt x="473814" y="0"/>
                  </a:lnTo>
                  <a:lnTo>
                    <a:pt x="473814" y="42067"/>
                  </a:lnTo>
                  <a:close/>
                </a:path>
              </a:pathLst>
            </a:custGeom>
            <a:solidFill>
              <a:srgbClr val="9D5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155691" y="3775849"/>
              <a:ext cx="127467" cy="16400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7284808" y="3363729"/>
            <a:ext cx="4527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2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2000" b="1" spc="30" dirty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2000" b="1" spc="-5" dirty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3360089" y="1481947"/>
            <a:ext cx="4508500" cy="2743835"/>
            <a:chOff x="3360089" y="1481947"/>
            <a:chExt cx="4508500" cy="2743835"/>
          </a:xfrm>
        </p:grpSpPr>
        <p:sp>
          <p:nvSpPr>
            <p:cNvPr id="42" name="object 42"/>
            <p:cNvSpPr/>
            <p:nvPr/>
          </p:nvSpPr>
          <p:spPr>
            <a:xfrm>
              <a:off x="7156118" y="1481947"/>
              <a:ext cx="712470" cy="721995"/>
            </a:xfrm>
            <a:custGeom>
              <a:avLst/>
              <a:gdLst/>
              <a:ahLst/>
              <a:cxnLst/>
              <a:rect l="l" t="t" r="r" b="b"/>
              <a:pathLst>
                <a:path w="712470" h="721994">
                  <a:moveTo>
                    <a:pt x="589527" y="721855"/>
                  </a:moveTo>
                  <a:lnTo>
                    <a:pt x="121803" y="721855"/>
                  </a:lnTo>
                  <a:lnTo>
                    <a:pt x="74252" y="712233"/>
                  </a:lnTo>
                  <a:lnTo>
                    <a:pt x="35551" y="686036"/>
                  </a:lnTo>
                  <a:lnTo>
                    <a:pt x="9525" y="647265"/>
                  </a:lnTo>
                  <a:lnTo>
                    <a:pt x="0" y="599920"/>
                  </a:lnTo>
                  <a:lnTo>
                    <a:pt x="0" y="121325"/>
                  </a:lnTo>
                  <a:lnTo>
                    <a:pt x="9525" y="74075"/>
                  </a:lnTo>
                  <a:lnTo>
                    <a:pt x="35551" y="35513"/>
                  </a:lnTo>
                  <a:lnTo>
                    <a:pt x="74252" y="9526"/>
                  </a:lnTo>
                  <a:lnTo>
                    <a:pt x="121803" y="0"/>
                  </a:lnTo>
                  <a:lnTo>
                    <a:pt x="589527" y="0"/>
                  </a:lnTo>
                  <a:lnTo>
                    <a:pt x="637173" y="9526"/>
                  </a:lnTo>
                  <a:lnTo>
                    <a:pt x="676083" y="35513"/>
                  </a:lnTo>
                  <a:lnTo>
                    <a:pt x="702318" y="74075"/>
                  </a:lnTo>
                  <a:lnTo>
                    <a:pt x="711939" y="121325"/>
                  </a:lnTo>
                  <a:lnTo>
                    <a:pt x="711939" y="599920"/>
                  </a:lnTo>
                  <a:lnTo>
                    <a:pt x="702318" y="647265"/>
                  </a:lnTo>
                  <a:lnTo>
                    <a:pt x="676083" y="686036"/>
                  </a:lnTo>
                  <a:lnTo>
                    <a:pt x="637173" y="712233"/>
                  </a:lnTo>
                  <a:lnTo>
                    <a:pt x="589527" y="721855"/>
                  </a:lnTo>
                  <a:close/>
                </a:path>
              </a:pathLst>
            </a:custGeom>
            <a:solidFill>
              <a:srgbClr val="F585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745341" y="2082050"/>
              <a:ext cx="122412" cy="16400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272866" y="2203741"/>
              <a:ext cx="474345" cy="42545"/>
            </a:xfrm>
            <a:custGeom>
              <a:avLst/>
              <a:gdLst/>
              <a:ahLst/>
              <a:cxnLst/>
              <a:rect l="l" t="t" r="r" b="b"/>
              <a:pathLst>
                <a:path w="474345" h="42544">
                  <a:moveTo>
                    <a:pt x="473814" y="42067"/>
                  </a:moveTo>
                  <a:lnTo>
                    <a:pt x="0" y="42067"/>
                  </a:lnTo>
                  <a:lnTo>
                    <a:pt x="0" y="0"/>
                  </a:lnTo>
                  <a:lnTo>
                    <a:pt x="473814" y="0"/>
                  </a:lnTo>
                  <a:lnTo>
                    <a:pt x="473814" y="42067"/>
                  </a:lnTo>
                  <a:close/>
                </a:path>
              </a:pathLst>
            </a:custGeom>
            <a:solidFill>
              <a:srgbClr val="9D50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155691" y="2082294"/>
              <a:ext cx="127467" cy="16400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360089" y="3120420"/>
              <a:ext cx="2080806" cy="110503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7108583" y="5630301"/>
            <a:ext cx="845819" cy="170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spc="-5" dirty="0">
                <a:latin typeface="Verdana"/>
                <a:cs typeface="Verdana"/>
              </a:rPr>
              <a:t>SID</a:t>
            </a:r>
            <a:r>
              <a:rPr sz="950" spc="-65" dirty="0">
                <a:latin typeface="Verdana"/>
                <a:cs typeface="Verdana"/>
              </a:rPr>
              <a:t> </a:t>
            </a:r>
            <a:r>
              <a:rPr sz="950" spc="-20" dirty="0">
                <a:latin typeface="Verdana"/>
                <a:cs typeface="Verdana"/>
              </a:rPr>
              <a:t>Database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294612" y="1115167"/>
            <a:ext cx="179705" cy="1322070"/>
          </a:xfrm>
          <a:custGeom>
            <a:avLst/>
            <a:gdLst/>
            <a:ahLst/>
            <a:cxnLst/>
            <a:rect l="l" t="t" r="r" b="b"/>
            <a:pathLst>
              <a:path w="179704" h="1322070">
                <a:moveTo>
                  <a:pt x="-3045" y="660887"/>
                </a:moveTo>
                <a:lnTo>
                  <a:pt x="182704" y="660887"/>
                </a:lnTo>
              </a:path>
            </a:pathLst>
          </a:custGeom>
          <a:ln w="1327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294612" y="2791773"/>
            <a:ext cx="179705" cy="1322070"/>
          </a:xfrm>
          <a:custGeom>
            <a:avLst/>
            <a:gdLst/>
            <a:ahLst/>
            <a:cxnLst/>
            <a:rect l="l" t="t" r="r" b="b"/>
            <a:pathLst>
              <a:path w="179704" h="1322070">
                <a:moveTo>
                  <a:pt x="-3045" y="660887"/>
                </a:moveTo>
                <a:lnTo>
                  <a:pt x="182704" y="660887"/>
                </a:lnTo>
              </a:path>
            </a:pathLst>
          </a:custGeom>
          <a:ln w="1327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294612" y="4538186"/>
            <a:ext cx="179705" cy="1322070"/>
          </a:xfrm>
          <a:custGeom>
            <a:avLst/>
            <a:gdLst/>
            <a:ahLst/>
            <a:cxnLst/>
            <a:rect l="l" t="t" r="r" b="b"/>
            <a:pathLst>
              <a:path w="179704" h="1322070">
                <a:moveTo>
                  <a:pt x="-3045" y="660887"/>
                </a:moveTo>
                <a:lnTo>
                  <a:pt x="182704" y="660887"/>
                </a:lnTo>
              </a:path>
            </a:pathLst>
          </a:custGeom>
          <a:ln w="1327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7267688" y="2367010"/>
            <a:ext cx="574675" cy="170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spc="-5" dirty="0">
                <a:latin typeface="Verdana"/>
                <a:cs typeface="Verdana"/>
              </a:rPr>
              <a:t>SID</a:t>
            </a:r>
            <a:r>
              <a:rPr sz="950" spc="-85" dirty="0">
                <a:latin typeface="Verdana"/>
                <a:cs typeface="Verdana"/>
              </a:rPr>
              <a:t> </a:t>
            </a:r>
            <a:r>
              <a:rPr sz="950" spc="-10" dirty="0">
                <a:latin typeface="Verdana"/>
                <a:cs typeface="Verdana"/>
              </a:rPr>
              <a:t>View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211021" y="1670184"/>
            <a:ext cx="5981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0" dirty="0">
                <a:solidFill>
                  <a:srgbClr val="FFFFFF"/>
                </a:solidFill>
                <a:latin typeface="Carlito"/>
                <a:cs typeface="Carlito"/>
              </a:rPr>
              <a:t>V</a:t>
            </a:r>
            <a:r>
              <a:rPr sz="2000" b="1" spc="-40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2000" b="1" spc="15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2000" b="1" spc="-5" dirty="0">
                <a:solidFill>
                  <a:srgbClr val="FFFFFF"/>
                </a:solidFill>
                <a:latin typeface="Carlito"/>
                <a:cs typeface="Carlito"/>
              </a:rPr>
              <a:t>W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3360089" y="2161454"/>
            <a:ext cx="2080895" cy="908685"/>
            <a:chOff x="3360089" y="2161454"/>
            <a:chExt cx="2080895" cy="908685"/>
          </a:xfrm>
        </p:grpSpPr>
        <p:sp>
          <p:nvSpPr>
            <p:cNvPr id="54" name="object 54"/>
            <p:cNvSpPr/>
            <p:nvPr/>
          </p:nvSpPr>
          <p:spPr>
            <a:xfrm>
              <a:off x="3360089" y="2161454"/>
              <a:ext cx="2080806" cy="90816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401962" y="2198254"/>
              <a:ext cx="1965325" cy="794385"/>
            </a:xfrm>
            <a:custGeom>
              <a:avLst/>
              <a:gdLst/>
              <a:ahLst/>
              <a:cxnLst/>
              <a:rect l="l" t="t" r="r" b="b"/>
              <a:pathLst>
                <a:path w="1965325" h="794385">
                  <a:moveTo>
                    <a:pt x="1965293" y="793796"/>
                  </a:moveTo>
                  <a:lnTo>
                    <a:pt x="0" y="793796"/>
                  </a:lnTo>
                  <a:lnTo>
                    <a:pt x="0" y="0"/>
                  </a:lnTo>
                  <a:lnTo>
                    <a:pt x="1965293" y="0"/>
                  </a:lnTo>
                  <a:lnTo>
                    <a:pt x="1965293" y="793796"/>
                  </a:lnTo>
                  <a:close/>
                </a:path>
              </a:pathLst>
            </a:custGeom>
            <a:solidFill>
              <a:srgbClr val="548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402571" y="2198863"/>
              <a:ext cx="1965325" cy="794385"/>
            </a:xfrm>
            <a:custGeom>
              <a:avLst/>
              <a:gdLst/>
              <a:ahLst/>
              <a:cxnLst/>
              <a:rect l="l" t="t" r="r" b="b"/>
              <a:pathLst>
                <a:path w="1965325" h="794385">
                  <a:moveTo>
                    <a:pt x="0" y="793796"/>
                  </a:moveTo>
                  <a:lnTo>
                    <a:pt x="1965293" y="793796"/>
                  </a:lnTo>
                  <a:lnTo>
                    <a:pt x="1965293" y="0"/>
                  </a:lnTo>
                  <a:lnTo>
                    <a:pt x="0" y="0"/>
                  </a:lnTo>
                  <a:lnTo>
                    <a:pt x="0" y="793796"/>
                  </a:lnTo>
                  <a:close/>
                </a:path>
              </a:pathLst>
            </a:custGeom>
            <a:ln w="25602">
              <a:solidFill>
                <a:srgbClr val="8DB1E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3417613" y="2211664"/>
            <a:ext cx="1941195" cy="215900"/>
          </a:xfrm>
          <a:prstGeom prst="rect">
            <a:avLst/>
          </a:prstGeom>
          <a:solidFill>
            <a:srgbClr val="548BD4"/>
          </a:solidFill>
        </p:spPr>
        <p:txBody>
          <a:bodyPr vert="horz" wrap="square" lIns="0" tIns="26034" rIns="0" bIns="0" rtlCol="0">
            <a:spAutoFit/>
          </a:bodyPr>
          <a:lstStyle/>
          <a:p>
            <a:pPr marL="554355">
              <a:lnSpc>
                <a:spcPct val="100000"/>
              </a:lnSpc>
              <a:spcBef>
                <a:spcPts val="204"/>
              </a:spcBef>
            </a:pPr>
            <a:r>
              <a:rPr sz="800" b="1" spc="-5" dirty="0">
                <a:solidFill>
                  <a:srgbClr val="FFFFFF"/>
                </a:solidFill>
                <a:latin typeface="Carlito"/>
                <a:cs typeface="Carlito"/>
              </a:rPr>
              <a:t>SID_Admin_Ingress</a:t>
            </a:r>
            <a:endParaRPr sz="800">
              <a:latin typeface="Carlito"/>
              <a:cs typeface="Carlito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3431356" y="2423811"/>
            <a:ext cx="1919605" cy="542925"/>
            <a:chOff x="3431356" y="2423811"/>
            <a:chExt cx="1919605" cy="542925"/>
          </a:xfrm>
        </p:grpSpPr>
        <p:sp>
          <p:nvSpPr>
            <p:cNvPr id="59" name="object 59"/>
            <p:cNvSpPr/>
            <p:nvPr/>
          </p:nvSpPr>
          <p:spPr>
            <a:xfrm>
              <a:off x="3946659" y="2426986"/>
              <a:ext cx="0" cy="536575"/>
            </a:xfrm>
            <a:custGeom>
              <a:avLst/>
              <a:gdLst/>
              <a:ahLst/>
              <a:cxnLst/>
              <a:rect l="l" t="t" r="r" b="b"/>
              <a:pathLst>
                <a:path h="536575">
                  <a:moveTo>
                    <a:pt x="0" y="0"/>
                  </a:moveTo>
                  <a:lnTo>
                    <a:pt x="0" y="536546"/>
                  </a:lnTo>
                </a:path>
              </a:pathLst>
            </a:custGeom>
            <a:ln w="61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549491" y="2426986"/>
              <a:ext cx="0" cy="536575"/>
            </a:xfrm>
            <a:custGeom>
              <a:avLst/>
              <a:gdLst/>
              <a:ahLst/>
              <a:cxnLst/>
              <a:rect l="l" t="t" r="r" b="b"/>
              <a:pathLst>
                <a:path h="536575">
                  <a:moveTo>
                    <a:pt x="0" y="0"/>
                  </a:moveTo>
                  <a:lnTo>
                    <a:pt x="0" y="536561"/>
                  </a:lnTo>
                </a:path>
              </a:pathLst>
            </a:custGeom>
            <a:ln w="61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439293" y="2606859"/>
              <a:ext cx="1903730" cy="0"/>
            </a:xfrm>
            <a:custGeom>
              <a:avLst/>
              <a:gdLst/>
              <a:ahLst/>
              <a:cxnLst/>
              <a:rect l="l" t="t" r="r" b="b"/>
              <a:pathLst>
                <a:path w="1903729">
                  <a:moveTo>
                    <a:pt x="0" y="0"/>
                  </a:moveTo>
                  <a:lnTo>
                    <a:pt x="1903174" y="0"/>
                  </a:lnTo>
                </a:path>
              </a:pathLst>
            </a:custGeom>
            <a:ln w="158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439293" y="2783666"/>
              <a:ext cx="1903730" cy="0"/>
            </a:xfrm>
            <a:custGeom>
              <a:avLst/>
              <a:gdLst/>
              <a:ahLst/>
              <a:cxnLst/>
              <a:rect l="l" t="t" r="r" b="b"/>
              <a:pathLst>
                <a:path w="1903729">
                  <a:moveTo>
                    <a:pt x="0" y="0"/>
                  </a:moveTo>
                  <a:lnTo>
                    <a:pt x="1903181" y="0"/>
                  </a:lnTo>
                </a:path>
              </a:pathLst>
            </a:custGeom>
            <a:ln w="61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442373" y="2426986"/>
              <a:ext cx="0" cy="536575"/>
            </a:xfrm>
            <a:custGeom>
              <a:avLst/>
              <a:gdLst/>
              <a:ahLst/>
              <a:cxnLst/>
              <a:rect l="l" t="t" r="r" b="b"/>
              <a:pathLst>
                <a:path h="536575">
                  <a:moveTo>
                    <a:pt x="0" y="0"/>
                  </a:moveTo>
                  <a:lnTo>
                    <a:pt x="0" y="536547"/>
                  </a:lnTo>
                </a:path>
              </a:pathLst>
            </a:custGeom>
            <a:ln w="61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339410" y="2426986"/>
              <a:ext cx="0" cy="536575"/>
            </a:xfrm>
            <a:custGeom>
              <a:avLst/>
              <a:gdLst/>
              <a:ahLst/>
              <a:cxnLst/>
              <a:rect l="l" t="t" r="r" b="b"/>
              <a:pathLst>
                <a:path h="536575">
                  <a:moveTo>
                    <a:pt x="0" y="0"/>
                  </a:moveTo>
                  <a:lnTo>
                    <a:pt x="0" y="536556"/>
                  </a:lnTo>
                </a:path>
              </a:pathLst>
            </a:custGeom>
            <a:ln w="61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439293" y="2430056"/>
              <a:ext cx="1903730" cy="0"/>
            </a:xfrm>
            <a:custGeom>
              <a:avLst/>
              <a:gdLst/>
              <a:ahLst/>
              <a:cxnLst/>
              <a:rect l="l" t="t" r="r" b="b"/>
              <a:pathLst>
                <a:path w="1903729">
                  <a:moveTo>
                    <a:pt x="0" y="0"/>
                  </a:moveTo>
                  <a:lnTo>
                    <a:pt x="1903211" y="0"/>
                  </a:lnTo>
                </a:path>
              </a:pathLst>
            </a:custGeom>
            <a:ln w="61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439293" y="2960473"/>
              <a:ext cx="1903730" cy="0"/>
            </a:xfrm>
            <a:custGeom>
              <a:avLst/>
              <a:gdLst/>
              <a:ahLst/>
              <a:cxnLst/>
              <a:rect l="l" t="t" r="r" b="b"/>
              <a:pathLst>
                <a:path w="1903729">
                  <a:moveTo>
                    <a:pt x="0" y="0"/>
                  </a:moveTo>
                  <a:lnTo>
                    <a:pt x="1903196" y="0"/>
                  </a:lnTo>
                </a:path>
              </a:pathLst>
            </a:custGeom>
            <a:ln w="61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3420693" y="2433125"/>
            <a:ext cx="523240" cy="166370"/>
          </a:xfrm>
          <a:prstGeom prst="rect">
            <a:avLst/>
          </a:prstGeom>
          <a:solidFill>
            <a:srgbClr val="5B9BD5"/>
          </a:solidFill>
        </p:spPr>
        <p:txBody>
          <a:bodyPr vert="horz" wrap="square" lIns="0" tIns="12065" rIns="0" bIns="0" rtlCol="0">
            <a:spAutoFit/>
          </a:bodyPr>
          <a:lstStyle/>
          <a:p>
            <a:pPr marL="65405">
              <a:lnSpc>
                <a:spcPct val="100000"/>
              </a:lnSpc>
              <a:spcBef>
                <a:spcPts val="95"/>
              </a:spcBef>
            </a:pPr>
            <a:r>
              <a:rPr sz="850" b="1" spc="10" dirty="0">
                <a:solidFill>
                  <a:srgbClr val="FFFFFF"/>
                </a:solidFill>
                <a:latin typeface="Carlito"/>
                <a:cs typeface="Carlito"/>
              </a:rPr>
              <a:t>Protocol</a:t>
            </a:r>
            <a:endParaRPr sz="850">
              <a:latin typeface="Carlito"/>
              <a:cs typeface="Carlito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949739" y="2433125"/>
            <a:ext cx="596900" cy="166370"/>
          </a:xfrm>
          <a:prstGeom prst="rect">
            <a:avLst/>
          </a:prstGeom>
          <a:solidFill>
            <a:srgbClr val="5B9BD5"/>
          </a:solidFill>
        </p:spPr>
        <p:txBody>
          <a:bodyPr vert="horz" wrap="square" lIns="0" tIns="12065" rIns="0" bIns="0" rtlCol="0">
            <a:spAutoFit/>
          </a:bodyPr>
          <a:lstStyle/>
          <a:p>
            <a:pPr marL="40640">
              <a:lnSpc>
                <a:spcPct val="100000"/>
              </a:lnSpc>
              <a:spcBef>
                <a:spcPts val="95"/>
              </a:spcBef>
            </a:pPr>
            <a:r>
              <a:rPr sz="850" b="1" spc="15" dirty="0">
                <a:solidFill>
                  <a:srgbClr val="FFFFFF"/>
                </a:solidFill>
                <a:latin typeface="Carlito"/>
                <a:cs typeface="Carlito"/>
              </a:rPr>
              <a:t>Port</a:t>
            </a:r>
            <a:r>
              <a:rPr sz="850" b="1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850" b="1" spc="10" dirty="0">
                <a:solidFill>
                  <a:srgbClr val="FFFFFF"/>
                </a:solidFill>
                <a:latin typeface="Carlito"/>
                <a:cs typeface="Carlito"/>
              </a:rPr>
              <a:t>Range</a:t>
            </a:r>
            <a:endParaRPr sz="850">
              <a:latin typeface="Carlito"/>
              <a:cs typeface="Carlito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4552571" y="2433125"/>
            <a:ext cx="803275" cy="166370"/>
          </a:xfrm>
          <a:prstGeom prst="rect">
            <a:avLst/>
          </a:prstGeom>
          <a:solidFill>
            <a:srgbClr val="5B9BD5"/>
          </a:solidFill>
        </p:spPr>
        <p:txBody>
          <a:bodyPr vert="horz" wrap="square" lIns="0" tIns="12065" rIns="0" bIns="0" rtlCol="0">
            <a:spAutoFit/>
          </a:bodyPr>
          <a:lstStyle/>
          <a:p>
            <a:pPr marL="40640">
              <a:lnSpc>
                <a:spcPct val="100000"/>
              </a:lnSpc>
              <a:spcBef>
                <a:spcPts val="95"/>
              </a:spcBef>
            </a:pPr>
            <a:r>
              <a:rPr sz="850" b="1" spc="10" dirty="0">
                <a:solidFill>
                  <a:srgbClr val="FFFFFF"/>
                </a:solidFill>
                <a:latin typeface="Carlito"/>
                <a:cs typeface="Carlito"/>
              </a:rPr>
              <a:t>Source</a:t>
            </a:r>
            <a:endParaRPr sz="850">
              <a:latin typeface="Carlito"/>
              <a:cs typeface="Carlito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3420693" y="2614779"/>
            <a:ext cx="523240" cy="166370"/>
          </a:xfrm>
          <a:prstGeom prst="rect">
            <a:avLst/>
          </a:prstGeom>
          <a:solidFill>
            <a:srgbClr val="D2DEEF"/>
          </a:solidFill>
        </p:spPr>
        <p:txBody>
          <a:bodyPr vert="horz" wrap="square" lIns="0" tIns="7620" rIns="0" bIns="0" rtlCol="0">
            <a:spAutoFit/>
          </a:bodyPr>
          <a:lstStyle/>
          <a:p>
            <a:pPr marL="65405">
              <a:lnSpc>
                <a:spcPct val="100000"/>
              </a:lnSpc>
              <a:spcBef>
                <a:spcPts val="60"/>
              </a:spcBef>
            </a:pPr>
            <a:r>
              <a:rPr sz="850" spc="15" dirty="0">
                <a:latin typeface="Carlito"/>
                <a:cs typeface="Carlito"/>
              </a:rPr>
              <a:t>TCP</a:t>
            </a:r>
            <a:endParaRPr sz="850">
              <a:latin typeface="Carlito"/>
              <a:cs typeface="Carlito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3949739" y="2614779"/>
            <a:ext cx="596900" cy="166370"/>
          </a:xfrm>
          <a:prstGeom prst="rect">
            <a:avLst/>
          </a:prstGeom>
          <a:solidFill>
            <a:srgbClr val="D2DEEF"/>
          </a:solidFill>
        </p:spPr>
        <p:txBody>
          <a:bodyPr vert="horz" wrap="square" lIns="0" tIns="7620" rIns="0" bIns="0" rtlCol="0">
            <a:spAutoFit/>
          </a:bodyPr>
          <a:lstStyle/>
          <a:p>
            <a:pPr marL="40640">
              <a:lnSpc>
                <a:spcPct val="100000"/>
              </a:lnSpc>
              <a:spcBef>
                <a:spcPts val="60"/>
              </a:spcBef>
            </a:pPr>
            <a:r>
              <a:rPr sz="850" dirty="0">
                <a:latin typeface="Carlito"/>
                <a:cs typeface="Carlito"/>
              </a:rPr>
              <a:t>22</a:t>
            </a:r>
            <a:endParaRPr sz="850">
              <a:latin typeface="Carlito"/>
              <a:cs typeface="Carlito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4552571" y="2614779"/>
            <a:ext cx="803275" cy="166370"/>
          </a:xfrm>
          <a:prstGeom prst="rect">
            <a:avLst/>
          </a:prstGeom>
          <a:solidFill>
            <a:srgbClr val="D2DEEF"/>
          </a:solidFill>
        </p:spPr>
        <p:txBody>
          <a:bodyPr vert="horz" wrap="square" lIns="0" tIns="7620" rIns="0" bIns="0" rtlCol="0">
            <a:spAutoFit/>
          </a:bodyPr>
          <a:lstStyle/>
          <a:p>
            <a:pPr marL="40640">
              <a:lnSpc>
                <a:spcPct val="100000"/>
              </a:lnSpc>
              <a:spcBef>
                <a:spcPts val="60"/>
              </a:spcBef>
            </a:pPr>
            <a:r>
              <a:rPr sz="850" dirty="0">
                <a:latin typeface="Carlito"/>
                <a:cs typeface="Carlito"/>
              </a:rPr>
              <a:t>10.99.101.0/24</a:t>
            </a:r>
            <a:endParaRPr sz="850">
              <a:latin typeface="Carlito"/>
              <a:cs typeface="Carlito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3420693" y="2786736"/>
            <a:ext cx="523240" cy="167640"/>
          </a:xfrm>
          <a:prstGeom prst="rect">
            <a:avLst/>
          </a:prstGeom>
          <a:solidFill>
            <a:srgbClr val="EAEFF7"/>
          </a:solidFill>
        </p:spPr>
        <p:txBody>
          <a:bodyPr vert="horz" wrap="square" lIns="0" tIns="12065" rIns="0" bIns="0" rtlCol="0">
            <a:spAutoFit/>
          </a:bodyPr>
          <a:lstStyle/>
          <a:p>
            <a:pPr marL="65405">
              <a:lnSpc>
                <a:spcPct val="100000"/>
              </a:lnSpc>
              <a:spcBef>
                <a:spcPts val="95"/>
              </a:spcBef>
            </a:pPr>
            <a:r>
              <a:rPr sz="850" spc="15" dirty="0">
                <a:latin typeface="Carlito"/>
                <a:cs typeface="Carlito"/>
              </a:rPr>
              <a:t>TCP</a:t>
            </a:r>
            <a:endParaRPr sz="850">
              <a:latin typeface="Carlito"/>
              <a:cs typeface="Carlito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3949739" y="2786736"/>
            <a:ext cx="596900" cy="167640"/>
          </a:xfrm>
          <a:prstGeom prst="rect">
            <a:avLst/>
          </a:prstGeom>
          <a:solidFill>
            <a:srgbClr val="EAEFF7"/>
          </a:solidFill>
        </p:spPr>
        <p:txBody>
          <a:bodyPr vert="horz" wrap="square" lIns="0" tIns="12065" rIns="0" bIns="0" rtlCol="0">
            <a:spAutoFit/>
          </a:bodyPr>
          <a:lstStyle/>
          <a:p>
            <a:pPr marL="40640">
              <a:lnSpc>
                <a:spcPct val="100000"/>
              </a:lnSpc>
              <a:spcBef>
                <a:spcPts val="95"/>
              </a:spcBef>
            </a:pPr>
            <a:r>
              <a:rPr sz="850" dirty="0">
                <a:latin typeface="Carlito"/>
                <a:cs typeface="Carlito"/>
              </a:rPr>
              <a:t>3389</a:t>
            </a:r>
            <a:endParaRPr sz="850">
              <a:latin typeface="Carlito"/>
              <a:cs typeface="Carlito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552571" y="2786736"/>
            <a:ext cx="803275" cy="167640"/>
          </a:xfrm>
          <a:prstGeom prst="rect">
            <a:avLst/>
          </a:prstGeom>
          <a:solidFill>
            <a:srgbClr val="EAEFF7"/>
          </a:solidFill>
        </p:spPr>
        <p:txBody>
          <a:bodyPr vert="horz" wrap="square" lIns="0" tIns="12065" rIns="0" bIns="0" rtlCol="0">
            <a:spAutoFit/>
          </a:bodyPr>
          <a:lstStyle/>
          <a:p>
            <a:pPr marL="40640">
              <a:lnSpc>
                <a:spcPct val="100000"/>
              </a:lnSpc>
              <a:spcBef>
                <a:spcPts val="95"/>
              </a:spcBef>
            </a:pPr>
            <a:r>
              <a:rPr sz="850" dirty="0">
                <a:latin typeface="Carlito"/>
                <a:cs typeface="Carlito"/>
              </a:rPr>
              <a:t>10.99.101.0/24</a:t>
            </a:r>
            <a:endParaRPr sz="850">
              <a:latin typeface="Carlito"/>
              <a:cs typeface="Carlito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3360089" y="4257208"/>
            <a:ext cx="2080806" cy="9018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7" name="object 77"/>
          <p:cNvGraphicFramePr>
            <a:graphicFrameLocks noGrp="1"/>
          </p:cNvGraphicFramePr>
          <p:nvPr/>
        </p:nvGraphicFramePr>
        <p:xfrm>
          <a:off x="3410832" y="4280296"/>
          <a:ext cx="1940560" cy="873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3187">
                <a:tc gridSpan="3">
                  <a:txBody>
                    <a:bodyPr/>
                    <a:lstStyle/>
                    <a:p>
                      <a:pPr marL="62801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8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SID_App_Egress</a:t>
                      </a:r>
                      <a:endParaRPr sz="800">
                        <a:latin typeface="Carlito"/>
                        <a:cs typeface="Carlito"/>
                      </a:endParaRPr>
                    </a:p>
                  </a:txBody>
                  <a:tcPr marL="0" marR="0" marT="38735" marB="0">
                    <a:lnT w="28575">
                      <a:solidFill>
                        <a:srgbClr val="8DB1E2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548B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803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850" b="1" spc="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Protocol</a:t>
                      </a:r>
                      <a:endParaRPr sz="850">
                        <a:latin typeface="Carlito"/>
                        <a:cs typeface="Carlito"/>
                      </a:endParaRPr>
                    </a:p>
                  </a:txBody>
                  <a:tcPr marL="0" marR="0" marT="15240" marB="0">
                    <a:lnL w="6350">
                      <a:solidFill>
                        <a:srgbClr val="8DB1E2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850" b="1" spc="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Port</a:t>
                      </a:r>
                      <a:r>
                        <a:rPr sz="850" b="1" spc="-5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850" b="1" spc="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Range</a:t>
                      </a:r>
                      <a:endParaRPr sz="850">
                        <a:latin typeface="Carlito"/>
                        <a:cs typeface="Carlito"/>
                      </a:endParaRPr>
                    </a:p>
                  </a:txBody>
                  <a:tcPr marL="0" marR="0" marT="1524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850" b="1" spc="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Destination</a:t>
                      </a:r>
                      <a:endParaRPr sz="850">
                        <a:latin typeface="Carlito"/>
                        <a:cs typeface="Carlito"/>
                      </a:endParaRPr>
                    </a:p>
                  </a:txBody>
                  <a:tcPr marL="0" marR="0" marT="1524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8DB1E2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806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850" spc="15" dirty="0">
                          <a:latin typeface="Carlito"/>
                          <a:cs typeface="Carlito"/>
                        </a:rPr>
                        <a:t>TCP</a:t>
                      </a:r>
                      <a:endParaRPr sz="850">
                        <a:latin typeface="Carlito"/>
                        <a:cs typeface="Carlito"/>
                      </a:endParaRPr>
                    </a:p>
                  </a:txBody>
                  <a:tcPr marL="0" marR="0" marT="15240" marB="0">
                    <a:lnL w="6350">
                      <a:solidFill>
                        <a:srgbClr val="8DB1E2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850" dirty="0">
                          <a:latin typeface="Carlito"/>
                          <a:cs typeface="Carlito"/>
                        </a:rPr>
                        <a:t>443</a:t>
                      </a:r>
                      <a:endParaRPr sz="850">
                        <a:latin typeface="Carlito"/>
                        <a:cs typeface="Carlito"/>
                      </a:endParaRPr>
                    </a:p>
                  </a:txBody>
                  <a:tcPr marL="0" marR="0" marT="1524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850" dirty="0">
                          <a:latin typeface="Carlito"/>
                          <a:cs typeface="Carlito"/>
                        </a:rPr>
                        <a:t>10.87.14.29/32</a:t>
                      </a:r>
                      <a:endParaRPr sz="850">
                        <a:latin typeface="Carlito"/>
                        <a:cs typeface="Carlito"/>
                      </a:endParaRPr>
                    </a:p>
                  </a:txBody>
                  <a:tcPr marL="0" marR="0" marT="1524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8DB1E2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717"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850" spc="15" dirty="0">
                          <a:latin typeface="Carlito"/>
                          <a:cs typeface="Carlito"/>
                        </a:rPr>
                        <a:t>TCP</a:t>
                      </a:r>
                      <a:endParaRPr sz="850">
                        <a:latin typeface="Carlito"/>
                        <a:cs typeface="Carlito"/>
                      </a:endParaRPr>
                    </a:p>
                  </a:txBody>
                  <a:tcPr marL="0" marR="0" marT="15240" marB="0">
                    <a:lnL w="6350">
                      <a:solidFill>
                        <a:srgbClr val="8DB1E2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8DB1E2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850" dirty="0">
                          <a:latin typeface="Carlito"/>
                          <a:cs typeface="Carlito"/>
                        </a:rPr>
                        <a:t>3306</a:t>
                      </a:r>
                      <a:endParaRPr sz="850">
                        <a:latin typeface="Carlito"/>
                        <a:cs typeface="Carlito"/>
                      </a:endParaRPr>
                    </a:p>
                  </a:txBody>
                  <a:tcPr marL="0" marR="0" marT="1524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8DB1E2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850" dirty="0">
                          <a:latin typeface="Carlito"/>
                          <a:cs typeface="Carlito"/>
                        </a:rPr>
                        <a:t>10.24.3.102/32</a:t>
                      </a:r>
                      <a:endParaRPr sz="850">
                        <a:latin typeface="Carlito"/>
                        <a:cs typeface="Carlito"/>
                      </a:endParaRPr>
                    </a:p>
                  </a:txBody>
                  <a:tcPr marL="0" marR="0" marT="1524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8DB1E2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8DB1E2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8" name="object 78"/>
          <p:cNvSpPr/>
          <p:nvPr/>
        </p:nvSpPr>
        <p:spPr>
          <a:xfrm>
            <a:off x="3360089" y="5470207"/>
            <a:ext cx="2080806" cy="70493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360089" y="821441"/>
            <a:ext cx="2080806" cy="110502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887176" y="1354037"/>
            <a:ext cx="45085" cy="45720"/>
          </a:xfrm>
          <a:custGeom>
            <a:avLst/>
            <a:gdLst/>
            <a:ahLst/>
            <a:cxnLst/>
            <a:rect l="l" t="t" r="r" b="b"/>
            <a:pathLst>
              <a:path w="45084" h="45719">
                <a:moveTo>
                  <a:pt x="22533" y="45115"/>
                </a:moveTo>
                <a:lnTo>
                  <a:pt x="13617" y="43305"/>
                </a:lnTo>
                <a:lnTo>
                  <a:pt x="6470" y="38409"/>
                </a:lnTo>
                <a:lnTo>
                  <a:pt x="1722" y="31226"/>
                </a:lnTo>
                <a:lnTo>
                  <a:pt x="0" y="22557"/>
                </a:lnTo>
                <a:lnTo>
                  <a:pt x="1722" y="13889"/>
                </a:lnTo>
                <a:lnTo>
                  <a:pt x="6470" y="6706"/>
                </a:lnTo>
                <a:lnTo>
                  <a:pt x="13617" y="1809"/>
                </a:lnTo>
                <a:lnTo>
                  <a:pt x="22533" y="0"/>
                </a:lnTo>
                <a:lnTo>
                  <a:pt x="31097" y="1809"/>
                </a:lnTo>
                <a:lnTo>
                  <a:pt x="38063" y="6706"/>
                </a:lnTo>
                <a:lnTo>
                  <a:pt x="42745" y="13889"/>
                </a:lnTo>
                <a:lnTo>
                  <a:pt x="44458" y="22557"/>
                </a:lnTo>
                <a:lnTo>
                  <a:pt x="42745" y="31226"/>
                </a:lnTo>
                <a:lnTo>
                  <a:pt x="38063" y="38409"/>
                </a:lnTo>
                <a:lnTo>
                  <a:pt x="31097" y="43305"/>
                </a:lnTo>
                <a:lnTo>
                  <a:pt x="22533" y="451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1" name="object 81"/>
          <p:cNvGrpSpPr/>
          <p:nvPr/>
        </p:nvGrpSpPr>
        <p:grpSpPr>
          <a:xfrm>
            <a:off x="5350020" y="2269586"/>
            <a:ext cx="1852930" cy="2130425"/>
            <a:chOff x="5350020" y="2269586"/>
            <a:chExt cx="1852930" cy="2130425"/>
          </a:xfrm>
        </p:grpSpPr>
        <p:sp>
          <p:nvSpPr>
            <p:cNvPr id="82" name="object 82"/>
            <p:cNvSpPr/>
            <p:nvPr/>
          </p:nvSpPr>
          <p:spPr>
            <a:xfrm>
              <a:off x="5372188" y="2292144"/>
              <a:ext cx="1640839" cy="0"/>
            </a:xfrm>
            <a:custGeom>
              <a:avLst/>
              <a:gdLst/>
              <a:ahLst/>
              <a:cxnLst/>
              <a:rect l="l" t="t" r="r" b="b"/>
              <a:pathLst>
                <a:path w="1640840">
                  <a:moveTo>
                    <a:pt x="0" y="0"/>
                  </a:moveTo>
                  <a:lnTo>
                    <a:pt x="1640688" y="0"/>
                  </a:lnTo>
                </a:path>
              </a:pathLst>
            </a:custGeom>
            <a:ln w="85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5350014" y="2269591"/>
              <a:ext cx="1685289" cy="45720"/>
            </a:xfrm>
            <a:custGeom>
              <a:avLst/>
              <a:gdLst/>
              <a:ahLst/>
              <a:cxnLst/>
              <a:rect l="l" t="t" r="r" b="b"/>
              <a:pathLst>
                <a:path w="1685290" h="45719">
                  <a:moveTo>
                    <a:pt x="44462" y="22555"/>
                  </a:moveTo>
                  <a:lnTo>
                    <a:pt x="42735" y="13893"/>
                  </a:lnTo>
                  <a:lnTo>
                    <a:pt x="37985" y="6705"/>
                  </a:lnTo>
                  <a:lnTo>
                    <a:pt x="30835" y="1816"/>
                  </a:lnTo>
                  <a:lnTo>
                    <a:pt x="21920" y="0"/>
                  </a:lnTo>
                  <a:lnTo>
                    <a:pt x="13360" y="1816"/>
                  </a:lnTo>
                  <a:lnTo>
                    <a:pt x="6400" y="6705"/>
                  </a:lnTo>
                  <a:lnTo>
                    <a:pt x="1714" y="13893"/>
                  </a:lnTo>
                  <a:lnTo>
                    <a:pt x="0" y="22555"/>
                  </a:lnTo>
                  <a:lnTo>
                    <a:pt x="1714" y="31229"/>
                  </a:lnTo>
                  <a:lnTo>
                    <a:pt x="6400" y="38404"/>
                  </a:lnTo>
                  <a:lnTo>
                    <a:pt x="13360" y="43307"/>
                  </a:lnTo>
                  <a:lnTo>
                    <a:pt x="21920" y="45123"/>
                  </a:lnTo>
                  <a:lnTo>
                    <a:pt x="30835" y="43307"/>
                  </a:lnTo>
                  <a:lnTo>
                    <a:pt x="37985" y="38404"/>
                  </a:lnTo>
                  <a:lnTo>
                    <a:pt x="42735" y="31229"/>
                  </a:lnTo>
                  <a:lnTo>
                    <a:pt x="44462" y="22555"/>
                  </a:lnTo>
                  <a:close/>
                </a:path>
                <a:path w="1685290" h="45719">
                  <a:moveTo>
                    <a:pt x="1684782" y="22555"/>
                  </a:moveTo>
                  <a:lnTo>
                    <a:pt x="1683067" y="13893"/>
                  </a:lnTo>
                  <a:lnTo>
                    <a:pt x="1678381" y="6705"/>
                  </a:lnTo>
                  <a:lnTo>
                    <a:pt x="1671421" y="1816"/>
                  </a:lnTo>
                  <a:lnTo>
                    <a:pt x="1662861" y="0"/>
                  </a:lnTo>
                  <a:lnTo>
                    <a:pt x="1653946" y="1816"/>
                  </a:lnTo>
                  <a:lnTo>
                    <a:pt x="1646796" y="6705"/>
                  </a:lnTo>
                  <a:lnTo>
                    <a:pt x="1642046" y="13893"/>
                  </a:lnTo>
                  <a:lnTo>
                    <a:pt x="1640319" y="22555"/>
                  </a:lnTo>
                  <a:lnTo>
                    <a:pt x="1642046" y="31229"/>
                  </a:lnTo>
                  <a:lnTo>
                    <a:pt x="1646796" y="38404"/>
                  </a:lnTo>
                  <a:lnTo>
                    <a:pt x="1653946" y="43307"/>
                  </a:lnTo>
                  <a:lnTo>
                    <a:pt x="1662861" y="45123"/>
                  </a:lnTo>
                  <a:lnTo>
                    <a:pt x="1671421" y="43307"/>
                  </a:lnTo>
                  <a:lnTo>
                    <a:pt x="1678381" y="38404"/>
                  </a:lnTo>
                  <a:lnTo>
                    <a:pt x="1683067" y="31229"/>
                  </a:lnTo>
                  <a:lnTo>
                    <a:pt x="1684782" y="225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5372188" y="2954739"/>
              <a:ext cx="1452880" cy="0"/>
            </a:xfrm>
            <a:custGeom>
              <a:avLst/>
              <a:gdLst/>
              <a:ahLst/>
              <a:cxnLst/>
              <a:rect l="l" t="t" r="r" b="b"/>
              <a:pathLst>
                <a:path w="1452879">
                  <a:moveTo>
                    <a:pt x="0" y="0"/>
                  </a:moveTo>
                  <a:lnTo>
                    <a:pt x="1452502" y="0"/>
                  </a:lnTo>
                </a:path>
              </a:pathLst>
            </a:custGeom>
            <a:ln w="85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5350014" y="2932188"/>
              <a:ext cx="1497330" cy="45720"/>
            </a:xfrm>
            <a:custGeom>
              <a:avLst/>
              <a:gdLst/>
              <a:ahLst/>
              <a:cxnLst/>
              <a:rect l="l" t="t" r="r" b="b"/>
              <a:pathLst>
                <a:path w="1497329" h="45719">
                  <a:moveTo>
                    <a:pt x="44462" y="22555"/>
                  </a:moveTo>
                  <a:lnTo>
                    <a:pt x="42735" y="13893"/>
                  </a:lnTo>
                  <a:lnTo>
                    <a:pt x="37985" y="6705"/>
                  </a:lnTo>
                  <a:lnTo>
                    <a:pt x="30835" y="1803"/>
                  </a:lnTo>
                  <a:lnTo>
                    <a:pt x="21920" y="0"/>
                  </a:lnTo>
                  <a:lnTo>
                    <a:pt x="13360" y="1803"/>
                  </a:lnTo>
                  <a:lnTo>
                    <a:pt x="6400" y="6705"/>
                  </a:lnTo>
                  <a:lnTo>
                    <a:pt x="1714" y="13893"/>
                  </a:lnTo>
                  <a:lnTo>
                    <a:pt x="0" y="22555"/>
                  </a:lnTo>
                  <a:lnTo>
                    <a:pt x="1714" y="31229"/>
                  </a:lnTo>
                  <a:lnTo>
                    <a:pt x="6400" y="38404"/>
                  </a:lnTo>
                  <a:lnTo>
                    <a:pt x="13360" y="43307"/>
                  </a:lnTo>
                  <a:lnTo>
                    <a:pt x="21920" y="45110"/>
                  </a:lnTo>
                  <a:lnTo>
                    <a:pt x="30835" y="43307"/>
                  </a:lnTo>
                  <a:lnTo>
                    <a:pt x="37985" y="38404"/>
                  </a:lnTo>
                  <a:lnTo>
                    <a:pt x="42735" y="31229"/>
                  </a:lnTo>
                  <a:lnTo>
                    <a:pt x="44462" y="22555"/>
                  </a:lnTo>
                  <a:close/>
                </a:path>
                <a:path w="1497329" h="45719">
                  <a:moveTo>
                    <a:pt x="1497025" y="22555"/>
                  </a:moveTo>
                  <a:lnTo>
                    <a:pt x="1495310" y="13893"/>
                  </a:lnTo>
                  <a:lnTo>
                    <a:pt x="1490624" y="6705"/>
                  </a:lnTo>
                  <a:lnTo>
                    <a:pt x="1483664" y="1803"/>
                  </a:lnTo>
                  <a:lnTo>
                    <a:pt x="1475092" y="0"/>
                  </a:lnTo>
                  <a:lnTo>
                    <a:pt x="1466176" y="1803"/>
                  </a:lnTo>
                  <a:lnTo>
                    <a:pt x="1459039" y="6705"/>
                  </a:lnTo>
                  <a:lnTo>
                    <a:pt x="1454289" y="13893"/>
                  </a:lnTo>
                  <a:lnTo>
                    <a:pt x="1452562" y="22555"/>
                  </a:lnTo>
                  <a:lnTo>
                    <a:pt x="1454289" y="31229"/>
                  </a:lnTo>
                  <a:lnTo>
                    <a:pt x="1459039" y="38404"/>
                  </a:lnTo>
                  <a:lnTo>
                    <a:pt x="1466176" y="43307"/>
                  </a:lnTo>
                  <a:lnTo>
                    <a:pt x="1475092" y="45110"/>
                  </a:lnTo>
                  <a:lnTo>
                    <a:pt x="1483664" y="43307"/>
                  </a:lnTo>
                  <a:lnTo>
                    <a:pt x="1490624" y="38404"/>
                  </a:lnTo>
                  <a:lnTo>
                    <a:pt x="1495310" y="31229"/>
                  </a:lnTo>
                  <a:lnTo>
                    <a:pt x="1497025" y="225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5372188" y="3386632"/>
              <a:ext cx="1536700" cy="0"/>
            </a:xfrm>
            <a:custGeom>
              <a:avLst/>
              <a:gdLst/>
              <a:ahLst/>
              <a:cxnLst/>
              <a:rect l="l" t="t" r="r" b="b"/>
              <a:pathLst>
                <a:path w="1536700">
                  <a:moveTo>
                    <a:pt x="0" y="0"/>
                  </a:moveTo>
                  <a:lnTo>
                    <a:pt x="1536546" y="0"/>
                  </a:lnTo>
                </a:path>
              </a:pathLst>
            </a:custGeom>
            <a:ln w="85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5350014" y="3364077"/>
              <a:ext cx="1581150" cy="45720"/>
            </a:xfrm>
            <a:custGeom>
              <a:avLst/>
              <a:gdLst/>
              <a:ahLst/>
              <a:cxnLst/>
              <a:rect l="l" t="t" r="r" b="b"/>
              <a:pathLst>
                <a:path w="1581150" h="45720">
                  <a:moveTo>
                    <a:pt x="44462" y="22567"/>
                  </a:moveTo>
                  <a:lnTo>
                    <a:pt x="42735" y="13893"/>
                  </a:lnTo>
                  <a:lnTo>
                    <a:pt x="37985" y="6705"/>
                  </a:lnTo>
                  <a:lnTo>
                    <a:pt x="30835" y="1816"/>
                  </a:lnTo>
                  <a:lnTo>
                    <a:pt x="21920" y="0"/>
                  </a:lnTo>
                  <a:lnTo>
                    <a:pt x="13360" y="1816"/>
                  </a:lnTo>
                  <a:lnTo>
                    <a:pt x="6400" y="6705"/>
                  </a:lnTo>
                  <a:lnTo>
                    <a:pt x="1714" y="13893"/>
                  </a:lnTo>
                  <a:lnTo>
                    <a:pt x="0" y="22567"/>
                  </a:lnTo>
                  <a:lnTo>
                    <a:pt x="1714" y="31229"/>
                  </a:lnTo>
                  <a:lnTo>
                    <a:pt x="6400" y="38417"/>
                  </a:lnTo>
                  <a:lnTo>
                    <a:pt x="13360" y="43307"/>
                  </a:lnTo>
                  <a:lnTo>
                    <a:pt x="21920" y="45123"/>
                  </a:lnTo>
                  <a:lnTo>
                    <a:pt x="30835" y="43307"/>
                  </a:lnTo>
                  <a:lnTo>
                    <a:pt x="37985" y="38417"/>
                  </a:lnTo>
                  <a:lnTo>
                    <a:pt x="42735" y="31229"/>
                  </a:lnTo>
                  <a:lnTo>
                    <a:pt x="44462" y="22567"/>
                  </a:lnTo>
                  <a:close/>
                </a:path>
                <a:path w="1581150" h="45720">
                  <a:moveTo>
                    <a:pt x="1581061" y="22567"/>
                  </a:moveTo>
                  <a:lnTo>
                    <a:pt x="1579346" y="13893"/>
                  </a:lnTo>
                  <a:lnTo>
                    <a:pt x="1574673" y="6705"/>
                  </a:lnTo>
                  <a:lnTo>
                    <a:pt x="1567700" y="1816"/>
                  </a:lnTo>
                  <a:lnTo>
                    <a:pt x="1559140" y="0"/>
                  </a:lnTo>
                  <a:lnTo>
                    <a:pt x="1550225" y="1816"/>
                  </a:lnTo>
                  <a:lnTo>
                    <a:pt x="1543075" y="6705"/>
                  </a:lnTo>
                  <a:lnTo>
                    <a:pt x="1538325" y="13893"/>
                  </a:lnTo>
                  <a:lnTo>
                    <a:pt x="1536611" y="22567"/>
                  </a:lnTo>
                  <a:lnTo>
                    <a:pt x="1538325" y="31229"/>
                  </a:lnTo>
                  <a:lnTo>
                    <a:pt x="1543075" y="38417"/>
                  </a:lnTo>
                  <a:lnTo>
                    <a:pt x="1550225" y="43307"/>
                  </a:lnTo>
                  <a:lnTo>
                    <a:pt x="1559140" y="45123"/>
                  </a:lnTo>
                  <a:lnTo>
                    <a:pt x="1567700" y="43307"/>
                  </a:lnTo>
                  <a:lnTo>
                    <a:pt x="1574673" y="38417"/>
                  </a:lnTo>
                  <a:lnTo>
                    <a:pt x="1579346" y="31229"/>
                  </a:lnTo>
                  <a:lnTo>
                    <a:pt x="1581061" y="225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5372188" y="4015207"/>
              <a:ext cx="1808480" cy="362585"/>
            </a:xfrm>
            <a:custGeom>
              <a:avLst/>
              <a:gdLst/>
              <a:ahLst/>
              <a:cxnLst/>
              <a:rect l="l" t="t" r="r" b="b"/>
              <a:pathLst>
                <a:path w="1808479" h="362585">
                  <a:moveTo>
                    <a:pt x="-4267" y="181073"/>
                  </a:moveTo>
                  <a:lnTo>
                    <a:pt x="1812435" y="181073"/>
                  </a:lnTo>
                </a:path>
              </a:pathLst>
            </a:custGeom>
            <a:ln w="37068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5350014" y="3993210"/>
              <a:ext cx="1852930" cy="407034"/>
            </a:xfrm>
            <a:custGeom>
              <a:avLst/>
              <a:gdLst/>
              <a:ahLst/>
              <a:cxnLst/>
              <a:rect l="l" t="t" r="r" b="b"/>
              <a:pathLst>
                <a:path w="1852929" h="407035">
                  <a:moveTo>
                    <a:pt x="44462" y="384149"/>
                  </a:moveTo>
                  <a:lnTo>
                    <a:pt x="42735" y="375488"/>
                  </a:lnTo>
                  <a:lnTo>
                    <a:pt x="37985" y="368300"/>
                  </a:lnTo>
                  <a:lnTo>
                    <a:pt x="30835" y="363397"/>
                  </a:lnTo>
                  <a:lnTo>
                    <a:pt x="21920" y="361594"/>
                  </a:lnTo>
                  <a:lnTo>
                    <a:pt x="13360" y="363397"/>
                  </a:lnTo>
                  <a:lnTo>
                    <a:pt x="6400" y="368300"/>
                  </a:lnTo>
                  <a:lnTo>
                    <a:pt x="1714" y="375488"/>
                  </a:lnTo>
                  <a:lnTo>
                    <a:pt x="0" y="384149"/>
                  </a:lnTo>
                  <a:lnTo>
                    <a:pt x="1714" y="392823"/>
                  </a:lnTo>
                  <a:lnTo>
                    <a:pt x="6400" y="399999"/>
                  </a:lnTo>
                  <a:lnTo>
                    <a:pt x="13360" y="404901"/>
                  </a:lnTo>
                  <a:lnTo>
                    <a:pt x="21920" y="406704"/>
                  </a:lnTo>
                  <a:lnTo>
                    <a:pt x="30835" y="404901"/>
                  </a:lnTo>
                  <a:lnTo>
                    <a:pt x="37985" y="399999"/>
                  </a:lnTo>
                  <a:lnTo>
                    <a:pt x="42735" y="392823"/>
                  </a:lnTo>
                  <a:lnTo>
                    <a:pt x="44462" y="384149"/>
                  </a:lnTo>
                  <a:close/>
                </a:path>
                <a:path w="1852929" h="407035">
                  <a:moveTo>
                    <a:pt x="1852688" y="21945"/>
                  </a:moveTo>
                  <a:lnTo>
                    <a:pt x="1850872" y="13373"/>
                  </a:lnTo>
                  <a:lnTo>
                    <a:pt x="1845983" y="6400"/>
                  </a:lnTo>
                  <a:lnTo>
                    <a:pt x="1838807" y="1714"/>
                  </a:lnTo>
                  <a:lnTo>
                    <a:pt x="1830158" y="0"/>
                  </a:lnTo>
                  <a:lnTo>
                    <a:pt x="1821497" y="1714"/>
                  </a:lnTo>
                  <a:lnTo>
                    <a:pt x="1814322" y="6400"/>
                  </a:lnTo>
                  <a:lnTo>
                    <a:pt x="1809432" y="13373"/>
                  </a:lnTo>
                  <a:lnTo>
                    <a:pt x="1807616" y="21945"/>
                  </a:lnTo>
                  <a:lnTo>
                    <a:pt x="1809432" y="30873"/>
                  </a:lnTo>
                  <a:lnTo>
                    <a:pt x="1814322" y="38023"/>
                  </a:lnTo>
                  <a:lnTo>
                    <a:pt x="1821497" y="42773"/>
                  </a:lnTo>
                  <a:lnTo>
                    <a:pt x="1830158" y="44500"/>
                  </a:lnTo>
                  <a:lnTo>
                    <a:pt x="1838807" y="42773"/>
                  </a:lnTo>
                  <a:lnTo>
                    <a:pt x="1845983" y="38023"/>
                  </a:lnTo>
                  <a:lnTo>
                    <a:pt x="1850872" y="30873"/>
                  </a:lnTo>
                  <a:lnTo>
                    <a:pt x="1852688" y="219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90" name="object 90"/>
          <p:cNvGraphicFramePr>
            <a:graphicFrameLocks noGrp="1"/>
          </p:cNvGraphicFramePr>
          <p:nvPr/>
        </p:nvGraphicFramePr>
        <p:xfrm>
          <a:off x="3411873" y="5511537"/>
          <a:ext cx="3589020" cy="6667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64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84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6900">
                <a:tc gridSpan="3">
                  <a:txBody>
                    <a:bodyPr/>
                    <a:lstStyle/>
                    <a:p>
                      <a:pPr marL="63563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8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SID_DB_Ingress</a:t>
                      </a:r>
                      <a:endParaRPr sz="800">
                        <a:latin typeface="Carlito"/>
                        <a:cs typeface="Carlito"/>
                      </a:endParaRPr>
                    </a:p>
                  </a:txBody>
                  <a:tcPr marL="0" marR="0" marT="14604" marB="0">
                    <a:lnT w="28575">
                      <a:solidFill>
                        <a:srgbClr val="8DB1E2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548B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216"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850" b="1" spc="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Protocol</a:t>
                      </a:r>
                      <a:endParaRPr sz="850">
                        <a:latin typeface="Carlito"/>
                        <a:cs typeface="Carlito"/>
                      </a:endParaRPr>
                    </a:p>
                  </a:txBody>
                  <a:tcPr marL="0" marR="0" marT="14604" marB="0">
                    <a:lnL w="6350">
                      <a:solidFill>
                        <a:srgbClr val="8DB1E2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850" b="1" spc="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Port</a:t>
                      </a:r>
                      <a:r>
                        <a:rPr sz="850" b="1" spc="-5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850" b="1" spc="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Range</a:t>
                      </a:r>
                      <a:endParaRPr sz="850">
                        <a:latin typeface="Carlito"/>
                        <a:cs typeface="Carlito"/>
                      </a:endParaRPr>
                    </a:p>
                  </a:txBody>
                  <a:tcPr marL="0" marR="0" marT="14604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850" b="1" spc="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Source</a:t>
                      </a:r>
                      <a:endParaRPr sz="850">
                        <a:latin typeface="Carlito"/>
                        <a:cs typeface="Carlito"/>
                      </a:endParaRPr>
                    </a:p>
                  </a:txBody>
                  <a:tcPr marL="0" marR="0" marT="14604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8DB1E2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167"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850" spc="15" dirty="0">
                          <a:latin typeface="Carlito"/>
                          <a:cs typeface="Carlito"/>
                        </a:rPr>
                        <a:t>TCP</a:t>
                      </a:r>
                      <a:endParaRPr sz="850">
                        <a:latin typeface="Carlito"/>
                        <a:cs typeface="Carlito"/>
                      </a:endParaRPr>
                    </a:p>
                  </a:txBody>
                  <a:tcPr marL="0" marR="0" marT="14604" marB="0">
                    <a:lnL w="6350">
                      <a:solidFill>
                        <a:srgbClr val="8DB1E2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8DB1E2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850" dirty="0">
                          <a:latin typeface="Carlito"/>
                          <a:cs typeface="Carlito"/>
                        </a:rPr>
                        <a:t>3306</a:t>
                      </a:r>
                      <a:endParaRPr sz="850">
                        <a:latin typeface="Carlito"/>
                        <a:cs typeface="Carlito"/>
                      </a:endParaRPr>
                    </a:p>
                  </a:txBody>
                  <a:tcPr marL="0" marR="0" marT="14604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8DB1E2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850" spc="5" dirty="0">
                          <a:latin typeface="Carlito"/>
                          <a:cs typeface="Carlito"/>
                        </a:rPr>
                        <a:t>SID_APP_SG</a:t>
                      </a:r>
                      <a:endParaRPr sz="850">
                        <a:latin typeface="Carlito"/>
                        <a:cs typeface="Carlito"/>
                      </a:endParaRPr>
                    </a:p>
                  </a:txBody>
                  <a:tcPr marL="0" marR="0" marT="14604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8DB1E2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8DB1E2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1" name="object 91"/>
          <p:cNvGraphicFramePr>
            <a:graphicFrameLocks noGrp="1"/>
          </p:cNvGraphicFramePr>
          <p:nvPr/>
        </p:nvGraphicFramePr>
        <p:xfrm>
          <a:off x="3410737" y="846608"/>
          <a:ext cx="3495040" cy="10762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9174">
                <a:tc gridSpan="3">
                  <a:txBody>
                    <a:bodyPr/>
                    <a:lstStyle/>
                    <a:p>
                      <a:pPr marL="59118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8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SID_View_Ingress</a:t>
                      </a:r>
                      <a:endParaRPr sz="800">
                        <a:latin typeface="Carlito"/>
                        <a:cs typeface="Carlito"/>
                      </a:endParaRPr>
                    </a:p>
                  </a:txBody>
                  <a:tcPr marL="0" marR="0" marT="43180" marB="0">
                    <a:lnT w="28575">
                      <a:solidFill>
                        <a:srgbClr val="8DB1E2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548B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130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850" b="1" spc="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Protocol</a:t>
                      </a:r>
                      <a:endParaRPr sz="850">
                        <a:latin typeface="Carlito"/>
                        <a:cs typeface="Carlito"/>
                      </a:endParaRPr>
                    </a:p>
                  </a:txBody>
                  <a:tcPr marL="0" marR="0" marT="15240" marB="0">
                    <a:lnL w="6350">
                      <a:solidFill>
                        <a:srgbClr val="8DB1E2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850" b="1" spc="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Port</a:t>
                      </a:r>
                      <a:r>
                        <a:rPr sz="850" b="1" spc="-5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850" b="1" spc="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Range</a:t>
                      </a:r>
                      <a:endParaRPr sz="850">
                        <a:latin typeface="Carlito"/>
                        <a:cs typeface="Carlito"/>
                      </a:endParaRPr>
                    </a:p>
                  </a:txBody>
                  <a:tcPr marL="0" marR="0" marT="1524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850" b="1" spc="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Source</a:t>
                      </a:r>
                      <a:endParaRPr sz="850">
                        <a:latin typeface="Carlito"/>
                        <a:cs typeface="Carlito"/>
                      </a:endParaRPr>
                    </a:p>
                  </a:txBody>
                  <a:tcPr marL="0" marR="0" marT="1524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8DB1E2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882">
                <a:tc rowSpan="2"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850" spc="15" dirty="0">
                          <a:latin typeface="Carlito"/>
                          <a:cs typeface="Carlito"/>
                        </a:rPr>
                        <a:t>TCP</a:t>
                      </a:r>
                      <a:endParaRPr sz="850">
                        <a:latin typeface="Carlito"/>
                        <a:cs typeface="Carlito"/>
                      </a:endParaRPr>
                    </a:p>
                  </a:txBody>
                  <a:tcPr marL="0" marR="0" marT="15240" marB="0">
                    <a:lnL w="6350">
                      <a:solidFill>
                        <a:srgbClr val="8DB1E2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850" dirty="0">
                          <a:latin typeface="Carlito"/>
                          <a:cs typeface="Carlito"/>
                        </a:rPr>
                        <a:t>80</a:t>
                      </a:r>
                      <a:endParaRPr sz="850">
                        <a:latin typeface="Carlito"/>
                        <a:cs typeface="Carlito"/>
                      </a:endParaRPr>
                    </a:p>
                  </a:txBody>
                  <a:tcPr marL="0" marR="0" marT="1524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850" dirty="0">
                          <a:latin typeface="Carlito"/>
                          <a:cs typeface="Carlito"/>
                        </a:rPr>
                        <a:t>10.12.0.0/16</a:t>
                      </a:r>
                      <a:endParaRPr sz="850">
                        <a:latin typeface="Carlito"/>
                        <a:cs typeface="Carlito"/>
                      </a:endParaRPr>
                    </a:p>
                  </a:txBody>
                  <a:tcPr marL="0" marR="0" marT="1524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8DB1E2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24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5240" marB="0">
                    <a:lnL w="6350">
                      <a:solidFill>
                        <a:srgbClr val="8DB1E2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524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524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8DB1E2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8DB1E2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128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850" spc="15" dirty="0">
                          <a:latin typeface="Carlito"/>
                          <a:cs typeface="Carlito"/>
                        </a:rPr>
                        <a:t>TCP</a:t>
                      </a:r>
                      <a:endParaRPr sz="850">
                        <a:latin typeface="Carlito"/>
                        <a:cs typeface="Carlito"/>
                      </a:endParaRPr>
                    </a:p>
                  </a:txBody>
                  <a:tcPr marL="0" marR="0" marT="15240" marB="0">
                    <a:lnL w="6350">
                      <a:solidFill>
                        <a:srgbClr val="8DB1E2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850" dirty="0">
                          <a:latin typeface="Carlito"/>
                          <a:cs typeface="Carlito"/>
                        </a:rPr>
                        <a:t>80</a:t>
                      </a:r>
                      <a:endParaRPr sz="850">
                        <a:latin typeface="Carlito"/>
                        <a:cs typeface="Carlito"/>
                      </a:endParaRPr>
                    </a:p>
                  </a:txBody>
                  <a:tcPr marL="0" marR="0" marT="1524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850" dirty="0">
                          <a:latin typeface="Carlito"/>
                          <a:cs typeface="Carlito"/>
                        </a:rPr>
                        <a:t>10.45.2.0/24</a:t>
                      </a:r>
                      <a:endParaRPr sz="850">
                        <a:latin typeface="Carlito"/>
                        <a:cs typeface="Carlito"/>
                      </a:endParaRPr>
                    </a:p>
                  </a:txBody>
                  <a:tcPr marL="0" marR="0" marT="1524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8DB1E2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8DB1E2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505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850" spc="15" dirty="0">
                          <a:latin typeface="Carlito"/>
                          <a:cs typeface="Carlito"/>
                        </a:rPr>
                        <a:t>TCP</a:t>
                      </a:r>
                      <a:endParaRPr sz="850">
                        <a:latin typeface="Carlito"/>
                        <a:cs typeface="Carlito"/>
                      </a:endParaRPr>
                    </a:p>
                  </a:txBody>
                  <a:tcPr marL="0" marR="0" marT="15240" marB="0">
                    <a:lnL w="6350">
                      <a:solidFill>
                        <a:srgbClr val="8DB1E2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8DB1E2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850" dirty="0">
                          <a:latin typeface="Carlito"/>
                          <a:cs typeface="Carlito"/>
                        </a:rPr>
                        <a:t>80</a:t>
                      </a:r>
                      <a:endParaRPr sz="850">
                        <a:latin typeface="Carlito"/>
                        <a:cs typeface="Carlito"/>
                      </a:endParaRPr>
                    </a:p>
                  </a:txBody>
                  <a:tcPr marL="0" marR="0" marT="1524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8DB1E2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850" dirty="0">
                          <a:latin typeface="Carlito"/>
                          <a:cs typeface="Carlito"/>
                        </a:rPr>
                        <a:t>10.62.31.0/24</a:t>
                      </a:r>
                      <a:endParaRPr sz="850">
                        <a:latin typeface="Carlito"/>
                        <a:cs typeface="Carlito"/>
                      </a:endParaRPr>
                    </a:p>
                  </a:txBody>
                  <a:tcPr marL="0" marR="0" marT="1524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8DB1E2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8DB1E2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6350">
                      <a:solidFill>
                        <a:srgbClr val="8DB1E2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2" name="object 92"/>
          <p:cNvSpPr txBox="1"/>
          <p:nvPr/>
        </p:nvSpPr>
        <p:spPr>
          <a:xfrm>
            <a:off x="8654071" y="1497196"/>
            <a:ext cx="13874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u="sng" spc="-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View 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Firewall</a:t>
            </a:r>
            <a:r>
              <a:rPr sz="1200" b="1" u="sng" spc="-9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sz="1200" b="1" u="sng" spc="-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Policies </a:t>
            </a:r>
            <a:r>
              <a:rPr sz="1200" b="1" spc="-5" dirty="0">
                <a:latin typeface="Carlito"/>
                <a:cs typeface="Carlito"/>
              </a:rPr>
              <a:t> </a:t>
            </a:r>
            <a:r>
              <a:rPr sz="1200" spc="-5" dirty="0">
                <a:latin typeface="Carlito"/>
                <a:cs typeface="Carlito"/>
              </a:rPr>
              <a:t>SID_View_Ingress  SID_Admin_Ingress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8654071" y="3082347"/>
            <a:ext cx="133032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App </a:t>
            </a:r>
            <a:r>
              <a:rPr sz="1200" b="1" u="sng" spc="-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Firewall</a:t>
            </a:r>
            <a:r>
              <a:rPr sz="1200" b="1" u="sng" spc="-4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Policies </a:t>
            </a:r>
            <a:r>
              <a:rPr sz="1200" b="1" dirty="0">
                <a:latin typeface="Carlito"/>
                <a:cs typeface="Carlito"/>
              </a:rPr>
              <a:t> </a:t>
            </a:r>
            <a:r>
              <a:rPr sz="1200" spc="-5" dirty="0">
                <a:latin typeface="Carlito"/>
                <a:cs typeface="Carlito"/>
              </a:rPr>
              <a:t>SID_App_Ingress  SID_Admin_Ingress  SID_App_Egress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8654071" y="4967255"/>
            <a:ext cx="166623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Database </a:t>
            </a:r>
            <a:r>
              <a:rPr sz="1200" b="1" u="sng" spc="-5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Firewall</a:t>
            </a:r>
            <a:r>
              <a:rPr sz="1200" b="1" u="sng" spc="-20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sz="1200" b="1" u="sng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Policies</a:t>
            </a:r>
            <a:endParaRPr sz="12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arlito"/>
                <a:cs typeface="Carlito"/>
              </a:rPr>
              <a:t>SID_DB_Ingress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3433286" y="3408121"/>
            <a:ext cx="1903730" cy="0"/>
          </a:xfrm>
          <a:custGeom>
            <a:avLst/>
            <a:gdLst/>
            <a:ahLst/>
            <a:cxnLst/>
            <a:rect l="l" t="t" r="r" b="b"/>
            <a:pathLst>
              <a:path w="1903729">
                <a:moveTo>
                  <a:pt x="0" y="0"/>
                </a:moveTo>
                <a:lnTo>
                  <a:pt x="1903211" y="0"/>
                </a:lnTo>
              </a:path>
            </a:pathLst>
          </a:custGeom>
          <a:ln w="61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6" name="object 96"/>
          <p:cNvGraphicFramePr>
            <a:graphicFrameLocks noGrp="1"/>
          </p:cNvGraphicFramePr>
          <p:nvPr/>
        </p:nvGraphicFramePr>
        <p:xfrm>
          <a:off x="1737057" y="3160930"/>
          <a:ext cx="3614418" cy="10753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4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15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83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61087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8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SID_App_Ingress</a:t>
                      </a:r>
                      <a:endParaRPr sz="800">
                        <a:latin typeface="Carlito"/>
                        <a:cs typeface="Carlito"/>
                      </a:endParaRPr>
                    </a:p>
                  </a:txBody>
                  <a:tcPr marL="0" marR="0" marT="43180" marB="0">
                    <a:solidFill>
                      <a:srgbClr val="548B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548B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470">
                <a:tc>
                  <a:txBody>
                    <a:bodyPr/>
                    <a:lstStyle/>
                    <a:p>
                      <a:pPr marL="36830">
                        <a:lnSpc>
                          <a:spcPts val="1385"/>
                        </a:lnSpc>
                      </a:pPr>
                      <a:r>
                        <a:rPr sz="1200" spc="-5" dirty="0">
                          <a:latin typeface="Carlito"/>
                          <a:cs typeface="Carlito"/>
                        </a:rPr>
                        <a:t>Platform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Server</a:t>
                      </a:r>
                      <a:r>
                        <a:rPr sz="1200" spc="-8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1200" dirty="0">
                          <a:latin typeface="Carlito"/>
                          <a:cs typeface="Carlito"/>
                        </a:rPr>
                        <a:t>Ingress</a:t>
                      </a:r>
                      <a:endParaRPr sz="12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850" b="1" spc="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Protocol</a:t>
                      </a:r>
                      <a:endParaRPr sz="850">
                        <a:latin typeface="Carlito"/>
                        <a:cs typeface="Carlito"/>
                      </a:endParaRPr>
                    </a:p>
                  </a:txBody>
                  <a:tcPr marL="0" marR="0" marT="26670" marB="0">
                    <a:lnR w="63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850" b="1" spc="1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Port</a:t>
                      </a:r>
                      <a:r>
                        <a:rPr sz="850" b="1" spc="-5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850" b="1" spc="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Range</a:t>
                      </a:r>
                      <a:endParaRPr sz="850">
                        <a:latin typeface="Carlito"/>
                        <a:cs typeface="Carlito"/>
                      </a:endParaRPr>
                    </a:p>
                  </a:txBody>
                  <a:tcPr marL="0" marR="0" marT="2667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850" b="1" spc="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Source</a:t>
                      </a:r>
                      <a:endParaRPr sz="850">
                        <a:latin typeface="Carlito"/>
                        <a:cs typeface="Carlito"/>
                      </a:endParaRPr>
                    </a:p>
                  </a:txBody>
                  <a:tcPr marL="0" marR="0" marT="2667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8DB1E2"/>
                      </a:solidFill>
                      <a:prstDash val="solid"/>
                    </a:lnR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5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8DB1E2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5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740"/>
                        </a:lnSpc>
                      </a:pPr>
                      <a:r>
                        <a:rPr sz="850" spc="15" dirty="0">
                          <a:latin typeface="Carlito"/>
                          <a:cs typeface="Carlito"/>
                        </a:rPr>
                        <a:t>TCP</a:t>
                      </a:r>
                      <a:endParaRPr sz="85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R w="6350">
                      <a:solidFill>
                        <a:srgbClr val="FFFFFF"/>
                      </a:solidFill>
                      <a:prstDash val="solid"/>
                    </a:lnR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825"/>
                        </a:lnSpc>
                      </a:pPr>
                      <a:r>
                        <a:rPr sz="850" dirty="0">
                          <a:latin typeface="Carlito"/>
                          <a:cs typeface="Carlito"/>
                        </a:rPr>
                        <a:t>80</a:t>
                      </a:r>
                      <a:endParaRPr sz="85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825"/>
                        </a:lnSpc>
                      </a:pPr>
                      <a:r>
                        <a:rPr sz="850" dirty="0">
                          <a:latin typeface="Carlito"/>
                          <a:cs typeface="Carlito"/>
                        </a:rPr>
                        <a:t>10.241.25.0/24</a:t>
                      </a:r>
                      <a:endParaRPr sz="85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8DB1E2"/>
                      </a:solidFill>
                      <a:prstDash val="solid"/>
                    </a:lnR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712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8DB1E2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850" spc="15" dirty="0">
                          <a:latin typeface="Carlito"/>
                          <a:cs typeface="Carlito"/>
                        </a:rPr>
                        <a:t>TCP</a:t>
                      </a:r>
                      <a:endParaRPr sz="850">
                        <a:latin typeface="Carlito"/>
                        <a:cs typeface="Carlito"/>
                      </a:endParaRPr>
                    </a:p>
                  </a:txBody>
                  <a:tcPr marL="0" marR="0" marT="15240" marB="0">
                    <a:lnL w="6350">
                      <a:solidFill>
                        <a:srgbClr val="8DB1E2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850" dirty="0">
                          <a:latin typeface="Carlito"/>
                          <a:cs typeface="Carlito"/>
                        </a:rPr>
                        <a:t>443</a:t>
                      </a:r>
                      <a:endParaRPr sz="850">
                        <a:latin typeface="Carlito"/>
                        <a:cs typeface="Carlito"/>
                      </a:endParaRPr>
                    </a:p>
                  </a:txBody>
                  <a:tcPr marL="0" marR="0" marT="1524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850" dirty="0">
                          <a:latin typeface="Carlito"/>
                          <a:cs typeface="Carlito"/>
                        </a:rPr>
                        <a:t>10.241.25.0/24</a:t>
                      </a:r>
                      <a:endParaRPr sz="850">
                        <a:latin typeface="Carlito"/>
                        <a:cs typeface="Carlito"/>
                      </a:endParaRPr>
                    </a:p>
                  </a:txBody>
                  <a:tcPr marL="0" marR="0" marT="1524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8DB1E2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94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8DB1E2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850" spc="15" dirty="0">
                          <a:latin typeface="Carlito"/>
                          <a:cs typeface="Carlito"/>
                        </a:rPr>
                        <a:t>TCP</a:t>
                      </a:r>
                      <a:endParaRPr sz="850">
                        <a:latin typeface="Carlito"/>
                        <a:cs typeface="Carlito"/>
                      </a:endParaRPr>
                    </a:p>
                  </a:txBody>
                  <a:tcPr marL="0" marR="0" marT="15240" marB="0">
                    <a:lnL w="6350">
                      <a:solidFill>
                        <a:srgbClr val="8DB1E2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8DB1E2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850" dirty="0">
                          <a:latin typeface="Carlito"/>
                          <a:cs typeface="Carlito"/>
                        </a:rPr>
                        <a:t>8080</a:t>
                      </a:r>
                      <a:endParaRPr sz="850">
                        <a:latin typeface="Carlito"/>
                        <a:cs typeface="Carlito"/>
                      </a:endParaRPr>
                    </a:p>
                  </a:txBody>
                  <a:tcPr marL="0" marR="0" marT="1524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FFFFFF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8DB1E2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850" spc="10" dirty="0">
                          <a:latin typeface="Carlito"/>
                          <a:cs typeface="Carlito"/>
                        </a:rPr>
                        <a:t>SID_VIEW_SG</a:t>
                      </a:r>
                      <a:endParaRPr sz="850">
                        <a:latin typeface="Carlito"/>
                        <a:cs typeface="Carlito"/>
                      </a:endParaRPr>
                    </a:p>
                  </a:txBody>
                  <a:tcPr marL="0" marR="0" marT="15240" marB="0">
                    <a:lnL w="6350">
                      <a:solidFill>
                        <a:srgbClr val="FFFFFF"/>
                      </a:solidFill>
                      <a:prstDash val="solid"/>
                    </a:lnL>
                    <a:lnR w="6350">
                      <a:solidFill>
                        <a:srgbClr val="8DB1E2"/>
                      </a:solidFill>
                      <a:prstDash val="solid"/>
                    </a:lnR>
                    <a:lnT w="6350">
                      <a:solidFill>
                        <a:srgbClr val="FFFFFF"/>
                      </a:solidFill>
                      <a:prstDash val="solid"/>
                    </a:lnT>
                    <a:lnB w="6350">
                      <a:solidFill>
                        <a:srgbClr val="8DB1E2"/>
                      </a:solidFill>
                      <a:prstDash val="solid"/>
                    </a:lnB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7" name="object 97"/>
          <p:cNvSpPr txBox="1">
            <a:spLocks noGrp="1"/>
          </p:cNvSpPr>
          <p:nvPr>
            <p:ph type="title"/>
          </p:nvPr>
        </p:nvSpPr>
        <p:spPr>
          <a:xfrm>
            <a:off x="632679" y="193547"/>
            <a:ext cx="584136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35" dirty="0">
                <a:solidFill>
                  <a:srgbClr val="000000"/>
                </a:solidFill>
              </a:rPr>
              <a:t>Security </a:t>
            </a:r>
            <a:r>
              <a:rPr sz="3200" spc="-180" dirty="0">
                <a:solidFill>
                  <a:srgbClr val="000000"/>
                </a:solidFill>
              </a:rPr>
              <a:t>Group/Firewall</a:t>
            </a:r>
            <a:r>
              <a:rPr sz="3200" spc="-340" dirty="0">
                <a:solidFill>
                  <a:srgbClr val="000000"/>
                </a:solidFill>
              </a:rPr>
              <a:t> </a:t>
            </a:r>
            <a:r>
              <a:rPr sz="3200" spc="-265" dirty="0">
                <a:solidFill>
                  <a:srgbClr val="000000"/>
                </a:solidFill>
              </a:rPr>
              <a:t>Rules</a:t>
            </a:r>
            <a:endParaRPr sz="3200"/>
          </a:p>
        </p:txBody>
      </p:sp>
      <p:sp>
        <p:nvSpPr>
          <p:cNvPr id="98" name="object 98"/>
          <p:cNvSpPr/>
          <p:nvPr/>
        </p:nvSpPr>
        <p:spPr>
          <a:xfrm>
            <a:off x="708659" y="882396"/>
            <a:ext cx="731520" cy="7315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32</a:t>
            </a:fld>
            <a:endParaRPr dirty="0"/>
          </a:p>
        </p:txBody>
      </p:sp>
    </p:spTree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38721"/>
            <a:ext cx="30499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645" dirty="0">
                <a:solidFill>
                  <a:srgbClr val="000000"/>
                </a:solidFill>
              </a:rPr>
              <a:t>C</a:t>
            </a:r>
            <a:r>
              <a:rPr sz="4800" spc="-90" dirty="0">
                <a:solidFill>
                  <a:srgbClr val="000000"/>
                </a:solidFill>
              </a:rPr>
              <a:t>l</a:t>
            </a:r>
            <a:r>
              <a:rPr sz="4800" spc="-405" dirty="0">
                <a:solidFill>
                  <a:srgbClr val="000000"/>
                </a:solidFill>
              </a:rPr>
              <a:t>o</a:t>
            </a:r>
            <a:r>
              <a:rPr sz="4800" spc="-400" dirty="0">
                <a:solidFill>
                  <a:srgbClr val="000000"/>
                </a:solidFill>
              </a:rPr>
              <a:t>u</a:t>
            </a:r>
            <a:r>
              <a:rPr sz="4800" spc="-330" dirty="0">
                <a:solidFill>
                  <a:srgbClr val="000000"/>
                </a:solidFill>
              </a:rPr>
              <a:t>d</a:t>
            </a:r>
            <a:r>
              <a:rPr sz="4800" spc="-459" dirty="0">
                <a:solidFill>
                  <a:srgbClr val="000000"/>
                </a:solidFill>
              </a:rPr>
              <a:t>T</a:t>
            </a:r>
            <a:r>
              <a:rPr sz="4800" spc="-285" dirty="0">
                <a:solidFill>
                  <a:srgbClr val="000000"/>
                </a:solidFill>
              </a:rPr>
              <a:t>ra</a:t>
            </a:r>
            <a:r>
              <a:rPr sz="4800" spc="-180" dirty="0">
                <a:solidFill>
                  <a:srgbClr val="000000"/>
                </a:solidFill>
              </a:rPr>
              <a:t>i</a:t>
            </a:r>
            <a:r>
              <a:rPr sz="4800" spc="-90" dirty="0">
                <a:solidFill>
                  <a:srgbClr val="000000"/>
                </a:solidFill>
              </a:rPr>
              <a:t>l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688340" y="1857654"/>
            <a:ext cx="7108190" cy="3012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93065" algn="l"/>
                <a:tab pos="393700" algn="l"/>
              </a:tabLst>
            </a:pPr>
            <a:r>
              <a:rPr sz="2800" spc="-20" dirty="0">
                <a:latin typeface="Carlito"/>
                <a:cs typeface="Carlito"/>
              </a:rPr>
              <a:t>Record </a:t>
            </a:r>
            <a:r>
              <a:rPr sz="2800" spc="-5" dirty="0">
                <a:latin typeface="Carlito"/>
                <a:cs typeface="Carlito"/>
              </a:rPr>
              <a:t>of API </a:t>
            </a:r>
            <a:r>
              <a:rPr sz="2800" spc="-15" dirty="0">
                <a:latin typeface="Carlito"/>
                <a:cs typeface="Carlito"/>
              </a:rPr>
              <a:t>requests </a:t>
            </a:r>
            <a:r>
              <a:rPr sz="2800" spc="-5" dirty="0">
                <a:latin typeface="Carlito"/>
                <a:cs typeface="Carlito"/>
              </a:rPr>
              <a:t>and </a:t>
            </a:r>
            <a:r>
              <a:rPr sz="2800" spc="-10" dirty="0">
                <a:latin typeface="Carlito"/>
                <a:cs typeface="Carlito"/>
              </a:rPr>
              <a:t>response</a:t>
            </a:r>
            <a:r>
              <a:rPr sz="2800" spc="12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elements</a:t>
            </a:r>
            <a:endParaRPr sz="2800">
              <a:latin typeface="Carlito"/>
              <a:cs typeface="Carlito"/>
            </a:endParaRPr>
          </a:p>
          <a:p>
            <a:pPr marL="1003300" lvl="1" indent="-381635">
              <a:lnSpc>
                <a:spcPct val="100000"/>
              </a:lnSpc>
              <a:buFont typeface="Arial"/>
              <a:buChar char="•"/>
              <a:tabLst>
                <a:tab pos="1002665" algn="l"/>
                <a:tab pos="1003300" algn="l"/>
              </a:tabLst>
            </a:pPr>
            <a:r>
              <a:rPr sz="2800" b="1" spc="-5" dirty="0">
                <a:latin typeface="Carlito"/>
                <a:cs typeface="Carlito"/>
              </a:rPr>
              <a:t>who </a:t>
            </a:r>
            <a:r>
              <a:rPr sz="2800" spc="-10" dirty="0">
                <a:latin typeface="Carlito"/>
                <a:cs typeface="Carlito"/>
              </a:rPr>
              <a:t>did </a:t>
            </a:r>
            <a:r>
              <a:rPr sz="2800" b="1" spc="-10" dirty="0">
                <a:latin typeface="Carlito"/>
                <a:cs typeface="Carlito"/>
              </a:rPr>
              <a:t>what </a:t>
            </a:r>
            <a:r>
              <a:rPr sz="2800" spc="-5" dirty="0">
                <a:latin typeface="Carlito"/>
                <a:cs typeface="Carlito"/>
              </a:rPr>
              <a:t>and </a:t>
            </a:r>
            <a:r>
              <a:rPr sz="2800" b="1" spc="-10" dirty="0">
                <a:latin typeface="Carlito"/>
                <a:cs typeface="Carlito"/>
              </a:rPr>
              <a:t>when</a:t>
            </a:r>
            <a:r>
              <a:rPr sz="2800" spc="-10" dirty="0">
                <a:latin typeface="Carlito"/>
                <a:cs typeface="Carlito"/>
              </a:rPr>
              <a:t>, </a:t>
            </a:r>
            <a:r>
              <a:rPr sz="2800" spc="-20" dirty="0">
                <a:latin typeface="Carlito"/>
                <a:cs typeface="Carlito"/>
              </a:rPr>
              <a:t>from</a:t>
            </a:r>
            <a:r>
              <a:rPr sz="2800" spc="90" dirty="0">
                <a:latin typeface="Carlito"/>
                <a:cs typeface="Carlito"/>
              </a:rPr>
              <a:t> </a:t>
            </a:r>
            <a:r>
              <a:rPr sz="2800" b="1" spc="-20" dirty="0">
                <a:latin typeface="Carlito"/>
                <a:cs typeface="Carlito"/>
              </a:rPr>
              <a:t>where</a:t>
            </a:r>
            <a:endParaRPr sz="2800">
              <a:latin typeface="Carlito"/>
              <a:cs typeface="Carlito"/>
            </a:endParaRPr>
          </a:p>
          <a:p>
            <a:pPr marL="1612900" lvl="2" indent="-381635">
              <a:lnSpc>
                <a:spcPct val="100000"/>
              </a:lnSpc>
              <a:buFont typeface="Arial"/>
              <a:buChar char="•"/>
              <a:tabLst>
                <a:tab pos="1612265" algn="l"/>
                <a:tab pos="1613535" algn="l"/>
              </a:tabLst>
            </a:pPr>
            <a:r>
              <a:rPr sz="2800" spc="-10" dirty="0">
                <a:latin typeface="Carlito"/>
                <a:cs typeface="Carlito"/>
              </a:rPr>
              <a:t>Identity</a:t>
            </a:r>
            <a:endParaRPr sz="2800">
              <a:latin typeface="Carlito"/>
              <a:cs typeface="Carlito"/>
            </a:endParaRPr>
          </a:p>
          <a:p>
            <a:pPr marL="1612900" lvl="2" indent="-381635">
              <a:lnSpc>
                <a:spcPct val="100000"/>
              </a:lnSpc>
              <a:buFont typeface="Arial"/>
              <a:buChar char="•"/>
              <a:tabLst>
                <a:tab pos="1612265" algn="l"/>
                <a:tab pos="1613535" algn="l"/>
              </a:tabLst>
            </a:pPr>
            <a:r>
              <a:rPr sz="2800" spc="-5" dirty="0">
                <a:latin typeface="Carlito"/>
                <a:cs typeface="Carlito"/>
              </a:rPr>
              <a:t>Time</a:t>
            </a:r>
            <a:endParaRPr sz="2800">
              <a:latin typeface="Carlito"/>
              <a:cs typeface="Carlito"/>
            </a:endParaRPr>
          </a:p>
          <a:p>
            <a:pPr marL="1612900" lvl="2" indent="-381635">
              <a:lnSpc>
                <a:spcPct val="100000"/>
              </a:lnSpc>
              <a:buFont typeface="Arial"/>
              <a:buChar char="•"/>
              <a:tabLst>
                <a:tab pos="1612265" algn="l"/>
                <a:tab pos="1613535" algn="l"/>
              </a:tabLst>
            </a:pPr>
            <a:r>
              <a:rPr sz="2800" spc="-10" dirty="0">
                <a:latin typeface="Carlito"/>
                <a:cs typeface="Carlito"/>
              </a:rPr>
              <a:t>Source</a:t>
            </a:r>
            <a:endParaRPr sz="2800">
              <a:latin typeface="Carlito"/>
              <a:cs typeface="Carlito"/>
            </a:endParaRPr>
          </a:p>
          <a:p>
            <a:pPr marL="1612900" lvl="2" indent="-381635">
              <a:lnSpc>
                <a:spcPct val="100000"/>
              </a:lnSpc>
              <a:buFont typeface="Arial"/>
              <a:buChar char="•"/>
              <a:tabLst>
                <a:tab pos="1612265" algn="l"/>
                <a:tab pos="1613535" algn="l"/>
              </a:tabLst>
            </a:pPr>
            <a:r>
              <a:rPr sz="2800" spc="-25" dirty="0">
                <a:latin typeface="Carlito"/>
                <a:cs typeface="Carlito"/>
              </a:rPr>
              <a:t>Parameters</a:t>
            </a:r>
            <a:endParaRPr sz="2800">
              <a:latin typeface="Carlito"/>
              <a:cs typeface="Carlito"/>
            </a:endParaRPr>
          </a:p>
          <a:p>
            <a:pPr marL="1612900" lvl="2" indent="-381635">
              <a:lnSpc>
                <a:spcPct val="100000"/>
              </a:lnSpc>
              <a:buFont typeface="Arial"/>
              <a:buChar char="•"/>
              <a:tabLst>
                <a:tab pos="1612265" algn="l"/>
                <a:tab pos="1613535" algn="l"/>
              </a:tabLst>
            </a:pPr>
            <a:r>
              <a:rPr sz="2800" spc="-15" dirty="0">
                <a:latin typeface="Carlito"/>
                <a:cs typeface="Carlito"/>
              </a:rPr>
              <a:t>Response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515856" y="1417319"/>
            <a:ext cx="716279" cy="859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600" y="697991"/>
            <a:ext cx="9694164" cy="5620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7587" y="231140"/>
            <a:ext cx="67684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2922905" algn="l"/>
              </a:tabLst>
            </a:pPr>
            <a:r>
              <a:rPr sz="4000" spc="-185" dirty="0">
                <a:solidFill>
                  <a:srgbClr val="000000"/>
                </a:solidFill>
              </a:rPr>
              <a:t>A</a:t>
            </a:r>
            <a:r>
              <a:rPr sz="4000" spc="-260" dirty="0">
                <a:solidFill>
                  <a:srgbClr val="000000"/>
                </a:solidFill>
              </a:rPr>
              <a:t>lert</a:t>
            </a:r>
            <a:r>
              <a:rPr sz="4000" spc="-340" dirty="0">
                <a:solidFill>
                  <a:srgbClr val="000000"/>
                </a:solidFill>
              </a:rPr>
              <a:t> </a:t>
            </a:r>
            <a:r>
              <a:rPr sz="4000" spc="-330" dirty="0">
                <a:solidFill>
                  <a:srgbClr val="000000"/>
                </a:solidFill>
              </a:rPr>
              <a:t>L</a:t>
            </a:r>
            <a:r>
              <a:rPr sz="4000" spc="-430" dirty="0">
                <a:solidFill>
                  <a:srgbClr val="000000"/>
                </a:solidFill>
              </a:rPr>
              <a:t>o</a:t>
            </a:r>
            <a:r>
              <a:rPr sz="4000" spc="-420" dirty="0">
                <a:solidFill>
                  <a:srgbClr val="000000"/>
                </a:solidFill>
              </a:rPr>
              <a:t>g</a:t>
            </a:r>
            <a:r>
              <a:rPr sz="4000" spc="-30" dirty="0">
                <a:solidFill>
                  <a:srgbClr val="000000"/>
                </a:solidFill>
              </a:rPr>
              <a:t>i</a:t>
            </a:r>
            <a:r>
              <a:rPr sz="4000" spc="-509" dirty="0">
                <a:solidFill>
                  <a:srgbClr val="000000"/>
                </a:solidFill>
              </a:rPr>
              <a:t>c</a:t>
            </a:r>
            <a:r>
              <a:rPr sz="1800" spc="-44" baseline="74074" dirty="0">
                <a:solidFill>
                  <a:srgbClr val="000000"/>
                </a:solidFill>
              </a:rPr>
              <a:t>®</a:t>
            </a:r>
            <a:r>
              <a:rPr sz="1800" baseline="74074" dirty="0">
                <a:solidFill>
                  <a:srgbClr val="000000"/>
                </a:solidFill>
              </a:rPr>
              <a:t>	</a:t>
            </a:r>
            <a:r>
              <a:rPr sz="4000" spc="-305" dirty="0">
                <a:solidFill>
                  <a:srgbClr val="000000"/>
                </a:solidFill>
              </a:rPr>
              <a:t>Cl</a:t>
            </a:r>
            <a:r>
              <a:rPr sz="4000" spc="-430" dirty="0">
                <a:solidFill>
                  <a:srgbClr val="000000"/>
                </a:solidFill>
              </a:rPr>
              <a:t>o</a:t>
            </a:r>
            <a:r>
              <a:rPr sz="4000" spc="-250" dirty="0">
                <a:solidFill>
                  <a:srgbClr val="000000"/>
                </a:solidFill>
              </a:rPr>
              <a:t>u</a:t>
            </a:r>
            <a:r>
              <a:rPr sz="4000" spc="-270" dirty="0">
                <a:solidFill>
                  <a:srgbClr val="000000"/>
                </a:solidFill>
              </a:rPr>
              <a:t>d</a:t>
            </a:r>
            <a:r>
              <a:rPr sz="4000" spc="-335" dirty="0">
                <a:solidFill>
                  <a:srgbClr val="000000"/>
                </a:solidFill>
              </a:rPr>
              <a:t> </a:t>
            </a:r>
            <a:r>
              <a:rPr sz="4000" spc="-465" dirty="0">
                <a:solidFill>
                  <a:srgbClr val="000000"/>
                </a:solidFill>
              </a:rPr>
              <a:t>D</a:t>
            </a:r>
            <a:r>
              <a:rPr sz="4000" spc="-405" dirty="0">
                <a:solidFill>
                  <a:srgbClr val="000000"/>
                </a:solidFill>
              </a:rPr>
              <a:t>e</a:t>
            </a:r>
            <a:r>
              <a:rPr sz="4000" spc="-145" dirty="0">
                <a:solidFill>
                  <a:srgbClr val="000000"/>
                </a:solidFill>
              </a:rPr>
              <a:t>f</a:t>
            </a:r>
            <a:r>
              <a:rPr sz="4000" spc="-525" dirty="0">
                <a:solidFill>
                  <a:srgbClr val="000000"/>
                </a:solidFill>
              </a:rPr>
              <a:t>e</a:t>
            </a:r>
            <a:r>
              <a:rPr sz="4000" spc="-105" dirty="0">
                <a:solidFill>
                  <a:srgbClr val="000000"/>
                </a:solidFill>
              </a:rPr>
              <a:t>n</a:t>
            </a:r>
            <a:r>
              <a:rPr sz="4000" spc="-395" dirty="0">
                <a:solidFill>
                  <a:srgbClr val="000000"/>
                </a:solidFill>
              </a:rPr>
              <a:t>d</a:t>
            </a:r>
            <a:r>
              <a:rPr sz="4000" spc="-400" dirty="0">
                <a:solidFill>
                  <a:srgbClr val="000000"/>
                </a:solidFill>
              </a:rPr>
              <a:t>e</a:t>
            </a:r>
            <a:r>
              <a:rPr sz="4000" spc="-125" dirty="0">
                <a:solidFill>
                  <a:srgbClr val="000000"/>
                </a:solidFill>
              </a:rPr>
              <a:t>r</a:t>
            </a:r>
            <a:r>
              <a:rPr sz="1950" spc="-630" baseline="76923" dirty="0">
                <a:solidFill>
                  <a:srgbClr val="000000"/>
                </a:solidFill>
              </a:rPr>
              <a:t>™</a:t>
            </a:r>
            <a:endParaRPr sz="1950" baseline="76923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34</a:t>
            </a:fld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6716" y="1109472"/>
            <a:ext cx="9575292" cy="5669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6572" y="242227"/>
            <a:ext cx="6113145" cy="9474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-160" dirty="0">
                <a:solidFill>
                  <a:srgbClr val="000000"/>
                </a:solidFill>
              </a:rPr>
              <a:t>A</a:t>
            </a:r>
            <a:r>
              <a:rPr sz="3600" spc="-80" dirty="0">
                <a:solidFill>
                  <a:srgbClr val="000000"/>
                </a:solidFill>
              </a:rPr>
              <a:t>l</a:t>
            </a:r>
            <a:r>
              <a:rPr sz="3600" spc="-475" dirty="0">
                <a:solidFill>
                  <a:srgbClr val="000000"/>
                </a:solidFill>
              </a:rPr>
              <a:t>e</a:t>
            </a:r>
            <a:r>
              <a:rPr sz="3600" spc="-114" dirty="0">
                <a:solidFill>
                  <a:srgbClr val="000000"/>
                </a:solidFill>
              </a:rPr>
              <a:t>r</a:t>
            </a:r>
            <a:r>
              <a:rPr sz="3600" spc="-280" dirty="0">
                <a:solidFill>
                  <a:srgbClr val="000000"/>
                </a:solidFill>
              </a:rPr>
              <a:t>t</a:t>
            </a:r>
            <a:r>
              <a:rPr sz="3600" spc="-300" dirty="0">
                <a:solidFill>
                  <a:srgbClr val="000000"/>
                </a:solidFill>
              </a:rPr>
              <a:t> </a:t>
            </a:r>
            <a:r>
              <a:rPr sz="3600" spc="-295" dirty="0">
                <a:solidFill>
                  <a:srgbClr val="000000"/>
                </a:solidFill>
              </a:rPr>
              <a:t>L</a:t>
            </a:r>
            <a:r>
              <a:rPr sz="3600" spc="-390" dirty="0">
                <a:solidFill>
                  <a:srgbClr val="000000"/>
                </a:solidFill>
              </a:rPr>
              <a:t>o</a:t>
            </a:r>
            <a:r>
              <a:rPr sz="3600" spc="-254" dirty="0">
                <a:solidFill>
                  <a:srgbClr val="000000"/>
                </a:solidFill>
              </a:rPr>
              <a:t>gi</a:t>
            </a:r>
            <a:r>
              <a:rPr sz="3600" spc="-335" dirty="0">
                <a:solidFill>
                  <a:srgbClr val="000000"/>
                </a:solidFill>
              </a:rPr>
              <a:t>c</a:t>
            </a:r>
            <a:r>
              <a:rPr sz="1575" spc="-15" baseline="76719" dirty="0">
                <a:solidFill>
                  <a:srgbClr val="000000"/>
                </a:solidFill>
              </a:rPr>
              <a:t>®</a:t>
            </a:r>
            <a:r>
              <a:rPr sz="1575" baseline="76719" dirty="0">
                <a:solidFill>
                  <a:srgbClr val="000000"/>
                </a:solidFill>
              </a:rPr>
              <a:t>  </a:t>
            </a:r>
            <a:r>
              <a:rPr sz="1575" spc="-232" baseline="76719" dirty="0">
                <a:solidFill>
                  <a:srgbClr val="000000"/>
                </a:solidFill>
              </a:rPr>
              <a:t> </a:t>
            </a:r>
            <a:r>
              <a:rPr sz="3600" spc="-475" dirty="0">
                <a:solidFill>
                  <a:srgbClr val="000000"/>
                </a:solidFill>
              </a:rPr>
              <a:t>C</a:t>
            </a:r>
            <a:r>
              <a:rPr sz="3600" spc="-75" dirty="0">
                <a:solidFill>
                  <a:srgbClr val="000000"/>
                </a:solidFill>
              </a:rPr>
              <a:t>l</a:t>
            </a:r>
            <a:r>
              <a:rPr sz="3600" spc="-305" dirty="0">
                <a:solidFill>
                  <a:srgbClr val="000000"/>
                </a:solidFill>
              </a:rPr>
              <a:t>ou</a:t>
            </a:r>
            <a:r>
              <a:rPr sz="3600" spc="-245" dirty="0">
                <a:solidFill>
                  <a:srgbClr val="000000"/>
                </a:solidFill>
              </a:rPr>
              <a:t>d</a:t>
            </a:r>
            <a:r>
              <a:rPr sz="3600" spc="-280" dirty="0">
                <a:solidFill>
                  <a:srgbClr val="000000"/>
                </a:solidFill>
              </a:rPr>
              <a:t> </a:t>
            </a:r>
            <a:r>
              <a:rPr sz="3600" spc="-310" dirty="0">
                <a:solidFill>
                  <a:srgbClr val="000000"/>
                </a:solidFill>
              </a:rPr>
              <a:t>D</a:t>
            </a:r>
            <a:r>
              <a:rPr sz="3600" spc="-380" dirty="0">
                <a:solidFill>
                  <a:srgbClr val="000000"/>
                </a:solidFill>
              </a:rPr>
              <a:t>e</a:t>
            </a:r>
            <a:r>
              <a:rPr sz="3600" spc="-215" dirty="0">
                <a:solidFill>
                  <a:srgbClr val="000000"/>
                </a:solidFill>
              </a:rPr>
              <a:t>f</a:t>
            </a:r>
            <a:r>
              <a:rPr sz="3600" spc="-270" dirty="0">
                <a:solidFill>
                  <a:srgbClr val="000000"/>
                </a:solidFill>
              </a:rPr>
              <a:t>en</a:t>
            </a:r>
            <a:r>
              <a:rPr sz="3600" spc="-265" dirty="0">
                <a:solidFill>
                  <a:srgbClr val="000000"/>
                </a:solidFill>
              </a:rPr>
              <a:t>d</a:t>
            </a:r>
            <a:r>
              <a:rPr sz="3600" spc="-355" dirty="0">
                <a:solidFill>
                  <a:srgbClr val="000000"/>
                </a:solidFill>
              </a:rPr>
              <a:t>e</a:t>
            </a:r>
            <a:r>
              <a:rPr sz="3600" spc="-245" dirty="0">
                <a:solidFill>
                  <a:srgbClr val="000000"/>
                </a:solidFill>
              </a:rPr>
              <a:t>r</a:t>
            </a:r>
            <a:r>
              <a:rPr sz="1950" spc="-630" baseline="76923" dirty="0">
                <a:solidFill>
                  <a:srgbClr val="000000"/>
                </a:solidFill>
              </a:rPr>
              <a:t>™</a:t>
            </a:r>
            <a:endParaRPr sz="1950" baseline="76923"/>
          </a:p>
          <a:p>
            <a:pPr marL="38100">
              <a:lnSpc>
                <a:spcPct val="100000"/>
              </a:lnSpc>
              <a:spcBef>
                <a:spcPts val="60"/>
              </a:spcBef>
            </a:pPr>
            <a:r>
              <a:rPr sz="2400" spc="-245" dirty="0">
                <a:solidFill>
                  <a:srgbClr val="000000"/>
                </a:solidFill>
              </a:rPr>
              <a:t>+ </a:t>
            </a:r>
            <a:r>
              <a:rPr sz="2400" spc="-225" dirty="0">
                <a:solidFill>
                  <a:srgbClr val="000000"/>
                </a:solidFill>
              </a:rPr>
              <a:t>Web </a:t>
            </a:r>
            <a:r>
              <a:rPr sz="2400" spc="-180" dirty="0">
                <a:solidFill>
                  <a:srgbClr val="000000"/>
                </a:solidFill>
              </a:rPr>
              <a:t>Security </a:t>
            </a:r>
            <a:r>
              <a:rPr sz="2400" spc="-185" dirty="0">
                <a:solidFill>
                  <a:srgbClr val="000000"/>
                </a:solidFill>
              </a:rPr>
              <a:t>Manager</a:t>
            </a:r>
            <a:r>
              <a:rPr sz="2400" spc="-200" dirty="0">
                <a:solidFill>
                  <a:srgbClr val="000000"/>
                </a:solidFill>
              </a:rPr>
              <a:t> </a:t>
            </a:r>
            <a:r>
              <a:rPr sz="2400" spc="-160" dirty="0">
                <a:solidFill>
                  <a:srgbClr val="000000"/>
                </a:solidFill>
              </a:rPr>
              <a:t>Premier</a:t>
            </a:r>
            <a:endParaRPr sz="2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35</a:t>
            </a:fld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51432"/>
            <a:ext cx="12192000" cy="5306695"/>
            <a:chOff x="0" y="1551432"/>
            <a:chExt cx="12192000" cy="5306695"/>
          </a:xfrm>
        </p:grpSpPr>
        <p:sp>
          <p:nvSpPr>
            <p:cNvPr id="3" name="object 3"/>
            <p:cNvSpPr/>
            <p:nvPr/>
          </p:nvSpPr>
          <p:spPr>
            <a:xfrm>
              <a:off x="420623" y="5067300"/>
              <a:ext cx="1229868" cy="11140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883664" y="5426964"/>
              <a:ext cx="1129284" cy="2834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63239" y="4927091"/>
              <a:ext cx="1524000" cy="125425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47444" y="3832860"/>
              <a:ext cx="1524000" cy="120091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76800" y="1551432"/>
              <a:ext cx="6894576" cy="46482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73100" y="267690"/>
            <a:ext cx="28225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45" dirty="0">
                <a:solidFill>
                  <a:srgbClr val="000000"/>
                </a:solidFill>
                <a:latin typeface="Carlito"/>
                <a:cs typeface="Carlito"/>
              </a:rPr>
              <a:t>AWS</a:t>
            </a:r>
            <a:r>
              <a:rPr sz="3200" spc="-7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3200" spc="-5" dirty="0">
                <a:solidFill>
                  <a:srgbClr val="000000"/>
                </a:solidFill>
                <a:latin typeface="Carlito"/>
                <a:cs typeface="Carlito"/>
              </a:rPr>
              <a:t>Compliance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5487" y="3832859"/>
            <a:ext cx="1121664" cy="11216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0059" y="1380744"/>
            <a:ext cx="1112520" cy="11140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24783" y="3745991"/>
            <a:ext cx="1287780" cy="11140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1959" y="2606039"/>
            <a:ext cx="1187196" cy="11140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52800" y="1420367"/>
            <a:ext cx="1031748" cy="10332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62884" y="2522220"/>
            <a:ext cx="1219200" cy="11551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13503" y="2502397"/>
            <a:ext cx="1174721" cy="124340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963163" y="839582"/>
            <a:ext cx="154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9F7E02"/>
                </a:solidFill>
                <a:latin typeface="Arial"/>
                <a:cs typeface="Arial"/>
              </a:rPr>
              <a:t>Certificates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922526" y="970279"/>
            <a:ext cx="1346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9F7E02"/>
                </a:solidFill>
                <a:latin typeface="Arial"/>
                <a:cs typeface="Arial"/>
              </a:rPr>
              <a:t>Programs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ransition>
    <p:blinds dir="vert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635" cy="6858000"/>
            <a:chOff x="0" y="0"/>
            <a:chExt cx="12192635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63337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5943600"/>
              <a:ext cx="9187815" cy="914400"/>
            </a:xfrm>
            <a:custGeom>
              <a:avLst/>
              <a:gdLst/>
              <a:ahLst/>
              <a:cxnLst/>
              <a:rect l="l" t="t" r="r" b="b"/>
              <a:pathLst>
                <a:path w="9187815" h="914400">
                  <a:moveTo>
                    <a:pt x="0" y="0"/>
                  </a:moveTo>
                  <a:lnTo>
                    <a:pt x="0" y="914400"/>
                  </a:lnTo>
                  <a:lnTo>
                    <a:pt x="9187332" y="914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9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03945" y="5645696"/>
              <a:ext cx="10288270" cy="1212850"/>
            </a:xfrm>
            <a:custGeom>
              <a:avLst/>
              <a:gdLst/>
              <a:ahLst/>
              <a:cxnLst/>
              <a:rect l="l" t="t" r="r" b="b"/>
              <a:pathLst>
                <a:path w="10288270" h="1212850">
                  <a:moveTo>
                    <a:pt x="10288066" y="0"/>
                  </a:moveTo>
                  <a:lnTo>
                    <a:pt x="0" y="1212303"/>
                  </a:lnTo>
                  <a:lnTo>
                    <a:pt x="10288066" y="1212303"/>
                  </a:lnTo>
                  <a:lnTo>
                    <a:pt x="10288066" y="0"/>
                  </a:lnTo>
                  <a:close/>
                </a:path>
              </a:pathLst>
            </a:custGeom>
            <a:solidFill>
              <a:srgbClr val="187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60905" y="5957544"/>
              <a:ext cx="10231120" cy="901065"/>
            </a:xfrm>
            <a:custGeom>
              <a:avLst/>
              <a:gdLst/>
              <a:ahLst/>
              <a:cxnLst/>
              <a:rect l="l" t="t" r="r" b="b"/>
              <a:pathLst>
                <a:path w="10231120" h="901065">
                  <a:moveTo>
                    <a:pt x="10231107" y="0"/>
                  </a:moveTo>
                  <a:lnTo>
                    <a:pt x="0" y="900455"/>
                  </a:lnTo>
                  <a:lnTo>
                    <a:pt x="10231107" y="900455"/>
                  </a:lnTo>
                  <a:lnTo>
                    <a:pt x="10231107" y="0"/>
                  </a:lnTo>
                  <a:close/>
                </a:path>
              </a:pathLst>
            </a:custGeom>
            <a:solidFill>
              <a:srgbClr val="2C99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849356" y="6228588"/>
              <a:ext cx="1171955" cy="4404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335" dirty="0"/>
              <a:t>Identity </a:t>
            </a:r>
            <a:r>
              <a:rPr spc="-1405" dirty="0"/>
              <a:t>&amp;</a:t>
            </a:r>
            <a:r>
              <a:rPr spc="-1060" dirty="0"/>
              <a:t> </a:t>
            </a:r>
            <a:r>
              <a:rPr spc="-575" dirty="0"/>
              <a:t>Access  </a:t>
            </a:r>
            <a:r>
              <a:rPr spc="-425" dirty="0"/>
              <a:t>Management</a:t>
            </a:r>
          </a:p>
        </p:txBody>
      </p:sp>
      <p:sp>
        <p:nvSpPr>
          <p:cNvPr id="9" name="object 9"/>
          <p:cNvSpPr/>
          <p:nvPr/>
        </p:nvSpPr>
        <p:spPr>
          <a:xfrm>
            <a:off x="2436114" y="2315717"/>
            <a:ext cx="0" cy="1135380"/>
          </a:xfrm>
          <a:custGeom>
            <a:avLst/>
            <a:gdLst/>
            <a:ahLst/>
            <a:cxnLst/>
            <a:rect l="l" t="t" r="r" b="b"/>
            <a:pathLst>
              <a:path h="1135379">
                <a:moveTo>
                  <a:pt x="0" y="0"/>
                </a:moveTo>
                <a:lnTo>
                  <a:pt x="0" y="113477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38721"/>
            <a:ext cx="388366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4" dirty="0">
                <a:solidFill>
                  <a:srgbClr val="000000"/>
                </a:solidFill>
              </a:rPr>
              <a:t>IAM</a:t>
            </a:r>
            <a:r>
              <a:rPr sz="3600" spc="-500" dirty="0">
                <a:solidFill>
                  <a:srgbClr val="000000"/>
                </a:solidFill>
              </a:rPr>
              <a:t> </a:t>
            </a:r>
            <a:r>
              <a:rPr sz="3600" spc="-400" dirty="0" smtClean="0">
                <a:solidFill>
                  <a:srgbClr val="000000"/>
                </a:solidFill>
              </a:rPr>
              <a:t>Terms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688340" y="1236979"/>
            <a:ext cx="1019238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315" dirty="0">
                <a:latin typeface="Arial Black"/>
                <a:cs typeface="Arial Black"/>
              </a:rPr>
              <a:t>User: </a:t>
            </a:r>
            <a:r>
              <a:rPr sz="2800" spc="-210" dirty="0">
                <a:latin typeface="Arial Black"/>
                <a:cs typeface="Arial Black"/>
              </a:rPr>
              <a:t>an </a:t>
            </a:r>
            <a:r>
              <a:rPr sz="2800" spc="-195" dirty="0">
                <a:latin typeface="Arial Black"/>
                <a:cs typeface="Arial Black"/>
              </a:rPr>
              <a:t>entity </a:t>
            </a:r>
            <a:r>
              <a:rPr sz="2800" spc="-250" dirty="0">
                <a:latin typeface="Arial Black"/>
                <a:cs typeface="Arial Black"/>
              </a:rPr>
              <a:t>that </a:t>
            </a:r>
            <a:r>
              <a:rPr sz="2800" spc="-210" dirty="0">
                <a:latin typeface="Arial Black"/>
                <a:cs typeface="Arial Black"/>
              </a:rPr>
              <a:t>you </a:t>
            </a:r>
            <a:r>
              <a:rPr sz="2800" spc="-320" dirty="0">
                <a:latin typeface="Arial Black"/>
                <a:cs typeface="Arial Black"/>
              </a:rPr>
              <a:t>create </a:t>
            </a:r>
            <a:r>
              <a:rPr sz="2800" spc="-70" dirty="0">
                <a:latin typeface="Arial Black"/>
                <a:cs typeface="Arial Black"/>
              </a:rPr>
              <a:t>in </a:t>
            </a:r>
            <a:r>
              <a:rPr sz="2800" spc="-240" dirty="0">
                <a:latin typeface="Arial Black"/>
                <a:cs typeface="Arial Black"/>
              </a:rPr>
              <a:t>AWS </a:t>
            </a:r>
            <a:r>
              <a:rPr sz="2800" spc="-295" dirty="0">
                <a:latin typeface="Arial Black"/>
                <a:cs typeface="Arial Black"/>
              </a:rPr>
              <a:t>to </a:t>
            </a:r>
            <a:r>
              <a:rPr sz="2800" spc="-260" dirty="0">
                <a:latin typeface="Arial Black"/>
                <a:cs typeface="Arial Black"/>
              </a:rPr>
              <a:t>represent</a:t>
            </a:r>
            <a:r>
              <a:rPr sz="2800" spc="-715" dirty="0">
                <a:latin typeface="Arial Black"/>
                <a:cs typeface="Arial Black"/>
              </a:rPr>
              <a:t> </a:t>
            </a:r>
            <a:r>
              <a:rPr sz="2800" spc="-260" dirty="0">
                <a:latin typeface="Arial Black"/>
                <a:cs typeface="Arial Black"/>
              </a:rPr>
              <a:t>the</a:t>
            </a:r>
            <a:endParaRPr sz="2800" dirty="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8340" y="1389380"/>
            <a:ext cx="10681335" cy="4652812"/>
          </a:xfrm>
          <a:prstGeom prst="rect">
            <a:avLst/>
          </a:prstGeom>
        </p:spPr>
        <p:txBody>
          <a:bodyPr vert="horz" wrap="square" lIns="0" tIns="226060" rIns="0" bIns="0" rtlCol="0">
            <a:spAutoFit/>
          </a:bodyPr>
          <a:lstStyle/>
          <a:p>
            <a:pPr marL="469265">
              <a:lnSpc>
                <a:spcPct val="100000"/>
              </a:lnSpc>
              <a:spcBef>
                <a:spcPts val="1780"/>
              </a:spcBef>
            </a:pPr>
            <a:r>
              <a:rPr sz="2800" spc="-250" dirty="0">
                <a:latin typeface="Arial Black"/>
                <a:cs typeface="Arial Black"/>
              </a:rPr>
              <a:t>person </a:t>
            </a:r>
            <a:r>
              <a:rPr sz="2800" spc="-220" dirty="0">
                <a:latin typeface="Arial Black"/>
                <a:cs typeface="Arial Black"/>
              </a:rPr>
              <a:t>or </a:t>
            </a:r>
            <a:r>
              <a:rPr sz="2800" spc="-265" dirty="0">
                <a:latin typeface="Arial Black"/>
                <a:cs typeface="Arial Black"/>
              </a:rPr>
              <a:t>service </a:t>
            </a:r>
            <a:r>
              <a:rPr sz="2800" spc="-250" dirty="0">
                <a:latin typeface="Arial Black"/>
                <a:cs typeface="Arial Black"/>
              </a:rPr>
              <a:t>that </a:t>
            </a:r>
            <a:r>
              <a:rPr sz="2800" spc="-315" dirty="0">
                <a:latin typeface="Arial Black"/>
                <a:cs typeface="Arial Black"/>
              </a:rPr>
              <a:t>uses </a:t>
            </a:r>
            <a:r>
              <a:rPr sz="2800" spc="-165" dirty="0">
                <a:latin typeface="Arial Black"/>
                <a:cs typeface="Arial Black"/>
              </a:rPr>
              <a:t>it </a:t>
            </a:r>
            <a:r>
              <a:rPr sz="2800" spc="-295" dirty="0">
                <a:latin typeface="Arial Black"/>
                <a:cs typeface="Arial Black"/>
              </a:rPr>
              <a:t>to </a:t>
            </a:r>
            <a:r>
              <a:rPr sz="2800" spc="-245" dirty="0">
                <a:latin typeface="Arial Black"/>
                <a:cs typeface="Arial Black"/>
              </a:rPr>
              <a:t>interact </a:t>
            </a:r>
            <a:r>
              <a:rPr sz="2800" spc="-200" dirty="0">
                <a:latin typeface="Arial Black"/>
                <a:cs typeface="Arial Black"/>
              </a:rPr>
              <a:t>with</a:t>
            </a:r>
            <a:r>
              <a:rPr sz="2800" spc="-515" dirty="0">
                <a:latin typeface="Arial Black"/>
                <a:cs typeface="Arial Black"/>
              </a:rPr>
              <a:t> </a:t>
            </a:r>
            <a:r>
              <a:rPr sz="2800" spc="-245" dirty="0">
                <a:latin typeface="Arial Black"/>
                <a:cs typeface="Arial Black"/>
              </a:rPr>
              <a:t>AWS</a:t>
            </a:r>
            <a:endParaRPr sz="2800" dirty="0">
              <a:latin typeface="Arial Black"/>
              <a:cs typeface="Arial Black"/>
            </a:endParaRPr>
          </a:p>
          <a:p>
            <a:pPr marL="469900" marR="749300" indent="-457200">
              <a:lnSpc>
                <a:spcPct val="80000"/>
              </a:lnSpc>
              <a:spcBef>
                <a:spcPts val="240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295" dirty="0">
                <a:latin typeface="Arial Black"/>
                <a:cs typeface="Arial Black"/>
              </a:rPr>
              <a:t>Groups: </a:t>
            </a:r>
            <a:r>
              <a:rPr sz="2800" spc="-275" dirty="0">
                <a:latin typeface="Arial Black"/>
                <a:cs typeface="Arial Black"/>
              </a:rPr>
              <a:t>lets </a:t>
            </a:r>
            <a:r>
              <a:rPr sz="2800" spc="-210" dirty="0">
                <a:latin typeface="Arial Black"/>
                <a:cs typeface="Arial Black"/>
              </a:rPr>
              <a:t>you </a:t>
            </a:r>
            <a:r>
              <a:rPr sz="2800" spc="-245" dirty="0">
                <a:latin typeface="Arial Black"/>
                <a:cs typeface="Arial Black"/>
              </a:rPr>
              <a:t>assign </a:t>
            </a:r>
            <a:r>
              <a:rPr sz="2800" spc="-220" dirty="0">
                <a:latin typeface="Arial Black"/>
                <a:cs typeface="Arial Black"/>
              </a:rPr>
              <a:t>permissions </a:t>
            </a:r>
            <a:r>
              <a:rPr sz="2800" spc="-295" dirty="0">
                <a:latin typeface="Arial Black"/>
                <a:cs typeface="Arial Black"/>
              </a:rPr>
              <a:t>to </a:t>
            </a:r>
            <a:r>
              <a:rPr sz="2800" spc="-350" dirty="0">
                <a:latin typeface="Arial Black"/>
                <a:cs typeface="Arial Black"/>
              </a:rPr>
              <a:t>a </a:t>
            </a:r>
            <a:r>
              <a:rPr sz="2800" spc="-245" dirty="0">
                <a:latin typeface="Arial Black"/>
                <a:cs typeface="Arial Black"/>
              </a:rPr>
              <a:t>collection</a:t>
            </a:r>
            <a:r>
              <a:rPr sz="2800" spc="-390" dirty="0">
                <a:latin typeface="Arial Black"/>
                <a:cs typeface="Arial Black"/>
              </a:rPr>
              <a:t> </a:t>
            </a:r>
            <a:r>
              <a:rPr sz="2800" spc="-210" dirty="0">
                <a:latin typeface="Arial Black"/>
                <a:cs typeface="Arial Black"/>
              </a:rPr>
              <a:t>of  </a:t>
            </a:r>
            <a:r>
              <a:rPr sz="2800" spc="-280" dirty="0">
                <a:latin typeface="Arial Black"/>
                <a:cs typeface="Arial Black"/>
              </a:rPr>
              <a:t>users</a:t>
            </a:r>
            <a:endParaRPr sz="2800" dirty="0">
              <a:latin typeface="Arial Black"/>
              <a:cs typeface="Arial Black"/>
            </a:endParaRPr>
          </a:p>
          <a:p>
            <a:pPr marL="469900" marR="179705" indent="-457200">
              <a:lnSpc>
                <a:spcPct val="80000"/>
              </a:lnSpc>
              <a:spcBef>
                <a:spcPts val="240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310" dirty="0">
                <a:latin typeface="Arial Black"/>
                <a:cs typeface="Arial Black"/>
              </a:rPr>
              <a:t>Roles: </a:t>
            </a:r>
            <a:r>
              <a:rPr sz="2800" spc="-305" dirty="0">
                <a:latin typeface="Arial Black"/>
                <a:cs typeface="Arial Black"/>
              </a:rPr>
              <a:t>delegate </a:t>
            </a:r>
            <a:r>
              <a:rPr sz="2800" spc="-365" dirty="0">
                <a:latin typeface="Arial Black"/>
                <a:cs typeface="Arial Black"/>
              </a:rPr>
              <a:t>access </a:t>
            </a:r>
            <a:r>
              <a:rPr sz="2800" spc="-295" dirty="0">
                <a:latin typeface="Arial Black"/>
                <a:cs typeface="Arial Black"/>
              </a:rPr>
              <a:t>to </a:t>
            </a:r>
            <a:r>
              <a:rPr sz="2800" spc="-280" dirty="0">
                <a:latin typeface="Arial Black"/>
                <a:cs typeface="Arial Black"/>
              </a:rPr>
              <a:t>users </a:t>
            </a:r>
            <a:r>
              <a:rPr sz="2800" spc="-220" dirty="0">
                <a:latin typeface="Arial Black"/>
                <a:cs typeface="Arial Black"/>
              </a:rPr>
              <a:t>or </a:t>
            </a:r>
            <a:r>
              <a:rPr sz="2800" spc="-275" dirty="0">
                <a:latin typeface="Arial Black"/>
                <a:cs typeface="Arial Black"/>
              </a:rPr>
              <a:t>services </a:t>
            </a:r>
            <a:r>
              <a:rPr sz="2800" spc="-250" dirty="0">
                <a:latin typeface="Arial Black"/>
                <a:cs typeface="Arial Black"/>
              </a:rPr>
              <a:t>that </a:t>
            </a:r>
            <a:r>
              <a:rPr sz="2800" spc="-170" dirty="0">
                <a:latin typeface="Arial Black"/>
                <a:cs typeface="Arial Black"/>
              </a:rPr>
              <a:t>normally  </a:t>
            </a:r>
            <a:r>
              <a:rPr sz="2800" spc="-220" dirty="0">
                <a:latin typeface="Arial Black"/>
                <a:cs typeface="Arial Black"/>
              </a:rPr>
              <a:t>don't </a:t>
            </a:r>
            <a:r>
              <a:rPr sz="2800" spc="-250" dirty="0">
                <a:latin typeface="Arial Black"/>
                <a:cs typeface="Arial Black"/>
              </a:rPr>
              <a:t>have </a:t>
            </a:r>
            <a:r>
              <a:rPr sz="2800" spc="-365" dirty="0">
                <a:latin typeface="Arial Black"/>
                <a:cs typeface="Arial Black"/>
              </a:rPr>
              <a:t>access </a:t>
            </a:r>
            <a:r>
              <a:rPr sz="2800" spc="-295" dirty="0">
                <a:latin typeface="Arial Black"/>
                <a:cs typeface="Arial Black"/>
              </a:rPr>
              <a:t>to </a:t>
            </a:r>
            <a:r>
              <a:rPr sz="2800" spc="-190" dirty="0">
                <a:latin typeface="Arial Black"/>
                <a:cs typeface="Arial Black"/>
              </a:rPr>
              <a:t>your </a:t>
            </a:r>
            <a:r>
              <a:rPr sz="2800" spc="-215" dirty="0">
                <a:latin typeface="Arial Black"/>
                <a:cs typeface="Arial Black"/>
              </a:rPr>
              <a:t>organization's </a:t>
            </a:r>
            <a:r>
              <a:rPr sz="2800" spc="-240" dirty="0">
                <a:latin typeface="Arial Black"/>
                <a:cs typeface="Arial Black"/>
              </a:rPr>
              <a:t>AWS</a:t>
            </a:r>
            <a:r>
              <a:rPr sz="2800" spc="-385" dirty="0">
                <a:latin typeface="Arial Black"/>
                <a:cs typeface="Arial Black"/>
              </a:rPr>
              <a:t> </a:t>
            </a:r>
            <a:r>
              <a:rPr sz="2800" spc="-290" dirty="0">
                <a:latin typeface="Arial Black"/>
                <a:cs typeface="Arial Black"/>
              </a:rPr>
              <a:t>resources</a:t>
            </a:r>
            <a:endParaRPr sz="2800" dirty="0">
              <a:latin typeface="Arial Black"/>
              <a:cs typeface="Arial Black"/>
            </a:endParaRPr>
          </a:p>
          <a:p>
            <a:pPr marL="469900" indent="-457200">
              <a:lnSpc>
                <a:spcPct val="100000"/>
              </a:lnSpc>
              <a:spcBef>
                <a:spcPts val="168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800" spc="-245" dirty="0">
                <a:latin typeface="Arial Black"/>
                <a:cs typeface="Arial Black"/>
              </a:rPr>
              <a:t>Policy: </a:t>
            </a:r>
            <a:r>
              <a:rPr sz="2800" spc="-225" dirty="0">
                <a:latin typeface="Arial Black"/>
                <a:cs typeface="Arial Black"/>
              </a:rPr>
              <a:t>Permissions </a:t>
            </a:r>
            <a:r>
              <a:rPr sz="2800" spc="-250" dirty="0">
                <a:latin typeface="Arial Black"/>
                <a:cs typeface="Arial Black"/>
              </a:rPr>
              <a:t>granted </a:t>
            </a:r>
            <a:r>
              <a:rPr sz="2800" spc="-295" dirty="0">
                <a:latin typeface="Arial Black"/>
                <a:cs typeface="Arial Black"/>
              </a:rPr>
              <a:t>to </a:t>
            </a:r>
            <a:r>
              <a:rPr sz="2800" spc="-350" dirty="0">
                <a:latin typeface="Arial Black"/>
                <a:cs typeface="Arial Black"/>
              </a:rPr>
              <a:t>a </a:t>
            </a:r>
            <a:r>
              <a:rPr sz="2800" spc="-305" dirty="0">
                <a:latin typeface="Arial Black"/>
                <a:cs typeface="Arial Black"/>
              </a:rPr>
              <a:t>users, </a:t>
            </a:r>
            <a:r>
              <a:rPr sz="2800" spc="-260" dirty="0">
                <a:latin typeface="Arial Black"/>
                <a:cs typeface="Arial Black"/>
              </a:rPr>
              <a:t>groups </a:t>
            </a:r>
            <a:r>
              <a:rPr sz="2800" spc="-215" dirty="0">
                <a:latin typeface="Arial Black"/>
                <a:cs typeface="Arial Black"/>
              </a:rPr>
              <a:t>and</a:t>
            </a:r>
            <a:r>
              <a:rPr sz="2800" spc="-300" dirty="0">
                <a:latin typeface="Arial Black"/>
                <a:cs typeface="Arial Black"/>
              </a:rPr>
              <a:t> </a:t>
            </a:r>
            <a:r>
              <a:rPr sz="2800" spc="-260" dirty="0">
                <a:latin typeface="Arial Black"/>
                <a:cs typeface="Arial Black"/>
              </a:rPr>
              <a:t>roles</a:t>
            </a:r>
            <a:endParaRPr sz="2800" dirty="0">
              <a:latin typeface="Arial Black"/>
              <a:cs typeface="Arial Black"/>
            </a:endParaRPr>
          </a:p>
          <a:p>
            <a:pPr marL="469265" marR="5080" indent="-457200" algn="just">
              <a:lnSpc>
                <a:spcPct val="80000"/>
              </a:lnSpc>
              <a:spcBef>
                <a:spcPts val="2400"/>
              </a:spcBef>
              <a:buFont typeface="Arial"/>
              <a:buChar char="•"/>
              <a:tabLst>
                <a:tab pos="469900" algn="l"/>
              </a:tabLst>
            </a:pPr>
            <a:r>
              <a:rPr sz="2800" spc="-260" dirty="0">
                <a:latin typeface="Arial Black"/>
                <a:cs typeface="Arial Black"/>
              </a:rPr>
              <a:t>Instance </a:t>
            </a:r>
            <a:r>
              <a:rPr sz="2800" spc="-225" dirty="0">
                <a:latin typeface="Arial Black"/>
                <a:cs typeface="Arial Black"/>
              </a:rPr>
              <a:t>Profile: </a:t>
            </a:r>
            <a:r>
              <a:rPr sz="2800" spc="-350" dirty="0">
                <a:latin typeface="Arial Black"/>
                <a:cs typeface="Arial Black"/>
              </a:rPr>
              <a:t>a </a:t>
            </a:r>
            <a:r>
              <a:rPr sz="2800" spc="-229" dirty="0">
                <a:latin typeface="Arial Black"/>
                <a:cs typeface="Arial Black"/>
              </a:rPr>
              <a:t>container </a:t>
            </a:r>
            <a:r>
              <a:rPr sz="2800" spc="-180" dirty="0">
                <a:latin typeface="Arial Black"/>
                <a:cs typeface="Arial Black"/>
              </a:rPr>
              <a:t>for </a:t>
            </a:r>
            <a:r>
              <a:rPr sz="2800" spc="-210" dirty="0">
                <a:latin typeface="Arial Black"/>
                <a:cs typeface="Arial Black"/>
              </a:rPr>
              <a:t>an </a:t>
            </a:r>
            <a:r>
              <a:rPr sz="2800" spc="-175" dirty="0">
                <a:latin typeface="Arial Black"/>
                <a:cs typeface="Arial Black"/>
              </a:rPr>
              <a:t>IAM </a:t>
            </a:r>
            <a:r>
              <a:rPr sz="2800" spc="-240" dirty="0">
                <a:latin typeface="Arial Black"/>
                <a:cs typeface="Arial Black"/>
              </a:rPr>
              <a:t>role </a:t>
            </a:r>
            <a:r>
              <a:rPr sz="2800" spc="-250" dirty="0">
                <a:latin typeface="Arial Black"/>
                <a:cs typeface="Arial Black"/>
              </a:rPr>
              <a:t>that </a:t>
            </a:r>
            <a:r>
              <a:rPr sz="2800" spc="-210" dirty="0">
                <a:latin typeface="Arial Black"/>
                <a:cs typeface="Arial Black"/>
              </a:rPr>
              <a:t>you </a:t>
            </a:r>
            <a:r>
              <a:rPr sz="2800" spc="-275" dirty="0">
                <a:latin typeface="Arial Black"/>
                <a:cs typeface="Arial Black"/>
              </a:rPr>
              <a:t>can  </a:t>
            </a:r>
            <a:r>
              <a:rPr sz="2800" spc="-310" dirty="0">
                <a:latin typeface="Arial Black"/>
                <a:cs typeface="Arial Black"/>
              </a:rPr>
              <a:t>use </a:t>
            </a:r>
            <a:r>
              <a:rPr sz="2800" spc="-295" dirty="0">
                <a:latin typeface="Arial Black"/>
                <a:cs typeface="Arial Black"/>
              </a:rPr>
              <a:t>to </a:t>
            </a:r>
            <a:r>
              <a:rPr sz="2800" spc="-320" dirty="0">
                <a:latin typeface="Arial Black"/>
                <a:cs typeface="Arial Black"/>
              </a:rPr>
              <a:t>pass </a:t>
            </a:r>
            <a:r>
              <a:rPr sz="2800" spc="-240" dirty="0">
                <a:latin typeface="Arial Black"/>
                <a:cs typeface="Arial Black"/>
              </a:rPr>
              <a:t>role </a:t>
            </a:r>
            <a:r>
              <a:rPr sz="2800" spc="-175" dirty="0">
                <a:latin typeface="Arial Black"/>
                <a:cs typeface="Arial Black"/>
              </a:rPr>
              <a:t>information </a:t>
            </a:r>
            <a:r>
              <a:rPr sz="2800" spc="-295" dirty="0">
                <a:latin typeface="Arial Black"/>
                <a:cs typeface="Arial Black"/>
              </a:rPr>
              <a:t>to </a:t>
            </a:r>
            <a:r>
              <a:rPr sz="2800" spc="-210" dirty="0">
                <a:latin typeface="Arial Black"/>
                <a:cs typeface="Arial Black"/>
              </a:rPr>
              <a:t>an </a:t>
            </a:r>
            <a:r>
              <a:rPr sz="2800" spc="-340" dirty="0">
                <a:latin typeface="Arial Black"/>
                <a:cs typeface="Arial Black"/>
              </a:rPr>
              <a:t>EC2 </a:t>
            </a:r>
            <a:r>
              <a:rPr sz="2800" spc="-245" dirty="0">
                <a:latin typeface="Arial Black"/>
                <a:cs typeface="Arial Black"/>
              </a:rPr>
              <a:t>instance </a:t>
            </a:r>
            <a:r>
              <a:rPr sz="2800" spc="-235" dirty="0">
                <a:latin typeface="Arial Black"/>
                <a:cs typeface="Arial Black"/>
              </a:rPr>
              <a:t>when </a:t>
            </a:r>
            <a:r>
              <a:rPr sz="2800" spc="-254" dirty="0">
                <a:latin typeface="Arial Black"/>
                <a:cs typeface="Arial Black"/>
              </a:rPr>
              <a:t>the  </a:t>
            </a:r>
            <a:r>
              <a:rPr sz="2800" spc="-245" dirty="0">
                <a:latin typeface="Arial Black"/>
                <a:cs typeface="Arial Black"/>
              </a:rPr>
              <a:t>instance</a:t>
            </a:r>
            <a:r>
              <a:rPr sz="2800" spc="-280" dirty="0">
                <a:latin typeface="Arial Black"/>
                <a:cs typeface="Arial Black"/>
              </a:rPr>
              <a:t> </a:t>
            </a:r>
            <a:r>
              <a:rPr sz="2800" spc="-285" dirty="0">
                <a:latin typeface="Arial Black"/>
                <a:cs typeface="Arial Black"/>
              </a:rPr>
              <a:t>starts</a:t>
            </a:r>
            <a:endParaRPr sz="2800" dirty="0">
              <a:latin typeface="Arial Black"/>
              <a:cs typeface="Arial Black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52400"/>
            <a:ext cx="11991975" cy="63246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20851"/>
            <a:ext cx="12192000" cy="6137275"/>
            <a:chOff x="0" y="720851"/>
            <a:chExt cx="12192000" cy="6137275"/>
          </a:xfrm>
        </p:grpSpPr>
        <p:sp>
          <p:nvSpPr>
            <p:cNvPr id="3" name="object 3"/>
            <p:cNvSpPr/>
            <p:nvPr/>
          </p:nvSpPr>
          <p:spPr>
            <a:xfrm>
              <a:off x="6577583" y="720851"/>
              <a:ext cx="3800855" cy="49438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33983" y="1383791"/>
              <a:ext cx="731520" cy="731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8340" y="579208"/>
            <a:ext cx="204343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35" dirty="0">
                <a:solidFill>
                  <a:srgbClr val="000000"/>
                </a:solidFill>
              </a:rPr>
              <a:t>IAM</a:t>
            </a:r>
            <a:r>
              <a:rPr sz="3200" spc="-340" dirty="0">
                <a:solidFill>
                  <a:srgbClr val="000000"/>
                </a:solidFill>
              </a:rPr>
              <a:t> </a:t>
            </a:r>
            <a:r>
              <a:rPr sz="3200" spc="-285" dirty="0">
                <a:solidFill>
                  <a:srgbClr val="000000"/>
                </a:solidFill>
              </a:rPr>
              <a:t>Users</a:t>
            </a:r>
            <a:endParaRPr sz="32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39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972797" y="2824302"/>
            <a:ext cx="479806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Courier New"/>
              <a:buChar char="o"/>
              <a:tabLst>
                <a:tab pos="299720" algn="l"/>
              </a:tabLst>
            </a:pPr>
            <a:r>
              <a:rPr sz="2400" spc="-5" dirty="0">
                <a:latin typeface="Carlito"/>
                <a:cs typeface="Carlito"/>
              </a:rPr>
              <a:t>Identity and </a:t>
            </a:r>
            <a:r>
              <a:rPr sz="2400" dirty="0">
                <a:latin typeface="Carlito"/>
                <a:cs typeface="Carlito"/>
              </a:rPr>
              <a:t>Access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Management</a:t>
            </a:r>
            <a:endParaRPr sz="24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Courier New"/>
              <a:buChar char="o"/>
              <a:tabLst>
                <a:tab pos="299720" algn="l"/>
              </a:tabLst>
            </a:pPr>
            <a:r>
              <a:rPr sz="2400" spc="-15" dirty="0">
                <a:latin typeface="Carlito"/>
                <a:cs typeface="Carlito"/>
              </a:rPr>
              <a:t>Create </a:t>
            </a:r>
            <a:r>
              <a:rPr sz="2400" spc="-10" dirty="0">
                <a:latin typeface="Carlito"/>
                <a:cs typeface="Carlito"/>
              </a:rPr>
              <a:t>Users </a:t>
            </a:r>
            <a:r>
              <a:rPr sz="2400" spc="-5" dirty="0">
                <a:latin typeface="Carlito"/>
                <a:cs typeface="Carlito"/>
              </a:rPr>
              <a:t>and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Groups</a:t>
            </a:r>
            <a:endParaRPr sz="24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Courier New"/>
              <a:buChar char="o"/>
              <a:tabLst>
                <a:tab pos="299720" algn="l"/>
              </a:tabLst>
            </a:pPr>
            <a:r>
              <a:rPr sz="2400" spc="-10" dirty="0">
                <a:latin typeface="Carlito"/>
                <a:cs typeface="Carlito"/>
              </a:rPr>
              <a:t>Establish </a:t>
            </a:r>
            <a:r>
              <a:rPr sz="2400" spc="-40" dirty="0">
                <a:latin typeface="Carlito"/>
                <a:cs typeface="Carlito"/>
              </a:rPr>
              <a:t>Trust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Relationships</a:t>
            </a:r>
            <a:endParaRPr sz="2400">
              <a:latin typeface="Carlito"/>
              <a:cs typeface="Carlito"/>
            </a:endParaRPr>
          </a:p>
          <a:p>
            <a:pPr marL="299085" indent="-287020">
              <a:lnSpc>
                <a:spcPct val="100000"/>
              </a:lnSpc>
              <a:buFont typeface="Courier New"/>
              <a:buChar char="o"/>
              <a:tabLst>
                <a:tab pos="299720" algn="l"/>
              </a:tabLst>
            </a:pPr>
            <a:r>
              <a:rPr sz="2400" spc="-10" dirty="0">
                <a:latin typeface="Carlito"/>
                <a:cs typeface="Carlito"/>
              </a:rPr>
              <a:t>Govern </a:t>
            </a:r>
            <a:r>
              <a:rPr sz="2400" dirty="0">
                <a:latin typeface="Carlito"/>
                <a:cs typeface="Carlito"/>
              </a:rPr>
              <a:t>Access </a:t>
            </a:r>
            <a:r>
              <a:rPr sz="2400" spc="-5" dirty="0">
                <a:latin typeface="Carlito"/>
                <a:cs typeface="Carlito"/>
              </a:rPr>
              <a:t>via </a:t>
            </a:r>
            <a:r>
              <a:rPr sz="2400" spc="-10" dirty="0">
                <a:latin typeface="Carlito"/>
                <a:cs typeface="Carlito"/>
              </a:rPr>
              <a:t>Policy</a:t>
            </a:r>
            <a:r>
              <a:rPr sz="2400" spc="-8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Documents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635" cy="6858000"/>
            <a:chOff x="0" y="0"/>
            <a:chExt cx="12192635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63337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5943600"/>
              <a:ext cx="9187815" cy="914400"/>
            </a:xfrm>
            <a:custGeom>
              <a:avLst/>
              <a:gdLst/>
              <a:ahLst/>
              <a:cxnLst/>
              <a:rect l="l" t="t" r="r" b="b"/>
              <a:pathLst>
                <a:path w="9187815" h="914400">
                  <a:moveTo>
                    <a:pt x="0" y="0"/>
                  </a:moveTo>
                  <a:lnTo>
                    <a:pt x="0" y="914400"/>
                  </a:lnTo>
                  <a:lnTo>
                    <a:pt x="9187332" y="914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9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03945" y="5645696"/>
              <a:ext cx="10288270" cy="1212850"/>
            </a:xfrm>
            <a:custGeom>
              <a:avLst/>
              <a:gdLst/>
              <a:ahLst/>
              <a:cxnLst/>
              <a:rect l="l" t="t" r="r" b="b"/>
              <a:pathLst>
                <a:path w="10288270" h="1212850">
                  <a:moveTo>
                    <a:pt x="10288066" y="0"/>
                  </a:moveTo>
                  <a:lnTo>
                    <a:pt x="0" y="1212303"/>
                  </a:lnTo>
                  <a:lnTo>
                    <a:pt x="10288066" y="1212303"/>
                  </a:lnTo>
                  <a:lnTo>
                    <a:pt x="10288066" y="0"/>
                  </a:lnTo>
                  <a:close/>
                </a:path>
              </a:pathLst>
            </a:custGeom>
            <a:solidFill>
              <a:srgbClr val="187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60905" y="5957544"/>
              <a:ext cx="10231120" cy="901065"/>
            </a:xfrm>
            <a:custGeom>
              <a:avLst/>
              <a:gdLst/>
              <a:ahLst/>
              <a:cxnLst/>
              <a:rect l="l" t="t" r="r" b="b"/>
              <a:pathLst>
                <a:path w="10231120" h="901065">
                  <a:moveTo>
                    <a:pt x="10231107" y="0"/>
                  </a:moveTo>
                  <a:lnTo>
                    <a:pt x="0" y="900455"/>
                  </a:lnTo>
                  <a:lnTo>
                    <a:pt x="10231107" y="900455"/>
                  </a:lnTo>
                  <a:lnTo>
                    <a:pt x="10231107" y="0"/>
                  </a:lnTo>
                  <a:close/>
                </a:path>
              </a:pathLst>
            </a:custGeom>
            <a:solidFill>
              <a:srgbClr val="2C99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849356" y="6228588"/>
              <a:ext cx="1171955" cy="4404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350" dirty="0"/>
              <a:t>Introduction </a:t>
            </a:r>
            <a:r>
              <a:rPr spc="-500" dirty="0"/>
              <a:t>to  </a:t>
            </a:r>
            <a:r>
              <a:rPr spc="-420" dirty="0"/>
              <a:t>Cloud</a:t>
            </a:r>
            <a:r>
              <a:rPr spc="-530" dirty="0"/>
              <a:t> </a:t>
            </a:r>
            <a:r>
              <a:rPr spc="-380" dirty="0"/>
              <a:t>Computing</a:t>
            </a:r>
          </a:p>
        </p:txBody>
      </p:sp>
      <p:sp>
        <p:nvSpPr>
          <p:cNvPr id="9" name="object 9"/>
          <p:cNvSpPr/>
          <p:nvPr/>
        </p:nvSpPr>
        <p:spPr>
          <a:xfrm>
            <a:off x="2436114" y="2315717"/>
            <a:ext cx="0" cy="1135380"/>
          </a:xfrm>
          <a:custGeom>
            <a:avLst/>
            <a:gdLst/>
            <a:ahLst/>
            <a:cxnLst/>
            <a:rect l="l" t="t" r="r" b="b"/>
            <a:pathLst>
              <a:path h="1135379">
                <a:moveTo>
                  <a:pt x="0" y="0"/>
                </a:moveTo>
                <a:lnTo>
                  <a:pt x="0" y="113477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38985" y="1165733"/>
            <a:ext cx="8237855" cy="4255770"/>
            <a:chOff x="2038985" y="1165733"/>
            <a:chExt cx="8237855" cy="4255770"/>
          </a:xfrm>
        </p:grpSpPr>
        <p:sp>
          <p:nvSpPr>
            <p:cNvPr id="3" name="object 3"/>
            <p:cNvSpPr/>
            <p:nvPr/>
          </p:nvSpPr>
          <p:spPr>
            <a:xfrm>
              <a:off x="2042160" y="1168908"/>
              <a:ext cx="8231505" cy="4249420"/>
            </a:xfrm>
            <a:custGeom>
              <a:avLst/>
              <a:gdLst/>
              <a:ahLst/>
              <a:cxnLst/>
              <a:rect l="l" t="t" r="r" b="b"/>
              <a:pathLst>
                <a:path w="8231505" h="4249420">
                  <a:moveTo>
                    <a:pt x="0" y="417156"/>
                  </a:moveTo>
                  <a:lnTo>
                    <a:pt x="2806" y="368507"/>
                  </a:lnTo>
                  <a:lnTo>
                    <a:pt x="11017" y="321506"/>
                  </a:lnTo>
                  <a:lnTo>
                    <a:pt x="24319" y="276466"/>
                  </a:lnTo>
                  <a:lnTo>
                    <a:pt x="42400" y="233701"/>
                  </a:lnTo>
                  <a:lnTo>
                    <a:pt x="64945" y="193523"/>
                  </a:lnTo>
                  <a:lnTo>
                    <a:pt x="91644" y="156245"/>
                  </a:lnTo>
                  <a:lnTo>
                    <a:pt x="122181" y="122181"/>
                  </a:lnTo>
                  <a:lnTo>
                    <a:pt x="156245" y="91644"/>
                  </a:lnTo>
                  <a:lnTo>
                    <a:pt x="193523" y="64945"/>
                  </a:lnTo>
                  <a:lnTo>
                    <a:pt x="233701" y="42400"/>
                  </a:lnTo>
                  <a:lnTo>
                    <a:pt x="276466" y="24319"/>
                  </a:lnTo>
                  <a:lnTo>
                    <a:pt x="321506" y="11017"/>
                  </a:lnTo>
                  <a:lnTo>
                    <a:pt x="368507" y="2806"/>
                  </a:lnTo>
                  <a:lnTo>
                    <a:pt x="417156" y="0"/>
                  </a:lnTo>
                  <a:lnTo>
                    <a:pt x="7813967" y="0"/>
                  </a:lnTo>
                  <a:lnTo>
                    <a:pt x="7862616" y="2806"/>
                  </a:lnTo>
                  <a:lnTo>
                    <a:pt x="7909617" y="11017"/>
                  </a:lnTo>
                  <a:lnTo>
                    <a:pt x="7954657" y="24319"/>
                  </a:lnTo>
                  <a:lnTo>
                    <a:pt x="7997422" y="42400"/>
                  </a:lnTo>
                  <a:lnTo>
                    <a:pt x="8037600" y="64945"/>
                  </a:lnTo>
                  <a:lnTo>
                    <a:pt x="8074878" y="91644"/>
                  </a:lnTo>
                  <a:lnTo>
                    <a:pt x="8108942" y="122181"/>
                  </a:lnTo>
                  <a:lnTo>
                    <a:pt x="8139479" y="156245"/>
                  </a:lnTo>
                  <a:lnTo>
                    <a:pt x="8166178" y="193523"/>
                  </a:lnTo>
                  <a:lnTo>
                    <a:pt x="8188723" y="233701"/>
                  </a:lnTo>
                  <a:lnTo>
                    <a:pt x="8206804" y="276466"/>
                  </a:lnTo>
                  <a:lnTo>
                    <a:pt x="8220106" y="321506"/>
                  </a:lnTo>
                  <a:lnTo>
                    <a:pt x="8228317" y="368507"/>
                  </a:lnTo>
                  <a:lnTo>
                    <a:pt x="8231124" y="417156"/>
                  </a:lnTo>
                  <a:lnTo>
                    <a:pt x="8231124" y="3831755"/>
                  </a:lnTo>
                  <a:lnTo>
                    <a:pt x="8228317" y="3880404"/>
                  </a:lnTo>
                  <a:lnTo>
                    <a:pt x="8220106" y="3927405"/>
                  </a:lnTo>
                  <a:lnTo>
                    <a:pt x="8206804" y="3972445"/>
                  </a:lnTo>
                  <a:lnTo>
                    <a:pt x="8188723" y="4015210"/>
                  </a:lnTo>
                  <a:lnTo>
                    <a:pt x="8166178" y="4055388"/>
                  </a:lnTo>
                  <a:lnTo>
                    <a:pt x="8139479" y="4092666"/>
                  </a:lnTo>
                  <a:lnTo>
                    <a:pt x="8108942" y="4126730"/>
                  </a:lnTo>
                  <a:lnTo>
                    <a:pt x="8074878" y="4157267"/>
                  </a:lnTo>
                  <a:lnTo>
                    <a:pt x="8037600" y="4183966"/>
                  </a:lnTo>
                  <a:lnTo>
                    <a:pt x="7997422" y="4206511"/>
                  </a:lnTo>
                  <a:lnTo>
                    <a:pt x="7954657" y="4224592"/>
                  </a:lnTo>
                  <a:lnTo>
                    <a:pt x="7909617" y="4237894"/>
                  </a:lnTo>
                  <a:lnTo>
                    <a:pt x="7862616" y="4246105"/>
                  </a:lnTo>
                  <a:lnTo>
                    <a:pt x="7813967" y="4248912"/>
                  </a:lnTo>
                  <a:lnTo>
                    <a:pt x="417156" y="4248912"/>
                  </a:lnTo>
                  <a:lnTo>
                    <a:pt x="368507" y="4246105"/>
                  </a:lnTo>
                  <a:lnTo>
                    <a:pt x="321506" y="4237894"/>
                  </a:lnTo>
                  <a:lnTo>
                    <a:pt x="276466" y="4224592"/>
                  </a:lnTo>
                  <a:lnTo>
                    <a:pt x="233701" y="4206511"/>
                  </a:lnTo>
                  <a:lnTo>
                    <a:pt x="193523" y="4183966"/>
                  </a:lnTo>
                  <a:lnTo>
                    <a:pt x="156245" y="4157267"/>
                  </a:lnTo>
                  <a:lnTo>
                    <a:pt x="122181" y="4126730"/>
                  </a:lnTo>
                  <a:lnTo>
                    <a:pt x="91644" y="4092666"/>
                  </a:lnTo>
                  <a:lnTo>
                    <a:pt x="64945" y="4055388"/>
                  </a:lnTo>
                  <a:lnTo>
                    <a:pt x="42400" y="4015210"/>
                  </a:lnTo>
                  <a:lnTo>
                    <a:pt x="24319" y="3972445"/>
                  </a:lnTo>
                  <a:lnTo>
                    <a:pt x="11017" y="3927405"/>
                  </a:lnTo>
                  <a:lnTo>
                    <a:pt x="2806" y="3880404"/>
                  </a:lnTo>
                  <a:lnTo>
                    <a:pt x="0" y="3831755"/>
                  </a:lnTo>
                  <a:lnTo>
                    <a:pt x="0" y="417156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210684" y="1220137"/>
              <a:ext cx="216783" cy="1825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86697" y="1684019"/>
              <a:ext cx="1030605" cy="1393190"/>
            </a:xfrm>
            <a:custGeom>
              <a:avLst/>
              <a:gdLst/>
              <a:ahLst/>
              <a:cxnLst/>
              <a:rect l="l" t="t" r="r" b="b"/>
              <a:pathLst>
                <a:path w="1030604" h="1393189">
                  <a:moveTo>
                    <a:pt x="858364" y="1392734"/>
                  </a:moveTo>
                  <a:lnTo>
                    <a:pt x="178151" y="1392734"/>
                  </a:lnTo>
                  <a:lnTo>
                    <a:pt x="137222" y="1386448"/>
                  </a:lnTo>
                  <a:lnTo>
                    <a:pt x="99693" y="1368533"/>
                  </a:lnTo>
                  <a:lnTo>
                    <a:pt x="66619" y="1340403"/>
                  </a:lnTo>
                  <a:lnTo>
                    <a:pt x="39057" y="1303473"/>
                  </a:lnTo>
                  <a:lnTo>
                    <a:pt x="18062" y="1259159"/>
                  </a:lnTo>
                  <a:lnTo>
                    <a:pt x="4691" y="1208875"/>
                  </a:lnTo>
                  <a:lnTo>
                    <a:pt x="0" y="1154036"/>
                  </a:lnTo>
                  <a:lnTo>
                    <a:pt x="0" y="220941"/>
                  </a:lnTo>
                  <a:lnTo>
                    <a:pt x="4691" y="166941"/>
                  </a:lnTo>
                  <a:lnTo>
                    <a:pt x="18062" y="117462"/>
                  </a:lnTo>
                  <a:lnTo>
                    <a:pt x="39057" y="73884"/>
                  </a:lnTo>
                  <a:lnTo>
                    <a:pt x="66619" y="37588"/>
                  </a:lnTo>
                  <a:lnTo>
                    <a:pt x="99693" y="9952"/>
                  </a:lnTo>
                  <a:lnTo>
                    <a:pt x="120923" y="0"/>
                  </a:lnTo>
                  <a:lnTo>
                    <a:pt x="915592" y="0"/>
                  </a:lnTo>
                  <a:lnTo>
                    <a:pt x="969896" y="37588"/>
                  </a:lnTo>
                  <a:lnTo>
                    <a:pt x="997458" y="73884"/>
                  </a:lnTo>
                  <a:lnTo>
                    <a:pt x="1018453" y="117462"/>
                  </a:lnTo>
                  <a:lnTo>
                    <a:pt x="1030210" y="160969"/>
                  </a:lnTo>
                  <a:lnTo>
                    <a:pt x="1030210" y="1214945"/>
                  </a:lnTo>
                  <a:lnTo>
                    <a:pt x="1018453" y="1259159"/>
                  </a:lnTo>
                  <a:lnTo>
                    <a:pt x="997458" y="1303473"/>
                  </a:lnTo>
                  <a:lnTo>
                    <a:pt x="969896" y="1340403"/>
                  </a:lnTo>
                  <a:lnTo>
                    <a:pt x="936822" y="1368533"/>
                  </a:lnTo>
                  <a:lnTo>
                    <a:pt x="899293" y="1386448"/>
                  </a:lnTo>
                  <a:lnTo>
                    <a:pt x="858364" y="1392734"/>
                  </a:lnTo>
                  <a:close/>
                </a:path>
              </a:pathLst>
            </a:custGeom>
            <a:solidFill>
              <a:srgbClr val="F474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045062" y="2898965"/>
              <a:ext cx="172085" cy="259079"/>
            </a:xfrm>
            <a:custGeom>
              <a:avLst/>
              <a:gdLst/>
              <a:ahLst/>
              <a:cxnLst/>
              <a:rect l="l" t="t" r="r" b="b"/>
              <a:pathLst>
                <a:path w="172085" h="259080">
                  <a:moveTo>
                    <a:pt x="0" y="258669"/>
                  </a:moveTo>
                  <a:lnTo>
                    <a:pt x="0" y="177788"/>
                  </a:lnTo>
                  <a:lnTo>
                    <a:pt x="40928" y="171502"/>
                  </a:lnTo>
                  <a:lnTo>
                    <a:pt x="78458" y="153586"/>
                  </a:lnTo>
                  <a:lnTo>
                    <a:pt x="111531" y="125456"/>
                  </a:lnTo>
                  <a:lnTo>
                    <a:pt x="139093" y="88527"/>
                  </a:lnTo>
                  <a:lnTo>
                    <a:pt x="160088" y="44213"/>
                  </a:lnTo>
                  <a:lnTo>
                    <a:pt x="171845" y="0"/>
                  </a:lnTo>
                  <a:lnTo>
                    <a:pt x="171845" y="82710"/>
                  </a:lnTo>
                  <a:lnTo>
                    <a:pt x="160088" y="126676"/>
                  </a:lnTo>
                  <a:lnTo>
                    <a:pt x="139093" y="170604"/>
                  </a:lnTo>
                  <a:lnTo>
                    <a:pt x="111531" y="207114"/>
                  </a:lnTo>
                  <a:lnTo>
                    <a:pt x="78458" y="234859"/>
                  </a:lnTo>
                  <a:lnTo>
                    <a:pt x="40928" y="252492"/>
                  </a:lnTo>
                  <a:lnTo>
                    <a:pt x="0" y="258669"/>
                  </a:lnTo>
                  <a:close/>
                </a:path>
              </a:pathLst>
            </a:custGeom>
            <a:solidFill>
              <a:srgbClr val="9944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045038" y="2901391"/>
              <a:ext cx="171868" cy="2578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97352" y="1812036"/>
              <a:ext cx="1008888" cy="7040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14116" y="1894331"/>
              <a:ext cx="973835" cy="5882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44596" y="1836420"/>
              <a:ext cx="914400" cy="609600"/>
            </a:xfrm>
            <a:custGeom>
              <a:avLst/>
              <a:gdLst/>
              <a:ahLst/>
              <a:cxnLst/>
              <a:rect l="l" t="t" r="r" b="b"/>
              <a:pathLst>
                <a:path w="914400" h="609600">
                  <a:moveTo>
                    <a:pt x="9144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" y="6096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EBF1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44596" y="1836420"/>
              <a:ext cx="914400" cy="609600"/>
            </a:xfrm>
            <a:custGeom>
              <a:avLst/>
              <a:gdLst/>
              <a:ahLst/>
              <a:cxnLst/>
              <a:rect l="l" t="t" r="r" b="b"/>
              <a:pathLst>
                <a:path w="914400" h="609600">
                  <a:moveTo>
                    <a:pt x="0" y="0"/>
                  </a:moveTo>
                  <a:lnTo>
                    <a:pt x="914400" y="0"/>
                  </a:lnTo>
                  <a:lnTo>
                    <a:pt x="9144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51492" y="2004567"/>
              <a:ext cx="691515" cy="306705"/>
            </a:xfrm>
            <a:custGeom>
              <a:avLst/>
              <a:gdLst/>
              <a:ahLst/>
              <a:cxnLst/>
              <a:rect l="l" t="t" r="r" b="b"/>
              <a:pathLst>
                <a:path w="691514" h="306705">
                  <a:moveTo>
                    <a:pt x="82829" y="276974"/>
                  </a:moveTo>
                  <a:lnTo>
                    <a:pt x="82600" y="276098"/>
                  </a:lnTo>
                  <a:lnTo>
                    <a:pt x="74739" y="254317"/>
                  </a:lnTo>
                  <a:lnTo>
                    <a:pt x="71056" y="244119"/>
                  </a:lnTo>
                  <a:lnTo>
                    <a:pt x="57619" y="206921"/>
                  </a:lnTo>
                  <a:lnTo>
                    <a:pt x="57619" y="244119"/>
                  </a:lnTo>
                  <a:lnTo>
                    <a:pt x="24130" y="244119"/>
                  </a:lnTo>
                  <a:lnTo>
                    <a:pt x="40716" y="196126"/>
                  </a:lnTo>
                  <a:lnTo>
                    <a:pt x="57619" y="244119"/>
                  </a:lnTo>
                  <a:lnTo>
                    <a:pt x="57619" y="206921"/>
                  </a:lnTo>
                  <a:lnTo>
                    <a:pt x="53721" y="196126"/>
                  </a:lnTo>
                  <a:lnTo>
                    <a:pt x="49745" y="185089"/>
                  </a:lnTo>
                  <a:lnTo>
                    <a:pt x="49479" y="184632"/>
                  </a:lnTo>
                  <a:lnTo>
                    <a:pt x="42760" y="182880"/>
                  </a:lnTo>
                  <a:lnTo>
                    <a:pt x="39674" y="182880"/>
                  </a:lnTo>
                  <a:lnTo>
                    <a:pt x="190" y="276174"/>
                  </a:lnTo>
                  <a:lnTo>
                    <a:pt x="0" y="276974"/>
                  </a:lnTo>
                  <a:lnTo>
                    <a:pt x="38" y="278574"/>
                  </a:lnTo>
                  <a:lnTo>
                    <a:pt x="4533" y="280073"/>
                  </a:lnTo>
                  <a:lnTo>
                    <a:pt x="7366" y="280073"/>
                  </a:lnTo>
                  <a:lnTo>
                    <a:pt x="20929" y="254317"/>
                  </a:lnTo>
                  <a:lnTo>
                    <a:pt x="60960" y="254317"/>
                  </a:lnTo>
                  <a:lnTo>
                    <a:pt x="75120" y="280073"/>
                  </a:lnTo>
                  <a:lnTo>
                    <a:pt x="78206" y="280073"/>
                  </a:lnTo>
                  <a:lnTo>
                    <a:pt x="82829" y="278574"/>
                  </a:lnTo>
                  <a:lnTo>
                    <a:pt x="82829" y="276974"/>
                  </a:lnTo>
                  <a:close/>
                </a:path>
                <a:path w="691514" h="306705">
                  <a:moveTo>
                    <a:pt x="158724" y="249085"/>
                  </a:moveTo>
                  <a:lnTo>
                    <a:pt x="152514" y="218008"/>
                  </a:lnTo>
                  <a:lnTo>
                    <a:pt x="150355" y="214731"/>
                  </a:lnTo>
                  <a:lnTo>
                    <a:pt x="147574" y="212153"/>
                  </a:lnTo>
                  <a:lnTo>
                    <a:pt x="146011" y="211302"/>
                  </a:lnTo>
                  <a:lnTo>
                    <a:pt x="146011" y="241223"/>
                  </a:lnTo>
                  <a:lnTo>
                    <a:pt x="146011" y="247777"/>
                  </a:lnTo>
                  <a:lnTo>
                    <a:pt x="131724" y="270471"/>
                  </a:lnTo>
                  <a:lnTo>
                    <a:pt x="125298" y="270471"/>
                  </a:lnTo>
                  <a:lnTo>
                    <a:pt x="122097" y="269379"/>
                  </a:lnTo>
                  <a:lnTo>
                    <a:pt x="116014" y="265010"/>
                  </a:lnTo>
                  <a:lnTo>
                    <a:pt x="112788" y="261861"/>
                  </a:lnTo>
                  <a:lnTo>
                    <a:pt x="109397" y="257746"/>
                  </a:lnTo>
                  <a:lnTo>
                    <a:pt x="109397" y="231101"/>
                  </a:lnTo>
                  <a:lnTo>
                    <a:pt x="127787" y="218008"/>
                  </a:lnTo>
                  <a:lnTo>
                    <a:pt x="132575" y="218008"/>
                  </a:lnTo>
                  <a:lnTo>
                    <a:pt x="146011" y="241223"/>
                  </a:lnTo>
                  <a:lnTo>
                    <a:pt x="146011" y="211302"/>
                  </a:lnTo>
                  <a:lnTo>
                    <a:pt x="140728" y="208381"/>
                  </a:lnTo>
                  <a:lnTo>
                    <a:pt x="136575" y="207441"/>
                  </a:lnTo>
                  <a:lnTo>
                    <a:pt x="129489" y="207441"/>
                  </a:lnTo>
                  <a:lnTo>
                    <a:pt x="107911" y="219786"/>
                  </a:lnTo>
                  <a:lnTo>
                    <a:pt x="107823" y="209981"/>
                  </a:lnTo>
                  <a:lnTo>
                    <a:pt x="103517" y="208483"/>
                  </a:lnTo>
                  <a:lnTo>
                    <a:pt x="101485" y="208483"/>
                  </a:lnTo>
                  <a:lnTo>
                    <a:pt x="97193" y="209981"/>
                  </a:lnTo>
                  <a:lnTo>
                    <a:pt x="97205" y="305066"/>
                  </a:lnTo>
                  <a:lnTo>
                    <a:pt x="102031" y="306705"/>
                  </a:lnTo>
                  <a:lnTo>
                    <a:pt x="104457" y="306705"/>
                  </a:lnTo>
                  <a:lnTo>
                    <a:pt x="109397" y="270840"/>
                  </a:lnTo>
                  <a:lnTo>
                    <a:pt x="111175" y="272580"/>
                  </a:lnTo>
                  <a:lnTo>
                    <a:pt x="127723" y="281038"/>
                  </a:lnTo>
                  <a:lnTo>
                    <a:pt x="134378" y="281038"/>
                  </a:lnTo>
                  <a:lnTo>
                    <a:pt x="138518" y="280149"/>
                  </a:lnTo>
                  <a:lnTo>
                    <a:pt x="145757" y="276631"/>
                  </a:lnTo>
                  <a:lnTo>
                    <a:pt x="148818" y="274091"/>
                  </a:lnTo>
                  <a:lnTo>
                    <a:pt x="151269" y="270840"/>
                  </a:lnTo>
                  <a:lnTo>
                    <a:pt x="151549" y="270471"/>
                  </a:lnTo>
                  <a:lnTo>
                    <a:pt x="153708" y="267627"/>
                  </a:lnTo>
                  <a:lnTo>
                    <a:pt x="155562" y="263677"/>
                  </a:lnTo>
                  <a:lnTo>
                    <a:pt x="158102" y="254342"/>
                  </a:lnTo>
                  <a:lnTo>
                    <a:pt x="158724" y="249085"/>
                  </a:lnTo>
                  <a:close/>
                </a:path>
                <a:path w="691514" h="306705">
                  <a:moveTo>
                    <a:pt x="239509" y="249085"/>
                  </a:moveTo>
                  <a:lnTo>
                    <a:pt x="233286" y="218008"/>
                  </a:lnTo>
                  <a:lnTo>
                    <a:pt x="231127" y="214731"/>
                  </a:lnTo>
                  <a:lnTo>
                    <a:pt x="228346" y="212153"/>
                  </a:lnTo>
                  <a:lnTo>
                    <a:pt x="226783" y="211302"/>
                  </a:lnTo>
                  <a:lnTo>
                    <a:pt x="226783" y="241223"/>
                  </a:lnTo>
                  <a:lnTo>
                    <a:pt x="226783" y="247777"/>
                  </a:lnTo>
                  <a:lnTo>
                    <a:pt x="212509" y="270471"/>
                  </a:lnTo>
                  <a:lnTo>
                    <a:pt x="206070" y="270471"/>
                  </a:lnTo>
                  <a:lnTo>
                    <a:pt x="202869" y="269379"/>
                  </a:lnTo>
                  <a:lnTo>
                    <a:pt x="196786" y="265010"/>
                  </a:lnTo>
                  <a:lnTo>
                    <a:pt x="193560" y="261861"/>
                  </a:lnTo>
                  <a:lnTo>
                    <a:pt x="190169" y="257746"/>
                  </a:lnTo>
                  <a:lnTo>
                    <a:pt x="190169" y="231101"/>
                  </a:lnTo>
                  <a:lnTo>
                    <a:pt x="208559" y="218008"/>
                  </a:lnTo>
                  <a:lnTo>
                    <a:pt x="213347" y="218008"/>
                  </a:lnTo>
                  <a:lnTo>
                    <a:pt x="226783" y="241223"/>
                  </a:lnTo>
                  <a:lnTo>
                    <a:pt x="226783" y="211302"/>
                  </a:lnTo>
                  <a:lnTo>
                    <a:pt x="221500" y="208381"/>
                  </a:lnTo>
                  <a:lnTo>
                    <a:pt x="217347" y="207441"/>
                  </a:lnTo>
                  <a:lnTo>
                    <a:pt x="210261" y="207441"/>
                  </a:lnTo>
                  <a:lnTo>
                    <a:pt x="188683" y="219786"/>
                  </a:lnTo>
                  <a:lnTo>
                    <a:pt x="188595" y="209981"/>
                  </a:lnTo>
                  <a:lnTo>
                    <a:pt x="184289" y="208483"/>
                  </a:lnTo>
                  <a:lnTo>
                    <a:pt x="182257" y="208483"/>
                  </a:lnTo>
                  <a:lnTo>
                    <a:pt x="177965" y="209981"/>
                  </a:lnTo>
                  <a:lnTo>
                    <a:pt x="177977" y="305066"/>
                  </a:lnTo>
                  <a:lnTo>
                    <a:pt x="182803" y="306705"/>
                  </a:lnTo>
                  <a:lnTo>
                    <a:pt x="185229" y="306705"/>
                  </a:lnTo>
                  <a:lnTo>
                    <a:pt x="190169" y="270840"/>
                  </a:lnTo>
                  <a:lnTo>
                    <a:pt x="191947" y="272580"/>
                  </a:lnTo>
                  <a:lnTo>
                    <a:pt x="208495" y="281038"/>
                  </a:lnTo>
                  <a:lnTo>
                    <a:pt x="215150" y="281038"/>
                  </a:lnTo>
                  <a:lnTo>
                    <a:pt x="219290" y="280149"/>
                  </a:lnTo>
                  <a:lnTo>
                    <a:pt x="226529" y="276631"/>
                  </a:lnTo>
                  <a:lnTo>
                    <a:pt x="229590" y="274091"/>
                  </a:lnTo>
                  <a:lnTo>
                    <a:pt x="232041" y="270840"/>
                  </a:lnTo>
                  <a:lnTo>
                    <a:pt x="232321" y="270471"/>
                  </a:lnTo>
                  <a:lnTo>
                    <a:pt x="234480" y="267627"/>
                  </a:lnTo>
                  <a:lnTo>
                    <a:pt x="236334" y="263677"/>
                  </a:lnTo>
                  <a:lnTo>
                    <a:pt x="238874" y="254342"/>
                  </a:lnTo>
                  <a:lnTo>
                    <a:pt x="239509" y="249085"/>
                  </a:lnTo>
                  <a:close/>
                </a:path>
                <a:path w="691514" h="306705">
                  <a:moveTo>
                    <a:pt x="270840" y="177596"/>
                  </a:moveTo>
                  <a:lnTo>
                    <a:pt x="266001" y="175958"/>
                  </a:lnTo>
                  <a:lnTo>
                    <a:pt x="263575" y="175958"/>
                  </a:lnTo>
                  <a:lnTo>
                    <a:pt x="258749" y="177596"/>
                  </a:lnTo>
                  <a:lnTo>
                    <a:pt x="258749" y="278498"/>
                  </a:lnTo>
                  <a:lnTo>
                    <a:pt x="263575" y="280073"/>
                  </a:lnTo>
                  <a:lnTo>
                    <a:pt x="266001" y="280073"/>
                  </a:lnTo>
                  <a:lnTo>
                    <a:pt x="270840" y="278498"/>
                  </a:lnTo>
                  <a:lnTo>
                    <a:pt x="270840" y="177596"/>
                  </a:lnTo>
                  <a:close/>
                </a:path>
                <a:path w="691514" h="306705">
                  <a:moveTo>
                    <a:pt x="276352" y="2032"/>
                  </a:moveTo>
                  <a:lnTo>
                    <a:pt x="271348" y="0"/>
                  </a:lnTo>
                  <a:lnTo>
                    <a:pt x="268274" y="0"/>
                  </a:lnTo>
                  <a:lnTo>
                    <a:pt x="262636" y="2603"/>
                  </a:lnTo>
                  <a:lnTo>
                    <a:pt x="249250" y="30441"/>
                  </a:lnTo>
                  <a:lnTo>
                    <a:pt x="248005" y="33159"/>
                  </a:lnTo>
                  <a:lnTo>
                    <a:pt x="246786" y="35928"/>
                  </a:lnTo>
                  <a:lnTo>
                    <a:pt x="243192" y="44348"/>
                  </a:lnTo>
                  <a:lnTo>
                    <a:pt x="242062" y="47180"/>
                  </a:lnTo>
                  <a:lnTo>
                    <a:pt x="241922" y="47180"/>
                  </a:lnTo>
                  <a:lnTo>
                    <a:pt x="240626" y="44246"/>
                  </a:lnTo>
                  <a:lnTo>
                    <a:pt x="236905" y="35598"/>
                  </a:lnTo>
                  <a:lnTo>
                    <a:pt x="235673" y="32842"/>
                  </a:lnTo>
                  <a:lnTo>
                    <a:pt x="216001" y="50"/>
                  </a:lnTo>
                  <a:lnTo>
                    <a:pt x="214795" y="0"/>
                  </a:lnTo>
                  <a:lnTo>
                    <a:pt x="211670" y="0"/>
                  </a:lnTo>
                  <a:lnTo>
                    <a:pt x="206959" y="2032"/>
                  </a:lnTo>
                  <a:lnTo>
                    <a:pt x="207149" y="3022"/>
                  </a:lnTo>
                  <a:lnTo>
                    <a:pt x="207492" y="3898"/>
                  </a:lnTo>
                  <a:lnTo>
                    <a:pt x="208026" y="4991"/>
                  </a:lnTo>
                  <a:lnTo>
                    <a:pt x="235254" y="59309"/>
                  </a:lnTo>
                  <a:lnTo>
                    <a:pt x="235356" y="95554"/>
                  </a:lnTo>
                  <a:lnTo>
                    <a:pt x="240461" y="97180"/>
                  </a:lnTo>
                  <a:lnTo>
                    <a:pt x="242874" y="97180"/>
                  </a:lnTo>
                  <a:lnTo>
                    <a:pt x="248056" y="59309"/>
                  </a:lnTo>
                  <a:lnTo>
                    <a:pt x="254127" y="47180"/>
                  </a:lnTo>
                  <a:lnTo>
                    <a:pt x="275856" y="3848"/>
                  </a:lnTo>
                  <a:lnTo>
                    <a:pt x="276174" y="3022"/>
                  </a:lnTo>
                  <a:lnTo>
                    <a:pt x="276352" y="2032"/>
                  </a:lnTo>
                  <a:close/>
                </a:path>
                <a:path w="691514" h="306705">
                  <a:moveTo>
                    <a:pt x="305892" y="210121"/>
                  </a:moveTo>
                  <a:lnTo>
                    <a:pt x="301053" y="208483"/>
                  </a:lnTo>
                  <a:lnTo>
                    <a:pt x="298627" y="208483"/>
                  </a:lnTo>
                  <a:lnTo>
                    <a:pt x="293801" y="210121"/>
                  </a:lnTo>
                  <a:lnTo>
                    <a:pt x="293801" y="278498"/>
                  </a:lnTo>
                  <a:lnTo>
                    <a:pt x="298627" y="280073"/>
                  </a:lnTo>
                  <a:lnTo>
                    <a:pt x="301053" y="280073"/>
                  </a:lnTo>
                  <a:lnTo>
                    <a:pt x="305892" y="278498"/>
                  </a:lnTo>
                  <a:lnTo>
                    <a:pt x="305892" y="210121"/>
                  </a:lnTo>
                  <a:close/>
                </a:path>
                <a:path w="691514" h="306705">
                  <a:moveTo>
                    <a:pt x="307403" y="185343"/>
                  </a:moveTo>
                  <a:lnTo>
                    <a:pt x="306870" y="183413"/>
                  </a:lnTo>
                  <a:lnTo>
                    <a:pt x="304736" y="181381"/>
                  </a:lnTo>
                  <a:lnTo>
                    <a:pt x="302768" y="180873"/>
                  </a:lnTo>
                  <a:lnTo>
                    <a:pt x="296964" y="180873"/>
                  </a:lnTo>
                  <a:lnTo>
                    <a:pt x="294957" y="181394"/>
                  </a:lnTo>
                  <a:lnTo>
                    <a:pt x="292773" y="183476"/>
                  </a:lnTo>
                  <a:lnTo>
                    <a:pt x="292239" y="185343"/>
                  </a:lnTo>
                  <a:lnTo>
                    <a:pt x="292227" y="191147"/>
                  </a:lnTo>
                  <a:lnTo>
                    <a:pt x="292760" y="193065"/>
                  </a:lnTo>
                  <a:lnTo>
                    <a:pt x="294894" y="195097"/>
                  </a:lnTo>
                  <a:lnTo>
                    <a:pt x="296862" y="195605"/>
                  </a:lnTo>
                  <a:lnTo>
                    <a:pt x="302666" y="195605"/>
                  </a:lnTo>
                  <a:lnTo>
                    <a:pt x="304673" y="195084"/>
                  </a:lnTo>
                  <a:lnTo>
                    <a:pt x="306857" y="193001"/>
                  </a:lnTo>
                  <a:lnTo>
                    <a:pt x="307365" y="191147"/>
                  </a:lnTo>
                  <a:lnTo>
                    <a:pt x="307403" y="185343"/>
                  </a:lnTo>
                  <a:close/>
                </a:path>
                <a:path w="691514" h="306705">
                  <a:moveTo>
                    <a:pt x="352945" y="66103"/>
                  </a:moveTo>
                  <a:lnTo>
                    <a:pt x="345338" y="34823"/>
                  </a:lnTo>
                  <a:lnTo>
                    <a:pt x="342036" y="31026"/>
                  </a:lnTo>
                  <a:lnTo>
                    <a:pt x="340131" y="29705"/>
                  </a:lnTo>
                  <a:lnTo>
                    <a:pt x="340131" y="66103"/>
                  </a:lnTo>
                  <a:lnTo>
                    <a:pt x="339813" y="68884"/>
                  </a:lnTo>
                  <a:lnTo>
                    <a:pt x="322948" y="87807"/>
                  </a:lnTo>
                  <a:lnTo>
                    <a:pt x="315391" y="87807"/>
                  </a:lnTo>
                  <a:lnTo>
                    <a:pt x="298780" y="56527"/>
                  </a:lnTo>
                  <a:lnTo>
                    <a:pt x="299110" y="53822"/>
                  </a:lnTo>
                  <a:lnTo>
                    <a:pt x="315988" y="34823"/>
                  </a:lnTo>
                  <a:lnTo>
                    <a:pt x="323596" y="34823"/>
                  </a:lnTo>
                  <a:lnTo>
                    <a:pt x="340131" y="66103"/>
                  </a:lnTo>
                  <a:lnTo>
                    <a:pt x="340131" y="29705"/>
                  </a:lnTo>
                  <a:lnTo>
                    <a:pt x="338620" y="28651"/>
                  </a:lnTo>
                  <a:lnTo>
                    <a:pt x="330428" y="25374"/>
                  </a:lnTo>
                  <a:lnTo>
                    <a:pt x="325640" y="24561"/>
                  </a:lnTo>
                  <a:lnTo>
                    <a:pt x="314426" y="24561"/>
                  </a:lnTo>
                  <a:lnTo>
                    <a:pt x="286677" y="51511"/>
                  </a:lnTo>
                  <a:lnTo>
                    <a:pt x="286042" y="68287"/>
                  </a:lnTo>
                  <a:lnTo>
                    <a:pt x="286639" y="72707"/>
                  </a:lnTo>
                  <a:lnTo>
                    <a:pt x="313207" y="98158"/>
                  </a:lnTo>
                  <a:lnTo>
                    <a:pt x="324370" y="98158"/>
                  </a:lnTo>
                  <a:lnTo>
                    <a:pt x="329349" y="97218"/>
                  </a:lnTo>
                  <a:lnTo>
                    <a:pt x="337921" y="93497"/>
                  </a:lnTo>
                  <a:lnTo>
                    <a:pt x="341503" y="90906"/>
                  </a:lnTo>
                  <a:lnTo>
                    <a:pt x="344157" y="87807"/>
                  </a:lnTo>
                  <a:lnTo>
                    <a:pt x="347205" y="84264"/>
                  </a:lnTo>
                  <a:lnTo>
                    <a:pt x="349351" y="80302"/>
                  </a:lnTo>
                  <a:lnTo>
                    <a:pt x="352221" y="71132"/>
                  </a:lnTo>
                  <a:lnTo>
                    <a:pt x="352945" y="66103"/>
                  </a:lnTo>
                  <a:close/>
                </a:path>
                <a:path w="691514" h="306705">
                  <a:moveTo>
                    <a:pt x="376897" y="268643"/>
                  </a:moveTo>
                  <a:lnTo>
                    <a:pt x="375246" y="261912"/>
                  </a:lnTo>
                  <a:lnTo>
                    <a:pt x="374307" y="261912"/>
                  </a:lnTo>
                  <a:lnTo>
                    <a:pt x="373468" y="262343"/>
                  </a:lnTo>
                  <a:lnTo>
                    <a:pt x="371335" y="264083"/>
                  </a:lnTo>
                  <a:lnTo>
                    <a:pt x="370027" y="265049"/>
                  </a:lnTo>
                  <a:lnTo>
                    <a:pt x="366903" y="267182"/>
                  </a:lnTo>
                  <a:lnTo>
                    <a:pt x="365048" y="268160"/>
                  </a:lnTo>
                  <a:lnTo>
                    <a:pt x="360781" y="269951"/>
                  </a:lnTo>
                  <a:lnTo>
                    <a:pt x="358355" y="270395"/>
                  </a:lnTo>
                  <a:lnTo>
                    <a:pt x="336880" y="248742"/>
                  </a:lnTo>
                  <a:lnTo>
                    <a:pt x="336880" y="235788"/>
                  </a:lnTo>
                  <a:lnTo>
                    <a:pt x="338455" y="229209"/>
                  </a:lnTo>
                  <a:lnTo>
                    <a:pt x="344754" y="220129"/>
                  </a:lnTo>
                  <a:lnTo>
                    <a:pt x="349275" y="217855"/>
                  </a:lnTo>
                  <a:lnTo>
                    <a:pt x="358063" y="217855"/>
                  </a:lnTo>
                  <a:lnTo>
                    <a:pt x="372706" y="225336"/>
                  </a:lnTo>
                  <a:lnTo>
                    <a:pt x="373557" y="225742"/>
                  </a:lnTo>
                  <a:lnTo>
                    <a:pt x="357466" y="207518"/>
                  </a:lnTo>
                  <a:lnTo>
                    <a:pt x="350913" y="207518"/>
                  </a:lnTo>
                  <a:lnTo>
                    <a:pt x="324078" y="238493"/>
                  </a:lnTo>
                  <a:lnTo>
                    <a:pt x="324078" y="250901"/>
                  </a:lnTo>
                  <a:lnTo>
                    <a:pt x="349110" y="281038"/>
                  </a:lnTo>
                  <a:lnTo>
                    <a:pt x="356247" y="281038"/>
                  </a:lnTo>
                  <a:lnTo>
                    <a:pt x="376770" y="270395"/>
                  </a:lnTo>
                  <a:lnTo>
                    <a:pt x="376897" y="268643"/>
                  </a:lnTo>
                  <a:close/>
                </a:path>
                <a:path w="691514" h="306705">
                  <a:moveTo>
                    <a:pt x="428802" y="86029"/>
                  </a:moveTo>
                  <a:lnTo>
                    <a:pt x="428688" y="27178"/>
                  </a:lnTo>
                  <a:lnTo>
                    <a:pt x="423824" y="25603"/>
                  </a:lnTo>
                  <a:lnTo>
                    <a:pt x="421386" y="25603"/>
                  </a:lnTo>
                  <a:lnTo>
                    <a:pt x="416458" y="74714"/>
                  </a:lnTo>
                  <a:lnTo>
                    <a:pt x="413029" y="78930"/>
                  </a:lnTo>
                  <a:lnTo>
                    <a:pt x="409790" y="82130"/>
                  </a:lnTo>
                  <a:lnTo>
                    <a:pt x="403694" y="86499"/>
                  </a:lnTo>
                  <a:lnTo>
                    <a:pt x="400621" y="87591"/>
                  </a:lnTo>
                  <a:lnTo>
                    <a:pt x="395173" y="87591"/>
                  </a:lnTo>
                  <a:lnTo>
                    <a:pt x="383311" y="27178"/>
                  </a:lnTo>
                  <a:lnTo>
                    <a:pt x="382917" y="26631"/>
                  </a:lnTo>
                  <a:lnTo>
                    <a:pt x="378421" y="25603"/>
                  </a:lnTo>
                  <a:lnTo>
                    <a:pt x="376047" y="25603"/>
                  </a:lnTo>
                  <a:lnTo>
                    <a:pt x="371106" y="73952"/>
                  </a:lnTo>
                  <a:lnTo>
                    <a:pt x="371475" y="77533"/>
                  </a:lnTo>
                  <a:lnTo>
                    <a:pt x="390550" y="98158"/>
                  </a:lnTo>
                  <a:lnTo>
                    <a:pt x="398843" y="98158"/>
                  </a:lnTo>
                  <a:lnTo>
                    <a:pt x="402615" y="97180"/>
                  </a:lnTo>
                  <a:lnTo>
                    <a:pt x="410057" y="93319"/>
                  </a:lnTo>
                  <a:lnTo>
                    <a:pt x="413816" y="90246"/>
                  </a:lnTo>
                  <a:lnTo>
                    <a:pt x="416217" y="87591"/>
                  </a:lnTo>
                  <a:lnTo>
                    <a:pt x="417639" y="86029"/>
                  </a:lnTo>
                  <a:lnTo>
                    <a:pt x="422084" y="97180"/>
                  </a:lnTo>
                  <a:lnTo>
                    <a:pt x="424268" y="97180"/>
                  </a:lnTo>
                  <a:lnTo>
                    <a:pt x="428713" y="95605"/>
                  </a:lnTo>
                  <a:lnTo>
                    <a:pt x="428802" y="86029"/>
                  </a:lnTo>
                  <a:close/>
                </a:path>
                <a:path w="691514" h="306705">
                  <a:moveTo>
                    <a:pt x="443230" y="247256"/>
                  </a:moveTo>
                  <a:lnTo>
                    <a:pt x="443204" y="228320"/>
                  </a:lnTo>
                  <a:lnTo>
                    <a:pt x="442747" y="224853"/>
                  </a:lnTo>
                  <a:lnTo>
                    <a:pt x="440867" y="218605"/>
                  </a:lnTo>
                  <a:lnTo>
                    <a:pt x="440169" y="217411"/>
                  </a:lnTo>
                  <a:lnTo>
                    <a:pt x="439356" y="215988"/>
                  </a:lnTo>
                  <a:lnTo>
                    <a:pt x="435190" y="211772"/>
                  </a:lnTo>
                  <a:lnTo>
                    <a:pt x="432460" y="210172"/>
                  </a:lnTo>
                  <a:lnTo>
                    <a:pt x="425716" y="207987"/>
                  </a:lnTo>
                  <a:lnTo>
                    <a:pt x="421614" y="207441"/>
                  </a:lnTo>
                  <a:lnTo>
                    <a:pt x="414223" y="207441"/>
                  </a:lnTo>
                  <a:lnTo>
                    <a:pt x="391553" y="220992"/>
                  </a:lnTo>
                  <a:lnTo>
                    <a:pt x="391756" y="222237"/>
                  </a:lnTo>
                  <a:lnTo>
                    <a:pt x="393560" y="224332"/>
                  </a:lnTo>
                  <a:lnTo>
                    <a:pt x="394563" y="224332"/>
                  </a:lnTo>
                  <a:lnTo>
                    <a:pt x="395465" y="223977"/>
                  </a:lnTo>
                  <a:lnTo>
                    <a:pt x="397891" y="222529"/>
                  </a:lnTo>
                  <a:lnTo>
                    <a:pt x="399402" y="221742"/>
                  </a:lnTo>
                  <a:lnTo>
                    <a:pt x="403034" y="220002"/>
                  </a:lnTo>
                  <a:lnTo>
                    <a:pt x="405142" y="219214"/>
                  </a:lnTo>
                  <a:lnTo>
                    <a:pt x="409943" y="217766"/>
                  </a:lnTo>
                  <a:lnTo>
                    <a:pt x="412661" y="217411"/>
                  </a:lnTo>
                  <a:lnTo>
                    <a:pt x="418515" y="217411"/>
                  </a:lnTo>
                  <a:lnTo>
                    <a:pt x="431025" y="230606"/>
                  </a:lnTo>
                  <a:lnTo>
                    <a:pt x="431025" y="238391"/>
                  </a:lnTo>
                  <a:lnTo>
                    <a:pt x="431025" y="247256"/>
                  </a:lnTo>
                  <a:lnTo>
                    <a:pt x="431025" y="261467"/>
                  </a:lnTo>
                  <a:lnTo>
                    <a:pt x="427990" y="264833"/>
                  </a:lnTo>
                  <a:lnTo>
                    <a:pt x="425107" y="267347"/>
                  </a:lnTo>
                  <a:lnTo>
                    <a:pt x="419595" y="270611"/>
                  </a:lnTo>
                  <a:lnTo>
                    <a:pt x="416610" y="271437"/>
                  </a:lnTo>
                  <a:lnTo>
                    <a:pt x="409409" y="271437"/>
                  </a:lnTo>
                  <a:lnTo>
                    <a:pt x="406323" y="270408"/>
                  </a:lnTo>
                  <a:lnTo>
                    <a:pt x="401916" y="266293"/>
                  </a:lnTo>
                  <a:lnTo>
                    <a:pt x="400812" y="263525"/>
                  </a:lnTo>
                  <a:lnTo>
                    <a:pt x="400812" y="258013"/>
                  </a:lnTo>
                  <a:lnTo>
                    <a:pt x="417156" y="247256"/>
                  </a:lnTo>
                  <a:lnTo>
                    <a:pt x="431025" y="247256"/>
                  </a:lnTo>
                  <a:lnTo>
                    <a:pt x="431025" y="238391"/>
                  </a:lnTo>
                  <a:lnTo>
                    <a:pt x="416585" y="238391"/>
                  </a:lnTo>
                  <a:lnTo>
                    <a:pt x="411899" y="238848"/>
                  </a:lnTo>
                  <a:lnTo>
                    <a:pt x="388239" y="256870"/>
                  </a:lnTo>
                  <a:lnTo>
                    <a:pt x="388239" y="263867"/>
                  </a:lnTo>
                  <a:lnTo>
                    <a:pt x="407924" y="281038"/>
                  </a:lnTo>
                  <a:lnTo>
                    <a:pt x="415467" y="281038"/>
                  </a:lnTo>
                  <a:lnTo>
                    <a:pt x="419277" y="280162"/>
                  </a:lnTo>
                  <a:lnTo>
                    <a:pt x="426466" y="276694"/>
                  </a:lnTo>
                  <a:lnTo>
                    <a:pt x="429729" y="274269"/>
                  </a:lnTo>
                  <a:lnTo>
                    <a:pt x="432371" y="271437"/>
                  </a:lnTo>
                  <a:lnTo>
                    <a:pt x="432663" y="271132"/>
                  </a:lnTo>
                  <a:lnTo>
                    <a:pt x="436651" y="280073"/>
                  </a:lnTo>
                  <a:lnTo>
                    <a:pt x="439280" y="280073"/>
                  </a:lnTo>
                  <a:lnTo>
                    <a:pt x="443230" y="278434"/>
                  </a:lnTo>
                  <a:lnTo>
                    <a:pt x="443230" y="271132"/>
                  </a:lnTo>
                  <a:lnTo>
                    <a:pt x="443230" y="247256"/>
                  </a:lnTo>
                  <a:close/>
                </a:path>
                <a:path w="691514" h="306705">
                  <a:moveTo>
                    <a:pt x="491274" y="34975"/>
                  </a:moveTo>
                  <a:lnTo>
                    <a:pt x="482244" y="24561"/>
                  </a:lnTo>
                  <a:lnTo>
                    <a:pt x="480161" y="24561"/>
                  </a:lnTo>
                  <a:lnTo>
                    <a:pt x="463296" y="37655"/>
                  </a:lnTo>
                  <a:lnTo>
                    <a:pt x="463207" y="27178"/>
                  </a:lnTo>
                  <a:lnTo>
                    <a:pt x="458876" y="25603"/>
                  </a:lnTo>
                  <a:lnTo>
                    <a:pt x="456641" y="25603"/>
                  </a:lnTo>
                  <a:lnTo>
                    <a:pt x="452285" y="95605"/>
                  </a:lnTo>
                  <a:lnTo>
                    <a:pt x="452640" y="96151"/>
                  </a:lnTo>
                  <a:lnTo>
                    <a:pt x="457111" y="97180"/>
                  </a:lnTo>
                  <a:lnTo>
                    <a:pt x="459549" y="97180"/>
                  </a:lnTo>
                  <a:lnTo>
                    <a:pt x="464477" y="50825"/>
                  </a:lnTo>
                  <a:lnTo>
                    <a:pt x="466217" y="48094"/>
                  </a:lnTo>
                  <a:lnTo>
                    <a:pt x="479539" y="36169"/>
                  </a:lnTo>
                  <a:lnTo>
                    <a:pt x="481825" y="36169"/>
                  </a:lnTo>
                  <a:lnTo>
                    <a:pt x="488607" y="37985"/>
                  </a:lnTo>
                  <a:lnTo>
                    <a:pt x="489089" y="38100"/>
                  </a:lnTo>
                  <a:lnTo>
                    <a:pt x="489877" y="38100"/>
                  </a:lnTo>
                  <a:lnTo>
                    <a:pt x="490194" y="37985"/>
                  </a:lnTo>
                  <a:lnTo>
                    <a:pt x="490639" y="37541"/>
                  </a:lnTo>
                  <a:lnTo>
                    <a:pt x="490829" y="37223"/>
                  </a:lnTo>
                  <a:lnTo>
                    <a:pt x="491083" y="36461"/>
                  </a:lnTo>
                  <a:lnTo>
                    <a:pt x="491147" y="36169"/>
                  </a:lnTo>
                  <a:lnTo>
                    <a:pt x="491274" y="34975"/>
                  </a:lnTo>
                  <a:close/>
                </a:path>
                <a:path w="691514" h="306705">
                  <a:moveTo>
                    <a:pt x="500748" y="215773"/>
                  </a:moveTo>
                  <a:lnTo>
                    <a:pt x="498690" y="208851"/>
                  </a:lnTo>
                  <a:lnTo>
                    <a:pt x="481101" y="208851"/>
                  </a:lnTo>
                  <a:lnTo>
                    <a:pt x="480999" y="192265"/>
                  </a:lnTo>
                  <a:lnTo>
                    <a:pt x="476173" y="190550"/>
                  </a:lnTo>
                  <a:lnTo>
                    <a:pt x="473735" y="190550"/>
                  </a:lnTo>
                  <a:lnTo>
                    <a:pt x="468820" y="208851"/>
                  </a:lnTo>
                  <a:lnTo>
                    <a:pt x="459130" y="208851"/>
                  </a:lnTo>
                  <a:lnTo>
                    <a:pt x="456996" y="215773"/>
                  </a:lnTo>
                  <a:lnTo>
                    <a:pt x="457212" y="217068"/>
                  </a:lnTo>
                  <a:lnTo>
                    <a:pt x="458114" y="218655"/>
                  </a:lnTo>
                  <a:lnTo>
                    <a:pt x="458711" y="219049"/>
                  </a:lnTo>
                  <a:lnTo>
                    <a:pt x="468820" y="219049"/>
                  </a:lnTo>
                  <a:lnTo>
                    <a:pt x="468820" y="262064"/>
                  </a:lnTo>
                  <a:lnTo>
                    <a:pt x="484924" y="280885"/>
                  </a:lnTo>
                  <a:lnTo>
                    <a:pt x="489534" y="280885"/>
                  </a:lnTo>
                  <a:lnTo>
                    <a:pt x="500646" y="275424"/>
                  </a:lnTo>
                  <a:lnTo>
                    <a:pt x="500557" y="270395"/>
                  </a:lnTo>
                  <a:lnTo>
                    <a:pt x="497205" y="268871"/>
                  </a:lnTo>
                  <a:lnTo>
                    <a:pt x="495223" y="269595"/>
                  </a:lnTo>
                  <a:lnTo>
                    <a:pt x="494423" y="269836"/>
                  </a:lnTo>
                  <a:lnTo>
                    <a:pt x="492633" y="270281"/>
                  </a:lnTo>
                  <a:lnTo>
                    <a:pt x="491617" y="270395"/>
                  </a:lnTo>
                  <a:lnTo>
                    <a:pt x="486956" y="270395"/>
                  </a:lnTo>
                  <a:lnTo>
                    <a:pt x="484517" y="269214"/>
                  </a:lnTo>
                  <a:lnTo>
                    <a:pt x="481787" y="264502"/>
                  </a:lnTo>
                  <a:lnTo>
                    <a:pt x="481101" y="261023"/>
                  </a:lnTo>
                  <a:lnTo>
                    <a:pt x="481101" y="219049"/>
                  </a:lnTo>
                  <a:lnTo>
                    <a:pt x="499033" y="219049"/>
                  </a:lnTo>
                  <a:lnTo>
                    <a:pt x="499630" y="218655"/>
                  </a:lnTo>
                  <a:lnTo>
                    <a:pt x="500532" y="217068"/>
                  </a:lnTo>
                  <a:lnTo>
                    <a:pt x="500748" y="215773"/>
                  </a:lnTo>
                  <a:close/>
                </a:path>
                <a:path w="691514" h="306705">
                  <a:moveTo>
                    <a:pt x="529920" y="210121"/>
                  </a:moveTo>
                  <a:lnTo>
                    <a:pt x="525081" y="208483"/>
                  </a:lnTo>
                  <a:lnTo>
                    <a:pt x="522655" y="208483"/>
                  </a:lnTo>
                  <a:lnTo>
                    <a:pt x="517829" y="210121"/>
                  </a:lnTo>
                  <a:lnTo>
                    <a:pt x="517829" y="278498"/>
                  </a:lnTo>
                  <a:lnTo>
                    <a:pt x="522655" y="280073"/>
                  </a:lnTo>
                  <a:lnTo>
                    <a:pt x="525081" y="280073"/>
                  </a:lnTo>
                  <a:lnTo>
                    <a:pt x="529920" y="278498"/>
                  </a:lnTo>
                  <a:lnTo>
                    <a:pt x="529920" y="210121"/>
                  </a:lnTo>
                  <a:close/>
                </a:path>
                <a:path w="691514" h="306705">
                  <a:moveTo>
                    <a:pt x="531431" y="185343"/>
                  </a:moveTo>
                  <a:lnTo>
                    <a:pt x="530898" y="183413"/>
                  </a:lnTo>
                  <a:lnTo>
                    <a:pt x="528764" y="181381"/>
                  </a:lnTo>
                  <a:lnTo>
                    <a:pt x="526796" y="180873"/>
                  </a:lnTo>
                  <a:lnTo>
                    <a:pt x="520992" y="180873"/>
                  </a:lnTo>
                  <a:lnTo>
                    <a:pt x="518985" y="181394"/>
                  </a:lnTo>
                  <a:lnTo>
                    <a:pt x="516801" y="183476"/>
                  </a:lnTo>
                  <a:lnTo>
                    <a:pt x="516267" y="185343"/>
                  </a:lnTo>
                  <a:lnTo>
                    <a:pt x="516255" y="191147"/>
                  </a:lnTo>
                  <a:lnTo>
                    <a:pt x="516788" y="193065"/>
                  </a:lnTo>
                  <a:lnTo>
                    <a:pt x="518922" y="195097"/>
                  </a:lnTo>
                  <a:lnTo>
                    <a:pt x="520890" y="195605"/>
                  </a:lnTo>
                  <a:lnTo>
                    <a:pt x="526694" y="195605"/>
                  </a:lnTo>
                  <a:lnTo>
                    <a:pt x="528701" y="195084"/>
                  </a:lnTo>
                  <a:lnTo>
                    <a:pt x="530885" y="193001"/>
                  </a:lnTo>
                  <a:lnTo>
                    <a:pt x="531393" y="191147"/>
                  </a:lnTo>
                  <a:lnTo>
                    <a:pt x="531431" y="185343"/>
                  </a:lnTo>
                  <a:close/>
                </a:path>
                <a:path w="691514" h="306705">
                  <a:moveTo>
                    <a:pt x="615073" y="248983"/>
                  </a:moveTo>
                  <a:lnTo>
                    <a:pt x="607466" y="217703"/>
                  </a:lnTo>
                  <a:lnTo>
                    <a:pt x="604164" y="213918"/>
                  </a:lnTo>
                  <a:lnTo>
                    <a:pt x="602259" y="212598"/>
                  </a:lnTo>
                  <a:lnTo>
                    <a:pt x="602259" y="248983"/>
                  </a:lnTo>
                  <a:lnTo>
                    <a:pt x="601954" y="251764"/>
                  </a:lnTo>
                  <a:lnTo>
                    <a:pt x="585076" y="270687"/>
                  </a:lnTo>
                  <a:lnTo>
                    <a:pt x="577519" y="270687"/>
                  </a:lnTo>
                  <a:lnTo>
                    <a:pt x="560920" y="239407"/>
                  </a:lnTo>
                  <a:lnTo>
                    <a:pt x="561238" y="236715"/>
                  </a:lnTo>
                  <a:lnTo>
                    <a:pt x="578129" y="217703"/>
                  </a:lnTo>
                  <a:lnTo>
                    <a:pt x="585736" y="217703"/>
                  </a:lnTo>
                  <a:lnTo>
                    <a:pt x="602259" y="248983"/>
                  </a:lnTo>
                  <a:lnTo>
                    <a:pt x="602259" y="212598"/>
                  </a:lnTo>
                  <a:lnTo>
                    <a:pt x="600748" y="211531"/>
                  </a:lnTo>
                  <a:lnTo>
                    <a:pt x="592569" y="208254"/>
                  </a:lnTo>
                  <a:lnTo>
                    <a:pt x="587768" y="207441"/>
                  </a:lnTo>
                  <a:lnTo>
                    <a:pt x="576554" y="207441"/>
                  </a:lnTo>
                  <a:lnTo>
                    <a:pt x="548805" y="234391"/>
                  </a:lnTo>
                  <a:lnTo>
                    <a:pt x="548182" y="251167"/>
                  </a:lnTo>
                  <a:lnTo>
                    <a:pt x="548779" y="255587"/>
                  </a:lnTo>
                  <a:lnTo>
                    <a:pt x="575335" y="281038"/>
                  </a:lnTo>
                  <a:lnTo>
                    <a:pt x="586498" y="281038"/>
                  </a:lnTo>
                  <a:lnTo>
                    <a:pt x="591477" y="280111"/>
                  </a:lnTo>
                  <a:lnTo>
                    <a:pt x="600062" y="276390"/>
                  </a:lnTo>
                  <a:lnTo>
                    <a:pt x="603631" y="273786"/>
                  </a:lnTo>
                  <a:lnTo>
                    <a:pt x="606285" y="270687"/>
                  </a:lnTo>
                  <a:lnTo>
                    <a:pt x="609333" y="267144"/>
                  </a:lnTo>
                  <a:lnTo>
                    <a:pt x="611479" y="263182"/>
                  </a:lnTo>
                  <a:lnTo>
                    <a:pt x="614362" y="254012"/>
                  </a:lnTo>
                  <a:lnTo>
                    <a:pt x="615073" y="248983"/>
                  </a:lnTo>
                  <a:close/>
                </a:path>
                <a:path w="691514" h="306705">
                  <a:moveTo>
                    <a:pt x="691134" y="278498"/>
                  </a:moveTo>
                  <a:lnTo>
                    <a:pt x="691108" y="230949"/>
                  </a:lnTo>
                  <a:lnTo>
                    <a:pt x="687666" y="218084"/>
                  </a:lnTo>
                  <a:lnTo>
                    <a:pt x="684072" y="213245"/>
                  </a:lnTo>
                  <a:lnTo>
                    <a:pt x="681596" y="211226"/>
                  </a:lnTo>
                  <a:lnTo>
                    <a:pt x="675500" y="208191"/>
                  </a:lnTo>
                  <a:lnTo>
                    <a:pt x="671741" y="207441"/>
                  </a:lnTo>
                  <a:lnTo>
                    <a:pt x="663448" y="207441"/>
                  </a:lnTo>
                  <a:lnTo>
                    <a:pt x="659676" y="208419"/>
                  </a:lnTo>
                  <a:lnTo>
                    <a:pt x="652183" y="212344"/>
                  </a:lnTo>
                  <a:lnTo>
                    <a:pt x="648423" y="215430"/>
                  </a:lnTo>
                  <a:lnTo>
                    <a:pt x="644652" y="219646"/>
                  </a:lnTo>
                  <a:lnTo>
                    <a:pt x="644563" y="210058"/>
                  </a:lnTo>
                  <a:lnTo>
                    <a:pt x="640232" y="208483"/>
                  </a:lnTo>
                  <a:lnTo>
                    <a:pt x="638009" y="208483"/>
                  </a:lnTo>
                  <a:lnTo>
                    <a:pt x="633641" y="210058"/>
                  </a:lnTo>
                  <a:lnTo>
                    <a:pt x="633653" y="278498"/>
                  </a:lnTo>
                  <a:lnTo>
                    <a:pt x="638479" y="280073"/>
                  </a:lnTo>
                  <a:lnTo>
                    <a:pt x="640905" y="280073"/>
                  </a:lnTo>
                  <a:lnTo>
                    <a:pt x="645845" y="230949"/>
                  </a:lnTo>
                  <a:lnTo>
                    <a:pt x="649211" y="226733"/>
                  </a:lnTo>
                  <a:lnTo>
                    <a:pt x="652437" y="223532"/>
                  </a:lnTo>
                  <a:lnTo>
                    <a:pt x="657923" y="219646"/>
                  </a:lnTo>
                  <a:lnTo>
                    <a:pt x="658596" y="219176"/>
                  </a:lnTo>
                  <a:lnTo>
                    <a:pt x="661670" y="218084"/>
                  </a:lnTo>
                  <a:lnTo>
                    <a:pt x="667118" y="218084"/>
                  </a:lnTo>
                  <a:lnTo>
                    <a:pt x="679056" y="278498"/>
                  </a:lnTo>
                  <a:lnTo>
                    <a:pt x="679450" y="279044"/>
                  </a:lnTo>
                  <a:lnTo>
                    <a:pt x="683895" y="280073"/>
                  </a:lnTo>
                  <a:lnTo>
                    <a:pt x="686320" y="280073"/>
                  </a:lnTo>
                  <a:lnTo>
                    <a:pt x="690740" y="279044"/>
                  </a:lnTo>
                  <a:lnTo>
                    <a:pt x="691134" y="278498"/>
                  </a:lnTo>
                  <a:close/>
                </a:path>
              </a:pathLst>
            </a:custGeom>
            <a:solidFill>
              <a:srgbClr val="000000">
                <a:alpha val="9882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722736" y="2811676"/>
              <a:ext cx="215748" cy="965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45507" y="1684019"/>
              <a:ext cx="1028700" cy="1393190"/>
            </a:xfrm>
            <a:custGeom>
              <a:avLst/>
              <a:gdLst/>
              <a:ahLst/>
              <a:cxnLst/>
              <a:rect l="l" t="t" r="r" b="b"/>
              <a:pathLst>
                <a:path w="1028700" h="1393189">
                  <a:moveTo>
                    <a:pt x="857077" y="1392738"/>
                  </a:moveTo>
                  <a:lnTo>
                    <a:pt x="177873" y="1392738"/>
                  </a:lnTo>
                  <a:lnTo>
                    <a:pt x="137005" y="1386451"/>
                  </a:lnTo>
                  <a:lnTo>
                    <a:pt x="99531" y="1368536"/>
                  </a:lnTo>
                  <a:lnTo>
                    <a:pt x="66507" y="1340406"/>
                  </a:lnTo>
                  <a:lnTo>
                    <a:pt x="38985" y="1303476"/>
                  </a:lnTo>
                  <a:lnTo>
                    <a:pt x="18022" y="1259162"/>
                  </a:lnTo>
                  <a:lnTo>
                    <a:pt x="4671" y="1208878"/>
                  </a:lnTo>
                  <a:lnTo>
                    <a:pt x="0" y="1154197"/>
                  </a:lnTo>
                  <a:lnTo>
                    <a:pt x="0" y="220788"/>
                  </a:lnTo>
                  <a:lnTo>
                    <a:pt x="4671" y="166944"/>
                  </a:lnTo>
                  <a:lnTo>
                    <a:pt x="18022" y="117465"/>
                  </a:lnTo>
                  <a:lnTo>
                    <a:pt x="38985" y="73887"/>
                  </a:lnTo>
                  <a:lnTo>
                    <a:pt x="66507" y="37591"/>
                  </a:lnTo>
                  <a:lnTo>
                    <a:pt x="99531" y="9955"/>
                  </a:lnTo>
                  <a:lnTo>
                    <a:pt x="120737" y="0"/>
                  </a:lnTo>
                  <a:lnTo>
                    <a:pt x="914213" y="0"/>
                  </a:lnTo>
                  <a:lnTo>
                    <a:pt x="968444" y="37591"/>
                  </a:lnTo>
                  <a:lnTo>
                    <a:pt x="995965" y="73887"/>
                  </a:lnTo>
                  <a:lnTo>
                    <a:pt x="1016928" y="117465"/>
                  </a:lnTo>
                  <a:lnTo>
                    <a:pt x="1028700" y="161090"/>
                  </a:lnTo>
                  <a:lnTo>
                    <a:pt x="1028700" y="1214828"/>
                  </a:lnTo>
                  <a:lnTo>
                    <a:pt x="1016928" y="1259162"/>
                  </a:lnTo>
                  <a:lnTo>
                    <a:pt x="995965" y="1303476"/>
                  </a:lnTo>
                  <a:lnTo>
                    <a:pt x="968444" y="1340406"/>
                  </a:lnTo>
                  <a:lnTo>
                    <a:pt x="935419" y="1368536"/>
                  </a:lnTo>
                  <a:lnTo>
                    <a:pt x="897945" y="1386451"/>
                  </a:lnTo>
                  <a:lnTo>
                    <a:pt x="857077" y="1392738"/>
                  </a:lnTo>
                  <a:close/>
                </a:path>
              </a:pathLst>
            </a:custGeom>
            <a:solidFill>
              <a:srgbClr val="F474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302585" y="2898847"/>
              <a:ext cx="172085" cy="259079"/>
            </a:xfrm>
            <a:custGeom>
              <a:avLst/>
              <a:gdLst/>
              <a:ahLst/>
              <a:cxnLst/>
              <a:rect l="l" t="t" r="r" b="b"/>
              <a:pathLst>
                <a:path w="172085" h="259080">
                  <a:moveTo>
                    <a:pt x="0" y="258792"/>
                  </a:moveTo>
                  <a:lnTo>
                    <a:pt x="0" y="177911"/>
                  </a:lnTo>
                  <a:lnTo>
                    <a:pt x="40868" y="171625"/>
                  </a:lnTo>
                  <a:lnTo>
                    <a:pt x="78341" y="153709"/>
                  </a:lnTo>
                  <a:lnTo>
                    <a:pt x="111366" y="125579"/>
                  </a:lnTo>
                  <a:lnTo>
                    <a:pt x="138887" y="88650"/>
                  </a:lnTo>
                  <a:lnTo>
                    <a:pt x="159850" y="44335"/>
                  </a:lnTo>
                  <a:lnTo>
                    <a:pt x="171622" y="0"/>
                  </a:lnTo>
                  <a:lnTo>
                    <a:pt x="171622" y="82711"/>
                  </a:lnTo>
                  <a:lnTo>
                    <a:pt x="159850" y="126798"/>
                  </a:lnTo>
                  <a:lnTo>
                    <a:pt x="138887" y="170727"/>
                  </a:lnTo>
                  <a:lnTo>
                    <a:pt x="111366" y="207237"/>
                  </a:lnTo>
                  <a:lnTo>
                    <a:pt x="78341" y="234981"/>
                  </a:lnTo>
                  <a:lnTo>
                    <a:pt x="40868" y="252615"/>
                  </a:lnTo>
                  <a:lnTo>
                    <a:pt x="0" y="258792"/>
                  </a:lnTo>
                  <a:close/>
                </a:path>
              </a:pathLst>
            </a:custGeom>
            <a:solidFill>
              <a:srgbClr val="9944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02592" y="2901327"/>
              <a:ext cx="171615" cy="25792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454652" y="1812036"/>
              <a:ext cx="1008888" cy="7040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72939" y="1894331"/>
              <a:ext cx="973836" cy="5882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501895" y="1836420"/>
              <a:ext cx="914400" cy="609600"/>
            </a:xfrm>
            <a:custGeom>
              <a:avLst/>
              <a:gdLst/>
              <a:ahLst/>
              <a:cxnLst/>
              <a:rect l="l" t="t" r="r" b="b"/>
              <a:pathLst>
                <a:path w="914400" h="609600">
                  <a:moveTo>
                    <a:pt x="9144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" y="6096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EBF1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501895" y="1836420"/>
              <a:ext cx="914400" cy="609600"/>
            </a:xfrm>
            <a:custGeom>
              <a:avLst/>
              <a:gdLst/>
              <a:ahLst/>
              <a:cxnLst/>
              <a:rect l="l" t="t" r="r" b="b"/>
              <a:pathLst>
                <a:path w="914400" h="609600">
                  <a:moveTo>
                    <a:pt x="0" y="0"/>
                  </a:moveTo>
                  <a:lnTo>
                    <a:pt x="914400" y="0"/>
                  </a:lnTo>
                  <a:lnTo>
                    <a:pt x="9144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609122" y="2004567"/>
              <a:ext cx="691515" cy="306705"/>
            </a:xfrm>
            <a:custGeom>
              <a:avLst/>
              <a:gdLst/>
              <a:ahLst/>
              <a:cxnLst/>
              <a:rect l="l" t="t" r="r" b="b"/>
              <a:pathLst>
                <a:path w="691514" h="306705">
                  <a:moveTo>
                    <a:pt x="82829" y="276974"/>
                  </a:moveTo>
                  <a:lnTo>
                    <a:pt x="82600" y="276098"/>
                  </a:lnTo>
                  <a:lnTo>
                    <a:pt x="74739" y="254317"/>
                  </a:lnTo>
                  <a:lnTo>
                    <a:pt x="71056" y="244119"/>
                  </a:lnTo>
                  <a:lnTo>
                    <a:pt x="57619" y="206921"/>
                  </a:lnTo>
                  <a:lnTo>
                    <a:pt x="57619" y="244119"/>
                  </a:lnTo>
                  <a:lnTo>
                    <a:pt x="24130" y="244119"/>
                  </a:lnTo>
                  <a:lnTo>
                    <a:pt x="40716" y="196126"/>
                  </a:lnTo>
                  <a:lnTo>
                    <a:pt x="57619" y="244119"/>
                  </a:lnTo>
                  <a:lnTo>
                    <a:pt x="57619" y="206921"/>
                  </a:lnTo>
                  <a:lnTo>
                    <a:pt x="53721" y="196126"/>
                  </a:lnTo>
                  <a:lnTo>
                    <a:pt x="49745" y="185089"/>
                  </a:lnTo>
                  <a:lnTo>
                    <a:pt x="49479" y="184632"/>
                  </a:lnTo>
                  <a:lnTo>
                    <a:pt x="42760" y="182880"/>
                  </a:lnTo>
                  <a:lnTo>
                    <a:pt x="39674" y="182880"/>
                  </a:lnTo>
                  <a:lnTo>
                    <a:pt x="190" y="276174"/>
                  </a:lnTo>
                  <a:lnTo>
                    <a:pt x="0" y="276974"/>
                  </a:lnTo>
                  <a:lnTo>
                    <a:pt x="38" y="278574"/>
                  </a:lnTo>
                  <a:lnTo>
                    <a:pt x="4533" y="280073"/>
                  </a:lnTo>
                  <a:lnTo>
                    <a:pt x="7366" y="280073"/>
                  </a:lnTo>
                  <a:lnTo>
                    <a:pt x="20929" y="254317"/>
                  </a:lnTo>
                  <a:lnTo>
                    <a:pt x="60960" y="254317"/>
                  </a:lnTo>
                  <a:lnTo>
                    <a:pt x="75120" y="280073"/>
                  </a:lnTo>
                  <a:lnTo>
                    <a:pt x="78206" y="280073"/>
                  </a:lnTo>
                  <a:lnTo>
                    <a:pt x="82829" y="278574"/>
                  </a:lnTo>
                  <a:lnTo>
                    <a:pt x="82829" y="276974"/>
                  </a:lnTo>
                  <a:close/>
                </a:path>
                <a:path w="691514" h="306705">
                  <a:moveTo>
                    <a:pt x="158724" y="249085"/>
                  </a:moveTo>
                  <a:lnTo>
                    <a:pt x="152514" y="218008"/>
                  </a:lnTo>
                  <a:lnTo>
                    <a:pt x="150355" y="214731"/>
                  </a:lnTo>
                  <a:lnTo>
                    <a:pt x="147574" y="212153"/>
                  </a:lnTo>
                  <a:lnTo>
                    <a:pt x="146011" y="211302"/>
                  </a:lnTo>
                  <a:lnTo>
                    <a:pt x="146011" y="241223"/>
                  </a:lnTo>
                  <a:lnTo>
                    <a:pt x="146011" y="247777"/>
                  </a:lnTo>
                  <a:lnTo>
                    <a:pt x="131724" y="270471"/>
                  </a:lnTo>
                  <a:lnTo>
                    <a:pt x="125298" y="270471"/>
                  </a:lnTo>
                  <a:lnTo>
                    <a:pt x="122097" y="269379"/>
                  </a:lnTo>
                  <a:lnTo>
                    <a:pt x="116014" y="265010"/>
                  </a:lnTo>
                  <a:lnTo>
                    <a:pt x="112788" y="261861"/>
                  </a:lnTo>
                  <a:lnTo>
                    <a:pt x="109397" y="257746"/>
                  </a:lnTo>
                  <a:lnTo>
                    <a:pt x="109397" y="231101"/>
                  </a:lnTo>
                  <a:lnTo>
                    <a:pt x="127787" y="218008"/>
                  </a:lnTo>
                  <a:lnTo>
                    <a:pt x="132575" y="218008"/>
                  </a:lnTo>
                  <a:lnTo>
                    <a:pt x="146011" y="241223"/>
                  </a:lnTo>
                  <a:lnTo>
                    <a:pt x="146011" y="211302"/>
                  </a:lnTo>
                  <a:lnTo>
                    <a:pt x="140728" y="208381"/>
                  </a:lnTo>
                  <a:lnTo>
                    <a:pt x="136575" y="207441"/>
                  </a:lnTo>
                  <a:lnTo>
                    <a:pt x="129489" y="207441"/>
                  </a:lnTo>
                  <a:lnTo>
                    <a:pt x="107911" y="219786"/>
                  </a:lnTo>
                  <a:lnTo>
                    <a:pt x="107823" y="209981"/>
                  </a:lnTo>
                  <a:lnTo>
                    <a:pt x="103517" y="208483"/>
                  </a:lnTo>
                  <a:lnTo>
                    <a:pt x="101485" y="208483"/>
                  </a:lnTo>
                  <a:lnTo>
                    <a:pt x="97193" y="209981"/>
                  </a:lnTo>
                  <a:lnTo>
                    <a:pt x="97205" y="305066"/>
                  </a:lnTo>
                  <a:lnTo>
                    <a:pt x="102031" y="306705"/>
                  </a:lnTo>
                  <a:lnTo>
                    <a:pt x="104457" y="306705"/>
                  </a:lnTo>
                  <a:lnTo>
                    <a:pt x="109397" y="270840"/>
                  </a:lnTo>
                  <a:lnTo>
                    <a:pt x="111175" y="272580"/>
                  </a:lnTo>
                  <a:lnTo>
                    <a:pt x="127723" y="281038"/>
                  </a:lnTo>
                  <a:lnTo>
                    <a:pt x="134378" y="281038"/>
                  </a:lnTo>
                  <a:lnTo>
                    <a:pt x="138518" y="280149"/>
                  </a:lnTo>
                  <a:lnTo>
                    <a:pt x="145757" y="276631"/>
                  </a:lnTo>
                  <a:lnTo>
                    <a:pt x="148818" y="274091"/>
                  </a:lnTo>
                  <a:lnTo>
                    <a:pt x="151269" y="270840"/>
                  </a:lnTo>
                  <a:lnTo>
                    <a:pt x="151549" y="270471"/>
                  </a:lnTo>
                  <a:lnTo>
                    <a:pt x="153708" y="267627"/>
                  </a:lnTo>
                  <a:lnTo>
                    <a:pt x="155562" y="263677"/>
                  </a:lnTo>
                  <a:lnTo>
                    <a:pt x="158102" y="254342"/>
                  </a:lnTo>
                  <a:lnTo>
                    <a:pt x="158724" y="249085"/>
                  </a:lnTo>
                  <a:close/>
                </a:path>
                <a:path w="691514" h="306705">
                  <a:moveTo>
                    <a:pt x="239509" y="249085"/>
                  </a:moveTo>
                  <a:lnTo>
                    <a:pt x="233286" y="218008"/>
                  </a:lnTo>
                  <a:lnTo>
                    <a:pt x="231127" y="214731"/>
                  </a:lnTo>
                  <a:lnTo>
                    <a:pt x="228346" y="212153"/>
                  </a:lnTo>
                  <a:lnTo>
                    <a:pt x="226783" y="211302"/>
                  </a:lnTo>
                  <a:lnTo>
                    <a:pt x="226783" y="241223"/>
                  </a:lnTo>
                  <a:lnTo>
                    <a:pt x="226783" y="247777"/>
                  </a:lnTo>
                  <a:lnTo>
                    <a:pt x="212509" y="270471"/>
                  </a:lnTo>
                  <a:lnTo>
                    <a:pt x="206070" y="270471"/>
                  </a:lnTo>
                  <a:lnTo>
                    <a:pt x="202869" y="269379"/>
                  </a:lnTo>
                  <a:lnTo>
                    <a:pt x="196786" y="265010"/>
                  </a:lnTo>
                  <a:lnTo>
                    <a:pt x="193560" y="261861"/>
                  </a:lnTo>
                  <a:lnTo>
                    <a:pt x="190169" y="257746"/>
                  </a:lnTo>
                  <a:lnTo>
                    <a:pt x="190169" y="231101"/>
                  </a:lnTo>
                  <a:lnTo>
                    <a:pt x="208559" y="218008"/>
                  </a:lnTo>
                  <a:lnTo>
                    <a:pt x="213347" y="218008"/>
                  </a:lnTo>
                  <a:lnTo>
                    <a:pt x="226783" y="241223"/>
                  </a:lnTo>
                  <a:lnTo>
                    <a:pt x="226783" y="211302"/>
                  </a:lnTo>
                  <a:lnTo>
                    <a:pt x="221500" y="208381"/>
                  </a:lnTo>
                  <a:lnTo>
                    <a:pt x="217347" y="207441"/>
                  </a:lnTo>
                  <a:lnTo>
                    <a:pt x="210261" y="207441"/>
                  </a:lnTo>
                  <a:lnTo>
                    <a:pt x="188683" y="219786"/>
                  </a:lnTo>
                  <a:lnTo>
                    <a:pt x="188595" y="209981"/>
                  </a:lnTo>
                  <a:lnTo>
                    <a:pt x="184289" y="208483"/>
                  </a:lnTo>
                  <a:lnTo>
                    <a:pt x="182257" y="208483"/>
                  </a:lnTo>
                  <a:lnTo>
                    <a:pt x="177965" y="209981"/>
                  </a:lnTo>
                  <a:lnTo>
                    <a:pt x="177977" y="305066"/>
                  </a:lnTo>
                  <a:lnTo>
                    <a:pt x="182803" y="306705"/>
                  </a:lnTo>
                  <a:lnTo>
                    <a:pt x="185229" y="306705"/>
                  </a:lnTo>
                  <a:lnTo>
                    <a:pt x="190169" y="270840"/>
                  </a:lnTo>
                  <a:lnTo>
                    <a:pt x="191947" y="272580"/>
                  </a:lnTo>
                  <a:lnTo>
                    <a:pt x="208495" y="281038"/>
                  </a:lnTo>
                  <a:lnTo>
                    <a:pt x="215150" y="281038"/>
                  </a:lnTo>
                  <a:lnTo>
                    <a:pt x="219290" y="280149"/>
                  </a:lnTo>
                  <a:lnTo>
                    <a:pt x="226529" y="276631"/>
                  </a:lnTo>
                  <a:lnTo>
                    <a:pt x="229590" y="274091"/>
                  </a:lnTo>
                  <a:lnTo>
                    <a:pt x="232041" y="270840"/>
                  </a:lnTo>
                  <a:lnTo>
                    <a:pt x="232321" y="270471"/>
                  </a:lnTo>
                  <a:lnTo>
                    <a:pt x="234480" y="267627"/>
                  </a:lnTo>
                  <a:lnTo>
                    <a:pt x="236334" y="263677"/>
                  </a:lnTo>
                  <a:lnTo>
                    <a:pt x="238874" y="254342"/>
                  </a:lnTo>
                  <a:lnTo>
                    <a:pt x="239509" y="249085"/>
                  </a:lnTo>
                  <a:close/>
                </a:path>
                <a:path w="691514" h="306705">
                  <a:moveTo>
                    <a:pt x="270840" y="177596"/>
                  </a:moveTo>
                  <a:lnTo>
                    <a:pt x="266001" y="175958"/>
                  </a:lnTo>
                  <a:lnTo>
                    <a:pt x="263575" y="175958"/>
                  </a:lnTo>
                  <a:lnTo>
                    <a:pt x="258749" y="177596"/>
                  </a:lnTo>
                  <a:lnTo>
                    <a:pt x="258749" y="278498"/>
                  </a:lnTo>
                  <a:lnTo>
                    <a:pt x="263575" y="280073"/>
                  </a:lnTo>
                  <a:lnTo>
                    <a:pt x="266001" y="280073"/>
                  </a:lnTo>
                  <a:lnTo>
                    <a:pt x="270840" y="278498"/>
                  </a:lnTo>
                  <a:lnTo>
                    <a:pt x="270840" y="177596"/>
                  </a:lnTo>
                  <a:close/>
                </a:path>
                <a:path w="691514" h="306705">
                  <a:moveTo>
                    <a:pt x="276352" y="2032"/>
                  </a:moveTo>
                  <a:lnTo>
                    <a:pt x="271348" y="0"/>
                  </a:lnTo>
                  <a:lnTo>
                    <a:pt x="268274" y="0"/>
                  </a:lnTo>
                  <a:lnTo>
                    <a:pt x="262636" y="2603"/>
                  </a:lnTo>
                  <a:lnTo>
                    <a:pt x="249250" y="30441"/>
                  </a:lnTo>
                  <a:lnTo>
                    <a:pt x="248005" y="33159"/>
                  </a:lnTo>
                  <a:lnTo>
                    <a:pt x="246786" y="35928"/>
                  </a:lnTo>
                  <a:lnTo>
                    <a:pt x="243192" y="44348"/>
                  </a:lnTo>
                  <a:lnTo>
                    <a:pt x="242062" y="47180"/>
                  </a:lnTo>
                  <a:lnTo>
                    <a:pt x="241922" y="47180"/>
                  </a:lnTo>
                  <a:lnTo>
                    <a:pt x="240626" y="44246"/>
                  </a:lnTo>
                  <a:lnTo>
                    <a:pt x="236905" y="35598"/>
                  </a:lnTo>
                  <a:lnTo>
                    <a:pt x="235673" y="32842"/>
                  </a:lnTo>
                  <a:lnTo>
                    <a:pt x="216001" y="50"/>
                  </a:lnTo>
                  <a:lnTo>
                    <a:pt x="214795" y="0"/>
                  </a:lnTo>
                  <a:lnTo>
                    <a:pt x="211670" y="0"/>
                  </a:lnTo>
                  <a:lnTo>
                    <a:pt x="206959" y="2032"/>
                  </a:lnTo>
                  <a:lnTo>
                    <a:pt x="207149" y="3022"/>
                  </a:lnTo>
                  <a:lnTo>
                    <a:pt x="207492" y="3898"/>
                  </a:lnTo>
                  <a:lnTo>
                    <a:pt x="208026" y="4991"/>
                  </a:lnTo>
                  <a:lnTo>
                    <a:pt x="235254" y="59309"/>
                  </a:lnTo>
                  <a:lnTo>
                    <a:pt x="235356" y="95554"/>
                  </a:lnTo>
                  <a:lnTo>
                    <a:pt x="240461" y="97180"/>
                  </a:lnTo>
                  <a:lnTo>
                    <a:pt x="242874" y="97180"/>
                  </a:lnTo>
                  <a:lnTo>
                    <a:pt x="248056" y="59309"/>
                  </a:lnTo>
                  <a:lnTo>
                    <a:pt x="254127" y="47180"/>
                  </a:lnTo>
                  <a:lnTo>
                    <a:pt x="275856" y="3848"/>
                  </a:lnTo>
                  <a:lnTo>
                    <a:pt x="276174" y="3022"/>
                  </a:lnTo>
                  <a:lnTo>
                    <a:pt x="276352" y="2032"/>
                  </a:lnTo>
                  <a:close/>
                </a:path>
                <a:path w="691514" h="306705">
                  <a:moveTo>
                    <a:pt x="305892" y="210121"/>
                  </a:moveTo>
                  <a:lnTo>
                    <a:pt x="301053" y="208483"/>
                  </a:lnTo>
                  <a:lnTo>
                    <a:pt x="298627" y="208483"/>
                  </a:lnTo>
                  <a:lnTo>
                    <a:pt x="293801" y="210121"/>
                  </a:lnTo>
                  <a:lnTo>
                    <a:pt x="293801" y="278498"/>
                  </a:lnTo>
                  <a:lnTo>
                    <a:pt x="298627" y="280073"/>
                  </a:lnTo>
                  <a:lnTo>
                    <a:pt x="301053" y="280073"/>
                  </a:lnTo>
                  <a:lnTo>
                    <a:pt x="305892" y="278498"/>
                  </a:lnTo>
                  <a:lnTo>
                    <a:pt x="305892" y="210121"/>
                  </a:lnTo>
                  <a:close/>
                </a:path>
                <a:path w="691514" h="306705">
                  <a:moveTo>
                    <a:pt x="307403" y="185343"/>
                  </a:moveTo>
                  <a:lnTo>
                    <a:pt x="306870" y="183413"/>
                  </a:lnTo>
                  <a:lnTo>
                    <a:pt x="304736" y="181381"/>
                  </a:lnTo>
                  <a:lnTo>
                    <a:pt x="302768" y="180873"/>
                  </a:lnTo>
                  <a:lnTo>
                    <a:pt x="296964" y="180873"/>
                  </a:lnTo>
                  <a:lnTo>
                    <a:pt x="294957" y="181394"/>
                  </a:lnTo>
                  <a:lnTo>
                    <a:pt x="292773" y="183476"/>
                  </a:lnTo>
                  <a:lnTo>
                    <a:pt x="292239" y="185343"/>
                  </a:lnTo>
                  <a:lnTo>
                    <a:pt x="292227" y="191147"/>
                  </a:lnTo>
                  <a:lnTo>
                    <a:pt x="292760" y="193065"/>
                  </a:lnTo>
                  <a:lnTo>
                    <a:pt x="294894" y="195097"/>
                  </a:lnTo>
                  <a:lnTo>
                    <a:pt x="296862" y="195605"/>
                  </a:lnTo>
                  <a:lnTo>
                    <a:pt x="302666" y="195605"/>
                  </a:lnTo>
                  <a:lnTo>
                    <a:pt x="304673" y="195084"/>
                  </a:lnTo>
                  <a:lnTo>
                    <a:pt x="306857" y="193001"/>
                  </a:lnTo>
                  <a:lnTo>
                    <a:pt x="307365" y="191147"/>
                  </a:lnTo>
                  <a:lnTo>
                    <a:pt x="307403" y="185343"/>
                  </a:lnTo>
                  <a:close/>
                </a:path>
                <a:path w="691514" h="306705">
                  <a:moveTo>
                    <a:pt x="352945" y="66103"/>
                  </a:moveTo>
                  <a:lnTo>
                    <a:pt x="345338" y="34823"/>
                  </a:lnTo>
                  <a:lnTo>
                    <a:pt x="342036" y="31026"/>
                  </a:lnTo>
                  <a:lnTo>
                    <a:pt x="340131" y="29705"/>
                  </a:lnTo>
                  <a:lnTo>
                    <a:pt x="340131" y="66103"/>
                  </a:lnTo>
                  <a:lnTo>
                    <a:pt x="339813" y="68884"/>
                  </a:lnTo>
                  <a:lnTo>
                    <a:pt x="322948" y="87807"/>
                  </a:lnTo>
                  <a:lnTo>
                    <a:pt x="315391" y="87807"/>
                  </a:lnTo>
                  <a:lnTo>
                    <a:pt x="298780" y="56527"/>
                  </a:lnTo>
                  <a:lnTo>
                    <a:pt x="299110" y="53822"/>
                  </a:lnTo>
                  <a:lnTo>
                    <a:pt x="315988" y="34823"/>
                  </a:lnTo>
                  <a:lnTo>
                    <a:pt x="323596" y="34823"/>
                  </a:lnTo>
                  <a:lnTo>
                    <a:pt x="340131" y="66103"/>
                  </a:lnTo>
                  <a:lnTo>
                    <a:pt x="340131" y="29705"/>
                  </a:lnTo>
                  <a:lnTo>
                    <a:pt x="338620" y="28651"/>
                  </a:lnTo>
                  <a:lnTo>
                    <a:pt x="330428" y="25374"/>
                  </a:lnTo>
                  <a:lnTo>
                    <a:pt x="325640" y="24561"/>
                  </a:lnTo>
                  <a:lnTo>
                    <a:pt x="314426" y="24561"/>
                  </a:lnTo>
                  <a:lnTo>
                    <a:pt x="286677" y="51511"/>
                  </a:lnTo>
                  <a:lnTo>
                    <a:pt x="286042" y="68287"/>
                  </a:lnTo>
                  <a:lnTo>
                    <a:pt x="286639" y="72707"/>
                  </a:lnTo>
                  <a:lnTo>
                    <a:pt x="313207" y="98158"/>
                  </a:lnTo>
                  <a:lnTo>
                    <a:pt x="324370" y="98158"/>
                  </a:lnTo>
                  <a:lnTo>
                    <a:pt x="329349" y="97218"/>
                  </a:lnTo>
                  <a:lnTo>
                    <a:pt x="337921" y="93497"/>
                  </a:lnTo>
                  <a:lnTo>
                    <a:pt x="341503" y="90906"/>
                  </a:lnTo>
                  <a:lnTo>
                    <a:pt x="344157" y="87807"/>
                  </a:lnTo>
                  <a:lnTo>
                    <a:pt x="347205" y="84264"/>
                  </a:lnTo>
                  <a:lnTo>
                    <a:pt x="349351" y="80302"/>
                  </a:lnTo>
                  <a:lnTo>
                    <a:pt x="352221" y="71132"/>
                  </a:lnTo>
                  <a:lnTo>
                    <a:pt x="352945" y="66103"/>
                  </a:lnTo>
                  <a:close/>
                </a:path>
                <a:path w="691514" h="306705">
                  <a:moveTo>
                    <a:pt x="376897" y="268643"/>
                  </a:moveTo>
                  <a:lnTo>
                    <a:pt x="375246" y="261912"/>
                  </a:lnTo>
                  <a:lnTo>
                    <a:pt x="374307" y="261912"/>
                  </a:lnTo>
                  <a:lnTo>
                    <a:pt x="373468" y="262343"/>
                  </a:lnTo>
                  <a:lnTo>
                    <a:pt x="371335" y="264083"/>
                  </a:lnTo>
                  <a:lnTo>
                    <a:pt x="370027" y="265049"/>
                  </a:lnTo>
                  <a:lnTo>
                    <a:pt x="366903" y="267182"/>
                  </a:lnTo>
                  <a:lnTo>
                    <a:pt x="365048" y="268160"/>
                  </a:lnTo>
                  <a:lnTo>
                    <a:pt x="360781" y="269951"/>
                  </a:lnTo>
                  <a:lnTo>
                    <a:pt x="358355" y="270395"/>
                  </a:lnTo>
                  <a:lnTo>
                    <a:pt x="336880" y="248742"/>
                  </a:lnTo>
                  <a:lnTo>
                    <a:pt x="336880" y="235788"/>
                  </a:lnTo>
                  <a:lnTo>
                    <a:pt x="338455" y="229209"/>
                  </a:lnTo>
                  <a:lnTo>
                    <a:pt x="344754" y="220129"/>
                  </a:lnTo>
                  <a:lnTo>
                    <a:pt x="349275" y="217855"/>
                  </a:lnTo>
                  <a:lnTo>
                    <a:pt x="358063" y="217855"/>
                  </a:lnTo>
                  <a:lnTo>
                    <a:pt x="372706" y="225336"/>
                  </a:lnTo>
                  <a:lnTo>
                    <a:pt x="373557" y="225742"/>
                  </a:lnTo>
                  <a:lnTo>
                    <a:pt x="357466" y="207518"/>
                  </a:lnTo>
                  <a:lnTo>
                    <a:pt x="350913" y="207518"/>
                  </a:lnTo>
                  <a:lnTo>
                    <a:pt x="324078" y="238493"/>
                  </a:lnTo>
                  <a:lnTo>
                    <a:pt x="324078" y="250901"/>
                  </a:lnTo>
                  <a:lnTo>
                    <a:pt x="349110" y="281038"/>
                  </a:lnTo>
                  <a:lnTo>
                    <a:pt x="356247" y="281038"/>
                  </a:lnTo>
                  <a:lnTo>
                    <a:pt x="376770" y="270395"/>
                  </a:lnTo>
                  <a:lnTo>
                    <a:pt x="376897" y="268643"/>
                  </a:lnTo>
                  <a:close/>
                </a:path>
                <a:path w="691514" h="306705">
                  <a:moveTo>
                    <a:pt x="428802" y="86029"/>
                  </a:moveTo>
                  <a:lnTo>
                    <a:pt x="428688" y="27178"/>
                  </a:lnTo>
                  <a:lnTo>
                    <a:pt x="423824" y="25603"/>
                  </a:lnTo>
                  <a:lnTo>
                    <a:pt x="421386" y="25603"/>
                  </a:lnTo>
                  <a:lnTo>
                    <a:pt x="416458" y="74714"/>
                  </a:lnTo>
                  <a:lnTo>
                    <a:pt x="413029" y="78930"/>
                  </a:lnTo>
                  <a:lnTo>
                    <a:pt x="409790" y="82130"/>
                  </a:lnTo>
                  <a:lnTo>
                    <a:pt x="403694" y="86499"/>
                  </a:lnTo>
                  <a:lnTo>
                    <a:pt x="400621" y="87591"/>
                  </a:lnTo>
                  <a:lnTo>
                    <a:pt x="395173" y="87591"/>
                  </a:lnTo>
                  <a:lnTo>
                    <a:pt x="383311" y="27178"/>
                  </a:lnTo>
                  <a:lnTo>
                    <a:pt x="382917" y="26631"/>
                  </a:lnTo>
                  <a:lnTo>
                    <a:pt x="378421" y="25603"/>
                  </a:lnTo>
                  <a:lnTo>
                    <a:pt x="376047" y="25603"/>
                  </a:lnTo>
                  <a:lnTo>
                    <a:pt x="371106" y="73952"/>
                  </a:lnTo>
                  <a:lnTo>
                    <a:pt x="371475" y="77533"/>
                  </a:lnTo>
                  <a:lnTo>
                    <a:pt x="390550" y="98158"/>
                  </a:lnTo>
                  <a:lnTo>
                    <a:pt x="398843" y="98158"/>
                  </a:lnTo>
                  <a:lnTo>
                    <a:pt x="402615" y="97180"/>
                  </a:lnTo>
                  <a:lnTo>
                    <a:pt x="410057" y="93319"/>
                  </a:lnTo>
                  <a:lnTo>
                    <a:pt x="413816" y="90246"/>
                  </a:lnTo>
                  <a:lnTo>
                    <a:pt x="416217" y="87591"/>
                  </a:lnTo>
                  <a:lnTo>
                    <a:pt x="417639" y="86029"/>
                  </a:lnTo>
                  <a:lnTo>
                    <a:pt x="422084" y="97180"/>
                  </a:lnTo>
                  <a:lnTo>
                    <a:pt x="424268" y="97180"/>
                  </a:lnTo>
                  <a:lnTo>
                    <a:pt x="428713" y="95605"/>
                  </a:lnTo>
                  <a:lnTo>
                    <a:pt x="428802" y="86029"/>
                  </a:lnTo>
                  <a:close/>
                </a:path>
                <a:path w="691514" h="306705">
                  <a:moveTo>
                    <a:pt x="443230" y="247256"/>
                  </a:moveTo>
                  <a:lnTo>
                    <a:pt x="443204" y="228320"/>
                  </a:lnTo>
                  <a:lnTo>
                    <a:pt x="442747" y="224853"/>
                  </a:lnTo>
                  <a:lnTo>
                    <a:pt x="440867" y="218605"/>
                  </a:lnTo>
                  <a:lnTo>
                    <a:pt x="440169" y="217411"/>
                  </a:lnTo>
                  <a:lnTo>
                    <a:pt x="439356" y="215988"/>
                  </a:lnTo>
                  <a:lnTo>
                    <a:pt x="435190" y="211772"/>
                  </a:lnTo>
                  <a:lnTo>
                    <a:pt x="432460" y="210172"/>
                  </a:lnTo>
                  <a:lnTo>
                    <a:pt x="425716" y="207987"/>
                  </a:lnTo>
                  <a:lnTo>
                    <a:pt x="421614" y="207441"/>
                  </a:lnTo>
                  <a:lnTo>
                    <a:pt x="414223" y="207441"/>
                  </a:lnTo>
                  <a:lnTo>
                    <a:pt x="391553" y="220992"/>
                  </a:lnTo>
                  <a:lnTo>
                    <a:pt x="391756" y="222237"/>
                  </a:lnTo>
                  <a:lnTo>
                    <a:pt x="393560" y="224332"/>
                  </a:lnTo>
                  <a:lnTo>
                    <a:pt x="394563" y="224332"/>
                  </a:lnTo>
                  <a:lnTo>
                    <a:pt x="395465" y="223977"/>
                  </a:lnTo>
                  <a:lnTo>
                    <a:pt x="397891" y="222529"/>
                  </a:lnTo>
                  <a:lnTo>
                    <a:pt x="399402" y="221742"/>
                  </a:lnTo>
                  <a:lnTo>
                    <a:pt x="403034" y="220002"/>
                  </a:lnTo>
                  <a:lnTo>
                    <a:pt x="405142" y="219214"/>
                  </a:lnTo>
                  <a:lnTo>
                    <a:pt x="409943" y="217766"/>
                  </a:lnTo>
                  <a:lnTo>
                    <a:pt x="412661" y="217411"/>
                  </a:lnTo>
                  <a:lnTo>
                    <a:pt x="418515" y="217411"/>
                  </a:lnTo>
                  <a:lnTo>
                    <a:pt x="431025" y="230606"/>
                  </a:lnTo>
                  <a:lnTo>
                    <a:pt x="431025" y="238391"/>
                  </a:lnTo>
                  <a:lnTo>
                    <a:pt x="431025" y="247256"/>
                  </a:lnTo>
                  <a:lnTo>
                    <a:pt x="431025" y="261467"/>
                  </a:lnTo>
                  <a:lnTo>
                    <a:pt x="427990" y="264833"/>
                  </a:lnTo>
                  <a:lnTo>
                    <a:pt x="425107" y="267347"/>
                  </a:lnTo>
                  <a:lnTo>
                    <a:pt x="419595" y="270611"/>
                  </a:lnTo>
                  <a:lnTo>
                    <a:pt x="416610" y="271437"/>
                  </a:lnTo>
                  <a:lnTo>
                    <a:pt x="409409" y="271437"/>
                  </a:lnTo>
                  <a:lnTo>
                    <a:pt x="406323" y="270408"/>
                  </a:lnTo>
                  <a:lnTo>
                    <a:pt x="401916" y="266293"/>
                  </a:lnTo>
                  <a:lnTo>
                    <a:pt x="400812" y="263525"/>
                  </a:lnTo>
                  <a:lnTo>
                    <a:pt x="400812" y="258013"/>
                  </a:lnTo>
                  <a:lnTo>
                    <a:pt x="417156" y="247256"/>
                  </a:lnTo>
                  <a:lnTo>
                    <a:pt x="431025" y="247256"/>
                  </a:lnTo>
                  <a:lnTo>
                    <a:pt x="431025" y="238391"/>
                  </a:lnTo>
                  <a:lnTo>
                    <a:pt x="416585" y="238391"/>
                  </a:lnTo>
                  <a:lnTo>
                    <a:pt x="411899" y="238848"/>
                  </a:lnTo>
                  <a:lnTo>
                    <a:pt x="388239" y="256870"/>
                  </a:lnTo>
                  <a:lnTo>
                    <a:pt x="388239" y="263867"/>
                  </a:lnTo>
                  <a:lnTo>
                    <a:pt x="407924" y="281038"/>
                  </a:lnTo>
                  <a:lnTo>
                    <a:pt x="415467" y="281038"/>
                  </a:lnTo>
                  <a:lnTo>
                    <a:pt x="419277" y="280162"/>
                  </a:lnTo>
                  <a:lnTo>
                    <a:pt x="426466" y="276694"/>
                  </a:lnTo>
                  <a:lnTo>
                    <a:pt x="429729" y="274269"/>
                  </a:lnTo>
                  <a:lnTo>
                    <a:pt x="432371" y="271437"/>
                  </a:lnTo>
                  <a:lnTo>
                    <a:pt x="432663" y="271132"/>
                  </a:lnTo>
                  <a:lnTo>
                    <a:pt x="436651" y="280073"/>
                  </a:lnTo>
                  <a:lnTo>
                    <a:pt x="439280" y="280073"/>
                  </a:lnTo>
                  <a:lnTo>
                    <a:pt x="443230" y="278434"/>
                  </a:lnTo>
                  <a:lnTo>
                    <a:pt x="443230" y="271132"/>
                  </a:lnTo>
                  <a:lnTo>
                    <a:pt x="443230" y="247256"/>
                  </a:lnTo>
                  <a:close/>
                </a:path>
                <a:path w="691514" h="306705">
                  <a:moveTo>
                    <a:pt x="491274" y="34975"/>
                  </a:moveTo>
                  <a:lnTo>
                    <a:pt x="482244" y="24561"/>
                  </a:lnTo>
                  <a:lnTo>
                    <a:pt x="480161" y="24561"/>
                  </a:lnTo>
                  <a:lnTo>
                    <a:pt x="463296" y="37655"/>
                  </a:lnTo>
                  <a:lnTo>
                    <a:pt x="463207" y="27178"/>
                  </a:lnTo>
                  <a:lnTo>
                    <a:pt x="458876" y="25603"/>
                  </a:lnTo>
                  <a:lnTo>
                    <a:pt x="456641" y="25603"/>
                  </a:lnTo>
                  <a:lnTo>
                    <a:pt x="452285" y="95605"/>
                  </a:lnTo>
                  <a:lnTo>
                    <a:pt x="452640" y="96151"/>
                  </a:lnTo>
                  <a:lnTo>
                    <a:pt x="457111" y="97180"/>
                  </a:lnTo>
                  <a:lnTo>
                    <a:pt x="459549" y="97180"/>
                  </a:lnTo>
                  <a:lnTo>
                    <a:pt x="464477" y="50825"/>
                  </a:lnTo>
                  <a:lnTo>
                    <a:pt x="466217" y="48094"/>
                  </a:lnTo>
                  <a:lnTo>
                    <a:pt x="479539" y="36169"/>
                  </a:lnTo>
                  <a:lnTo>
                    <a:pt x="481825" y="36169"/>
                  </a:lnTo>
                  <a:lnTo>
                    <a:pt x="488607" y="37985"/>
                  </a:lnTo>
                  <a:lnTo>
                    <a:pt x="489089" y="38100"/>
                  </a:lnTo>
                  <a:lnTo>
                    <a:pt x="489877" y="38100"/>
                  </a:lnTo>
                  <a:lnTo>
                    <a:pt x="490194" y="37985"/>
                  </a:lnTo>
                  <a:lnTo>
                    <a:pt x="490639" y="37541"/>
                  </a:lnTo>
                  <a:lnTo>
                    <a:pt x="490829" y="37223"/>
                  </a:lnTo>
                  <a:lnTo>
                    <a:pt x="491083" y="36461"/>
                  </a:lnTo>
                  <a:lnTo>
                    <a:pt x="491147" y="36169"/>
                  </a:lnTo>
                  <a:lnTo>
                    <a:pt x="491274" y="34975"/>
                  </a:lnTo>
                  <a:close/>
                </a:path>
                <a:path w="691514" h="306705">
                  <a:moveTo>
                    <a:pt x="500748" y="215773"/>
                  </a:moveTo>
                  <a:lnTo>
                    <a:pt x="498690" y="208851"/>
                  </a:lnTo>
                  <a:lnTo>
                    <a:pt x="481101" y="208851"/>
                  </a:lnTo>
                  <a:lnTo>
                    <a:pt x="480999" y="192265"/>
                  </a:lnTo>
                  <a:lnTo>
                    <a:pt x="476173" y="190550"/>
                  </a:lnTo>
                  <a:lnTo>
                    <a:pt x="473735" y="190550"/>
                  </a:lnTo>
                  <a:lnTo>
                    <a:pt x="468820" y="208851"/>
                  </a:lnTo>
                  <a:lnTo>
                    <a:pt x="459130" y="208851"/>
                  </a:lnTo>
                  <a:lnTo>
                    <a:pt x="456996" y="215773"/>
                  </a:lnTo>
                  <a:lnTo>
                    <a:pt x="457212" y="217068"/>
                  </a:lnTo>
                  <a:lnTo>
                    <a:pt x="458114" y="218655"/>
                  </a:lnTo>
                  <a:lnTo>
                    <a:pt x="458711" y="219049"/>
                  </a:lnTo>
                  <a:lnTo>
                    <a:pt x="468820" y="219049"/>
                  </a:lnTo>
                  <a:lnTo>
                    <a:pt x="468820" y="262064"/>
                  </a:lnTo>
                  <a:lnTo>
                    <a:pt x="484924" y="280885"/>
                  </a:lnTo>
                  <a:lnTo>
                    <a:pt x="489534" y="280885"/>
                  </a:lnTo>
                  <a:lnTo>
                    <a:pt x="500646" y="275424"/>
                  </a:lnTo>
                  <a:lnTo>
                    <a:pt x="500557" y="270395"/>
                  </a:lnTo>
                  <a:lnTo>
                    <a:pt x="497205" y="268871"/>
                  </a:lnTo>
                  <a:lnTo>
                    <a:pt x="495223" y="269595"/>
                  </a:lnTo>
                  <a:lnTo>
                    <a:pt x="494423" y="269836"/>
                  </a:lnTo>
                  <a:lnTo>
                    <a:pt x="492633" y="270281"/>
                  </a:lnTo>
                  <a:lnTo>
                    <a:pt x="491617" y="270395"/>
                  </a:lnTo>
                  <a:lnTo>
                    <a:pt x="486956" y="270395"/>
                  </a:lnTo>
                  <a:lnTo>
                    <a:pt x="484517" y="269214"/>
                  </a:lnTo>
                  <a:lnTo>
                    <a:pt x="481787" y="264502"/>
                  </a:lnTo>
                  <a:lnTo>
                    <a:pt x="481101" y="261023"/>
                  </a:lnTo>
                  <a:lnTo>
                    <a:pt x="481101" y="219049"/>
                  </a:lnTo>
                  <a:lnTo>
                    <a:pt x="499033" y="219049"/>
                  </a:lnTo>
                  <a:lnTo>
                    <a:pt x="499630" y="218655"/>
                  </a:lnTo>
                  <a:lnTo>
                    <a:pt x="500532" y="217068"/>
                  </a:lnTo>
                  <a:lnTo>
                    <a:pt x="500748" y="215773"/>
                  </a:lnTo>
                  <a:close/>
                </a:path>
                <a:path w="691514" h="306705">
                  <a:moveTo>
                    <a:pt x="529920" y="210121"/>
                  </a:moveTo>
                  <a:lnTo>
                    <a:pt x="525081" y="208483"/>
                  </a:lnTo>
                  <a:lnTo>
                    <a:pt x="522655" y="208483"/>
                  </a:lnTo>
                  <a:lnTo>
                    <a:pt x="517829" y="210121"/>
                  </a:lnTo>
                  <a:lnTo>
                    <a:pt x="517829" y="278498"/>
                  </a:lnTo>
                  <a:lnTo>
                    <a:pt x="522655" y="280073"/>
                  </a:lnTo>
                  <a:lnTo>
                    <a:pt x="525081" y="280073"/>
                  </a:lnTo>
                  <a:lnTo>
                    <a:pt x="529920" y="278498"/>
                  </a:lnTo>
                  <a:lnTo>
                    <a:pt x="529920" y="210121"/>
                  </a:lnTo>
                  <a:close/>
                </a:path>
                <a:path w="691514" h="306705">
                  <a:moveTo>
                    <a:pt x="531431" y="185343"/>
                  </a:moveTo>
                  <a:lnTo>
                    <a:pt x="530898" y="183413"/>
                  </a:lnTo>
                  <a:lnTo>
                    <a:pt x="528764" y="181381"/>
                  </a:lnTo>
                  <a:lnTo>
                    <a:pt x="526796" y="180873"/>
                  </a:lnTo>
                  <a:lnTo>
                    <a:pt x="520992" y="180873"/>
                  </a:lnTo>
                  <a:lnTo>
                    <a:pt x="518985" y="181394"/>
                  </a:lnTo>
                  <a:lnTo>
                    <a:pt x="516801" y="183476"/>
                  </a:lnTo>
                  <a:lnTo>
                    <a:pt x="516267" y="185343"/>
                  </a:lnTo>
                  <a:lnTo>
                    <a:pt x="516255" y="191147"/>
                  </a:lnTo>
                  <a:lnTo>
                    <a:pt x="516788" y="193065"/>
                  </a:lnTo>
                  <a:lnTo>
                    <a:pt x="518922" y="195097"/>
                  </a:lnTo>
                  <a:lnTo>
                    <a:pt x="520890" y="195605"/>
                  </a:lnTo>
                  <a:lnTo>
                    <a:pt x="526694" y="195605"/>
                  </a:lnTo>
                  <a:lnTo>
                    <a:pt x="528701" y="195084"/>
                  </a:lnTo>
                  <a:lnTo>
                    <a:pt x="530885" y="193001"/>
                  </a:lnTo>
                  <a:lnTo>
                    <a:pt x="531393" y="191147"/>
                  </a:lnTo>
                  <a:lnTo>
                    <a:pt x="531431" y="185343"/>
                  </a:lnTo>
                  <a:close/>
                </a:path>
                <a:path w="691514" h="306705">
                  <a:moveTo>
                    <a:pt x="615073" y="248983"/>
                  </a:moveTo>
                  <a:lnTo>
                    <a:pt x="607466" y="217703"/>
                  </a:lnTo>
                  <a:lnTo>
                    <a:pt x="604164" y="213918"/>
                  </a:lnTo>
                  <a:lnTo>
                    <a:pt x="602259" y="212598"/>
                  </a:lnTo>
                  <a:lnTo>
                    <a:pt x="602259" y="248983"/>
                  </a:lnTo>
                  <a:lnTo>
                    <a:pt x="601954" y="251764"/>
                  </a:lnTo>
                  <a:lnTo>
                    <a:pt x="585076" y="270687"/>
                  </a:lnTo>
                  <a:lnTo>
                    <a:pt x="577519" y="270687"/>
                  </a:lnTo>
                  <a:lnTo>
                    <a:pt x="560920" y="239407"/>
                  </a:lnTo>
                  <a:lnTo>
                    <a:pt x="561238" y="236715"/>
                  </a:lnTo>
                  <a:lnTo>
                    <a:pt x="578129" y="217703"/>
                  </a:lnTo>
                  <a:lnTo>
                    <a:pt x="585736" y="217703"/>
                  </a:lnTo>
                  <a:lnTo>
                    <a:pt x="602259" y="248983"/>
                  </a:lnTo>
                  <a:lnTo>
                    <a:pt x="602259" y="212598"/>
                  </a:lnTo>
                  <a:lnTo>
                    <a:pt x="600748" y="211531"/>
                  </a:lnTo>
                  <a:lnTo>
                    <a:pt x="592569" y="208254"/>
                  </a:lnTo>
                  <a:lnTo>
                    <a:pt x="587768" y="207441"/>
                  </a:lnTo>
                  <a:lnTo>
                    <a:pt x="576554" y="207441"/>
                  </a:lnTo>
                  <a:lnTo>
                    <a:pt x="548805" y="234391"/>
                  </a:lnTo>
                  <a:lnTo>
                    <a:pt x="548182" y="251167"/>
                  </a:lnTo>
                  <a:lnTo>
                    <a:pt x="548779" y="255587"/>
                  </a:lnTo>
                  <a:lnTo>
                    <a:pt x="575335" y="281038"/>
                  </a:lnTo>
                  <a:lnTo>
                    <a:pt x="586498" y="281038"/>
                  </a:lnTo>
                  <a:lnTo>
                    <a:pt x="591477" y="280111"/>
                  </a:lnTo>
                  <a:lnTo>
                    <a:pt x="600062" y="276390"/>
                  </a:lnTo>
                  <a:lnTo>
                    <a:pt x="603631" y="273786"/>
                  </a:lnTo>
                  <a:lnTo>
                    <a:pt x="606285" y="270687"/>
                  </a:lnTo>
                  <a:lnTo>
                    <a:pt x="609333" y="267144"/>
                  </a:lnTo>
                  <a:lnTo>
                    <a:pt x="611479" y="263182"/>
                  </a:lnTo>
                  <a:lnTo>
                    <a:pt x="614362" y="254012"/>
                  </a:lnTo>
                  <a:lnTo>
                    <a:pt x="615073" y="248983"/>
                  </a:lnTo>
                  <a:close/>
                </a:path>
                <a:path w="691514" h="306705">
                  <a:moveTo>
                    <a:pt x="691134" y="278498"/>
                  </a:moveTo>
                  <a:lnTo>
                    <a:pt x="691108" y="230949"/>
                  </a:lnTo>
                  <a:lnTo>
                    <a:pt x="687666" y="218084"/>
                  </a:lnTo>
                  <a:lnTo>
                    <a:pt x="684072" y="213245"/>
                  </a:lnTo>
                  <a:lnTo>
                    <a:pt x="681596" y="211226"/>
                  </a:lnTo>
                  <a:lnTo>
                    <a:pt x="675500" y="208191"/>
                  </a:lnTo>
                  <a:lnTo>
                    <a:pt x="671741" y="207441"/>
                  </a:lnTo>
                  <a:lnTo>
                    <a:pt x="663448" y="207441"/>
                  </a:lnTo>
                  <a:lnTo>
                    <a:pt x="659676" y="208419"/>
                  </a:lnTo>
                  <a:lnTo>
                    <a:pt x="652183" y="212344"/>
                  </a:lnTo>
                  <a:lnTo>
                    <a:pt x="648423" y="215430"/>
                  </a:lnTo>
                  <a:lnTo>
                    <a:pt x="644652" y="219646"/>
                  </a:lnTo>
                  <a:lnTo>
                    <a:pt x="644563" y="210058"/>
                  </a:lnTo>
                  <a:lnTo>
                    <a:pt x="640232" y="208483"/>
                  </a:lnTo>
                  <a:lnTo>
                    <a:pt x="638009" y="208483"/>
                  </a:lnTo>
                  <a:lnTo>
                    <a:pt x="633641" y="210058"/>
                  </a:lnTo>
                  <a:lnTo>
                    <a:pt x="633653" y="278498"/>
                  </a:lnTo>
                  <a:lnTo>
                    <a:pt x="638479" y="280073"/>
                  </a:lnTo>
                  <a:lnTo>
                    <a:pt x="640905" y="280073"/>
                  </a:lnTo>
                  <a:lnTo>
                    <a:pt x="645845" y="230949"/>
                  </a:lnTo>
                  <a:lnTo>
                    <a:pt x="649211" y="226733"/>
                  </a:lnTo>
                  <a:lnTo>
                    <a:pt x="652437" y="223532"/>
                  </a:lnTo>
                  <a:lnTo>
                    <a:pt x="657923" y="219646"/>
                  </a:lnTo>
                  <a:lnTo>
                    <a:pt x="658596" y="219176"/>
                  </a:lnTo>
                  <a:lnTo>
                    <a:pt x="661670" y="218084"/>
                  </a:lnTo>
                  <a:lnTo>
                    <a:pt x="667131" y="218084"/>
                  </a:lnTo>
                  <a:lnTo>
                    <a:pt x="679056" y="278498"/>
                  </a:lnTo>
                  <a:lnTo>
                    <a:pt x="679450" y="279044"/>
                  </a:lnTo>
                  <a:lnTo>
                    <a:pt x="683895" y="280073"/>
                  </a:lnTo>
                  <a:lnTo>
                    <a:pt x="686320" y="280073"/>
                  </a:lnTo>
                  <a:lnTo>
                    <a:pt x="690740" y="279044"/>
                  </a:lnTo>
                  <a:lnTo>
                    <a:pt x="691134" y="278498"/>
                  </a:lnTo>
                  <a:close/>
                </a:path>
              </a:pathLst>
            </a:custGeom>
            <a:solidFill>
              <a:srgbClr val="000000">
                <a:alpha val="9882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980745" y="2811672"/>
              <a:ext cx="216555" cy="9650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727192" y="1684019"/>
              <a:ext cx="1028700" cy="1393190"/>
            </a:xfrm>
            <a:custGeom>
              <a:avLst/>
              <a:gdLst/>
              <a:ahLst/>
              <a:cxnLst/>
              <a:rect l="l" t="t" r="r" b="b"/>
              <a:pathLst>
                <a:path w="1028700" h="1393189">
                  <a:moveTo>
                    <a:pt x="857075" y="1392738"/>
                  </a:moveTo>
                  <a:lnTo>
                    <a:pt x="177871" y="1392738"/>
                  </a:lnTo>
                  <a:lnTo>
                    <a:pt x="137002" y="1386451"/>
                  </a:lnTo>
                  <a:lnTo>
                    <a:pt x="99529" y="1368536"/>
                  </a:lnTo>
                  <a:lnTo>
                    <a:pt x="66504" y="1340406"/>
                  </a:lnTo>
                  <a:lnTo>
                    <a:pt x="38983" y="1303476"/>
                  </a:lnTo>
                  <a:lnTo>
                    <a:pt x="18020" y="1259162"/>
                  </a:lnTo>
                  <a:lnTo>
                    <a:pt x="4669" y="1208878"/>
                  </a:lnTo>
                  <a:lnTo>
                    <a:pt x="0" y="1154223"/>
                  </a:lnTo>
                  <a:lnTo>
                    <a:pt x="0" y="220763"/>
                  </a:lnTo>
                  <a:lnTo>
                    <a:pt x="4669" y="166944"/>
                  </a:lnTo>
                  <a:lnTo>
                    <a:pt x="18020" y="117465"/>
                  </a:lnTo>
                  <a:lnTo>
                    <a:pt x="38983" y="73887"/>
                  </a:lnTo>
                  <a:lnTo>
                    <a:pt x="66504" y="37591"/>
                  </a:lnTo>
                  <a:lnTo>
                    <a:pt x="99529" y="9955"/>
                  </a:lnTo>
                  <a:lnTo>
                    <a:pt x="120735" y="0"/>
                  </a:lnTo>
                  <a:lnTo>
                    <a:pt x="914211" y="0"/>
                  </a:lnTo>
                  <a:lnTo>
                    <a:pt x="968441" y="37591"/>
                  </a:lnTo>
                  <a:lnTo>
                    <a:pt x="995962" y="73887"/>
                  </a:lnTo>
                  <a:lnTo>
                    <a:pt x="1016926" y="117465"/>
                  </a:lnTo>
                  <a:lnTo>
                    <a:pt x="1028700" y="161098"/>
                  </a:lnTo>
                  <a:lnTo>
                    <a:pt x="1028700" y="1214820"/>
                  </a:lnTo>
                  <a:lnTo>
                    <a:pt x="1016926" y="1259162"/>
                  </a:lnTo>
                  <a:lnTo>
                    <a:pt x="995962" y="1303476"/>
                  </a:lnTo>
                  <a:lnTo>
                    <a:pt x="968441" y="1340406"/>
                  </a:lnTo>
                  <a:lnTo>
                    <a:pt x="935417" y="1368536"/>
                  </a:lnTo>
                  <a:lnTo>
                    <a:pt x="897943" y="1386451"/>
                  </a:lnTo>
                  <a:lnTo>
                    <a:pt x="857075" y="1392738"/>
                  </a:lnTo>
                  <a:close/>
                </a:path>
              </a:pathLst>
            </a:custGeom>
            <a:solidFill>
              <a:srgbClr val="F474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584267" y="2898839"/>
              <a:ext cx="172085" cy="259079"/>
            </a:xfrm>
            <a:custGeom>
              <a:avLst/>
              <a:gdLst/>
              <a:ahLst/>
              <a:cxnLst/>
              <a:rect l="l" t="t" r="r" b="b"/>
              <a:pathLst>
                <a:path w="172084" h="259080">
                  <a:moveTo>
                    <a:pt x="0" y="258800"/>
                  </a:moveTo>
                  <a:lnTo>
                    <a:pt x="0" y="177919"/>
                  </a:lnTo>
                  <a:lnTo>
                    <a:pt x="40868" y="171633"/>
                  </a:lnTo>
                  <a:lnTo>
                    <a:pt x="78341" y="153717"/>
                  </a:lnTo>
                  <a:lnTo>
                    <a:pt x="111366" y="125587"/>
                  </a:lnTo>
                  <a:lnTo>
                    <a:pt x="138887" y="88658"/>
                  </a:lnTo>
                  <a:lnTo>
                    <a:pt x="159850" y="44344"/>
                  </a:lnTo>
                  <a:lnTo>
                    <a:pt x="171624" y="0"/>
                  </a:lnTo>
                  <a:lnTo>
                    <a:pt x="171624" y="82711"/>
                  </a:lnTo>
                  <a:lnTo>
                    <a:pt x="159850" y="126807"/>
                  </a:lnTo>
                  <a:lnTo>
                    <a:pt x="138887" y="170736"/>
                  </a:lnTo>
                  <a:lnTo>
                    <a:pt x="111366" y="207245"/>
                  </a:lnTo>
                  <a:lnTo>
                    <a:pt x="78341" y="234990"/>
                  </a:lnTo>
                  <a:lnTo>
                    <a:pt x="40868" y="252623"/>
                  </a:lnTo>
                  <a:lnTo>
                    <a:pt x="0" y="258800"/>
                  </a:lnTo>
                  <a:close/>
                </a:path>
              </a:pathLst>
            </a:custGeom>
            <a:solidFill>
              <a:srgbClr val="9944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584289" y="2901327"/>
              <a:ext cx="171602" cy="2579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736336" y="1812036"/>
              <a:ext cx="1008888" cy="7040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753100" y="1894331"/>
              <a:ext cx="973835" cy="5882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783580" y="1836420"/>
              <a:ext cx="914400" cy="609600"/>
            </a:xfrm>
            <a:custGeom>
              <a:avLst/>
              <a:gdLst/>
              <a:ahLst/>
              <a:cxnLst/>
              <a:rect l="l" t="t" r="r" b="b"/>
              <a:pathLst>
                <a:path w="914400" h="609600">
                  <a:moveTo>
                    <a:pt x="9144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" y="6096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EBF1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783580" y="1836420"/>
              <a:ext cx="914400" cy="609600"/>
            </a:xfrm>
            <a:custGeom>
              <a:avLst/>
              <a:gdLst/>
              <a:ahLst/>
              <a:cxnLst/>
              <a:rect l="l" t="t" r="r" b="b"/>
              <a:pathLst>
                <a:path w="914400" h="609600">
                  <a:moveTo>
                    <a:pt x="0" y="0"/>
                  </a:moveTo>
                  <a:lnTo>
                    <a:pt x="914400" y="0"/>
                  </a:lnTo>
                  <a:lnTo>
                    <a:pt x="9144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890603" y="2004567"/>
              <a:ext cx="691515" cy="306705"/>
            </a:xfrm>
            <a:custGeom>
              <a:avLst/>
              <a:gdLst/>
              <a:ahLst/>
              <a:cxnLst/>
              <a:rect l="l" t="t" r="r" b="b"/>
              <a:pathLst>
                <a:path w="691515" h="306705">
                  <a:moveTo>
                    <a:pt x="82829" y="276974"/>
                  </a:moveTo>
                  <a:lnTo>
                    <a:pt x="82600" y="276098"/>
                  </a:lnTo>
                  <a:lnTo>
                    <a:pt x="74739" y="254317"/>
                  </a:lnTo>
                  <a:lnTo>
                    <a:pt x="71056" y="244119"/>
                  </a:lnTo>
                  <a:lnTo>
                    <a:pt x="57619" y="206921"/>
                  </a:lnTo>
                  <a:lnTo>
                    <a:pt x="57619" y="244119"/>
                  </a:lnTo>
                  <a:lnTo>
                    <a:pt x="24130" y="244119"/>
                  </a:lnTo>
                  <a:lnTo>
                    <a:pt x="40716" y="196126"/>
                  </a:lnTo>
                  <a:lnTo>
                    <a:pt x="57619" y="244119"/>
                  </a:lnTo>
                  <a:lnTo>
                    <a:pt x="57619" y="206921"/>
                  </a:lnTo>
                  <a:lnTo>
                    <a:pt x="53721" y="196126"/>
                  </a:lnTo>
                  <a:lnTo>
                    <a:pt x="49745" y="185089"/>
                  </a:lnTo>
                  <a:lnTo>
                    <a:pt x="49479" y="184632"/>
                  </a:lnTo>
                  <a:lnTo>
                    <a:pt x="42760" y="182880"/>
                  </a:lnTo>
                  <a:lnTo>
                    <a:pt x="39674" y="182880"/>
                  </a:lnTo>
                  <a:lnTo>
                    <a:pt x="190" y="276174"/>
                  </a:lnTo>
                  <a:lnTo>
                    <a:pt x="0" y="276974"/>
                  </a:lnTo>
                  <a:lnTo>
                    <a:pt x="38" y="278574"/>
                  </a:lnTo>
                  <a:lnTo>
                    <a:pt x="4533" y="280073"/>
                  </a:lnTo>
                  <a:lnTo>
                    <a:pt x="7366" y="280073"/>
                  </a:lnTo>
                  <a:lnTo>
                    <a:pt x="20929" y="254317"/>
                  </a:lnTo>
                  <a:lnTo>
                    <a:pt x="60960" y="254317"/>
                  </a:lnTo>
                  <a:lnTo>
                    <a:pt x="75120" y="280073"/>
                  </a:lnTo>
                  <a:lnTo>
                    <a:pt x="78206" y="280073"/>
                  </a:lnTo>
                  <a:lnTo>
                    <a:pt x="82829" y="278574"/>
                  </a:lnTo>
                  <a:lnTo>
                    <a:pt x="82829" y="276974"/>
                  </a:lnTo>
                  <a:close/>
                </a:path>
                <a:path w="691515" h="306705">
                  <a:moveTo>
                    <a:pt x="158724" y="249085"/>
                  </a:moveTo>
                  <a:lnTo>
                    <a:pt x="152514" y="218008"/>
                  </a:lnTo>
                  <a:lnTo>
                    <a:pt x="150355" y="214731"/>
                  </a:lnTo>
                  <a:lnTo>
                    <a:pt x="147574" y="212153"/>
                  </a:lnTo>
                  <a:lnTo>
                    <a:pt x="146011" y="211302"/>
                  </a:lnTo>
                  <a:lnTo>
                    <a:pt x="146011" y="241223"/>
                  </a:lnTo>
                  <a:lnTo>
                    <a:pt x="146011" y="247777"/>
                  </a:lnTo>
                  <a:lnTo>
                    <a:pt x="131724" y="270471"/>
                  </a:lnTo>
                  <a:lnTo>
                    <a:pt x="125298" y="270471"/>
                  </a:lnTo>
                  <a:lnTo>
                    <a:pt x="122097" y="269379"/>
                  </a:lnTo>
                  <a:lnTo>
                    <a:pt x="116014" y="265010"/>
                  </a:lnTo>
                  <a:lnTo>
                    <a:pt x="112788" y="261861"/>
                  </a:lnTo>
                  <a:lnTo>
                    <a:pt x="109397" y="257746"/>
                  </a:lnTo>
                  <a:lnTo>
                    <a:pt x="109397" y="231101"/>
                  </a:lnTo>
                  <a:lnTo>
                    <a:pt x="127787" y="218008"/>
                  </a:lnTo>
                  <a:lnTo>
                    <a:pt x="132575" y="218008"/>
                  </a:lnTo>
                  <a:lnTo>
                    <a:pt x="146011" y="241223"/>
                  </a:lnTo>
                  <a:lnTo>
                    <a:pt x="146011" y="211302"/>
                  </a:lnTo>
                  <a:lnTo>
                    <a:pt x="140728" y="208381"/>
                  </a:lnTo>
                  <a:lnTo>
                    <a:pt x="136575" y="207441"/>
                  </a:lnTo>
                  <a:lnTo>
                    <a:pt x="129489" y="207441"/>
                  </a:lnTo>
                  <a:lnTo>
                    <a:pt x="107911" y="219786"/>
                  </a:lnTo>
                  <a:lnTo>
                    <a:pt x="107823" y="209981"/>
                  </a:lnTo>
                  <a:lnTo>
                    <a:pt x="103517" y="208483"/>
                  </a:lnTo>
                  <a:lnTo>
                    <a:pt x="101485" y="208483"/>
                  </a:lnTo>
                  <a:lnTo>
                    <a:pt x="97193" y="209981"/>
                  </a:lnTo>
                  <a:lnTo>
                    <a:pt x="97205" y="305066"/>
                  </a:lnTo>
                  <a:lnTo>
                    <a:pt x="102031" y="306705"/>
                  </a:lnTo>
                  <a:lnTo>
                    <a:pt x="104457" y="306705"/>
                  </a:lnTo>
                  <a:lnTo>
                    <a:pt x="109397" y="270840"/>
                  </a:lnTo>
                  <a:lnTo>
                    <a:pt x="111175" y="272580"/>
                  </a:lnTo>
                  <a:lnTo>
                    <a:pt x="127723" y="281038"/>
                  </a:lnTo>
                  <a:lnTo>
                    <a:pt x="134378" y="281038"/>
                  </a:lnTo>
                  <a:lnTo>
                    <a:pt x="138518" y="280149"/>
                  </a:lnTo>
                  <a:lnTo>
                    <a:pt x="145757" y="276631"/>
                  </a:lnTo>
                  <a:lnTo>
                    <a:pt x="148818" y="274091"/>
                  </a:lnTo>
                  <a:lnTo>
                    <a:pt x="151269" y="270840"/>
                  </a:lnTo>
                  <a:lnTo>
                    <a:pt x="151549" y="270471"/>
                  </a:lnTo>
                  <a:lnTo>
                    <a:pt x="153708" y="267627"/>
                  </a:lnTo>
                  <a:lnTo>
                    <a:pt x="155562" y="263677"/>
                  </a:lnTo>
                  <a:lnTo>
                    <a:pt x="158102" y="254342"/>
                  </a:lnTo>
                  <a:lnTo>
                    <a:pt x="158724" y="249085"/>
                  </a:lnTo>
                  <a:close/>
                </a:path>
                <a:path w="691515" h="306705">
                  <a:moveTo>
                    <a:pt x="239509" y="249085"/>
                  </a:moveTo>
                  <a:lnTo>
                    <a:pt x="233286" y="218008"/>
                  </a:lnTo>
                  <a:lnTo>
                    <a:pt x="231127" y="214731"/>
                  </a:lnTo>
                  <a:lnTo>
                    <a:pt x="228346" y="212153"/>
                  </a:lnTo>
                  <a:lnTo>
                    <a:pt x="226783" y="211302"/>
                  </a:lnTo>
                  <a:lnTo>
                    <a:pt x="226783" y="241223"/>
                  </a:lnTo>
                  <a:lnTo>
                    <a:pt x="226783" y="247777"/>
                  </a:lnTo>
                  <a:lnTo>
                    <a:pt x="212509" y="270471"/>
                  </a:lnTo>
                  <a:lnTo>
                    <a:pt x="206070" y="270471"/>
                  </a:lnTo>
                  <a:lnTo>
                    <a:pt x="202869" y="269379"/>
                  </a:lnTo>
                  <a:lnTo>
                    <a:pt x="196786" y="265010"/>
                  </a:lnTo>
                  <a:lnTo>
                    <a:pt x="193560" y="261861"/>
                  </a:lnTo>
                  <a:lnTo>
                    <a:pt x="190169" y="257746"/>
                  </a:lnTo>
                  <a:lnTo>
                    <a:pt x="190169" y="231101"/>
                  </a:lnTo>
                  <a:lnTo>
                    <a:pt x="208559" y="218008"/>
                  </a:lnTo>
                  <a:lnTo>
                    <a:pt x="213347" y="218008"/>
                  </a:lnTo>
                  <a:lnTo>
                    <a:pt x="226783" y="241223"/>
                  </a:lnTo>
                  <a:lnTo>
                    <a:pt x="226783" y="211302"/>
                  </a:lnTo>
                  <a:lnTo>
                    <a:pt x="221500" y="208381"/>
                  </a:lnTo>
                  <a:lnTo>
                    <a:pt x="217347" y="207441"/>
                  </a:lnTo>
                  <a:lnTo>
                    <a:pt x="210261" y="207441"/>
                  </a:lnTo>
                  <a:lnTo>
                    <a:pt x="188683" y="219786"/>
                  </a:lnTo>
                  <a:lnTo>
                    <a:pt x="188595" y="209981"/>
                  </a:lnTo>
                  <a:lnTo>
                    <a:pt x="184289" y="208483"/>
                  </a:lnTo>
                  <a:lnTo>
                    <a:pt x="182257" y="208483"/>
                  </a:lnTo>
                  <a:lnTo>
                    <a:pt x="177965" y="209981"/>
                  </a:lnTo>
                  <a:lnTo>
                    <a:pt x="177977" y="305066"/>
                  </a:lnTo>
                  <a:lnTo>
                    <a:pt x="182803" y="306705"/>
                  </a:lnTo>
                  <a:lnTo>
                    <a:pt x="185229" y="306705"/>
                  </a:lnTo>
                  <a:lnTo>
                    <a:pt x="190169" y="270840"/>
                  </a:lnTo>
                  <a:lnTo>
                    <a:pt x="191947" y="272580"/>
                  </a:lnTo>
                  <a:lnTo>
                    <a:pt x="208495" y="281038"/>
                  </a:lnTo>
                  <a:lnTo>
                    <a:pt x="215150" y="281038"/>
                  </a:lnTo>
                  <a:lnTo>
                    <a:pt x="219290" y="280149"/>
                  </a:lnTo>
                  <a:lnTo>
                    <a:pt x="226529" y="276631"/>
                  </a:lnTo>
                  <a:lnTo>
                    <a:pt x="229590" y="274091"/>
                  </a:lnTo>
                  <a:lnTo>
                    <a:pt x="232041" y="270840"/>
                  </a:lnTo>
                  <a:lnTo>
                    <a:pt x="232321" y="270471"/>
                  </a:lnTo>
                  <a:lnTo>
                    <a:pt x="234480" y="267627"/>
                  </a:lnTo>
                  <a:lnTo>
                    <a:pt x="236334" y="263677"/>
                  </a:lnTo>
                  <a:lnTo>
                    <a:pt x="238874" y="254342"/>
                  </a:lnTo>
                  <a:lnTo>
                    <a:pt x="239509" y="249085"/>
                  </a:lnTo>
                  <a:close/>
                </a:path>
                <a:path w="691515" h="306705">
                  <a:moveTo>
                    <a:pt x="270840" y="177596"/>
                  </a:moveTo>
                  <a:lnTo>
                    <a:pt x="266001" y="175958"/>
                  </a:lnTo>
                  <a:lnTo>
                    <a:pt x="263575" y="175958"/>
                  </a:lnTo>
                  <a:lnTo>
                    <a:pt x="258749" y="177596"/>
                  </a:lnTo>
                  <a:lnTo>
                    <a:pt x="258749" y="278498"/>
                  </a:lnTo>
                  <a:lnTo>
                    <a:pt x="263575" y="280073"/>
                  </a:lnTo>
                  <a:lnTo>
                    <a:pt x="266001" y="280073"/>
                  </a:lnTo>
                  <a:lnTo>
                    <a:pt x="270840" y="278498"/>
                  </a:lnTo>
                  <a:lnTo>
                    <a:pt x="270840" y="177596"/>
                  </a:lnTo>
                  <a:close/>
                </a:path>
                <a:path w="691515" h="306705">
                  <a:moveTo>
                    <a:pt x="276352" y="2032"/>
                  </a:moveTo>
                  <a:lnTo>
                    <a:pt x="271348" y="0"/>
                  </a:lnTo>
                  <a:lnTo>
                    <a:pt x="268274" y="0"/>
                  </a:lnTo>
                  <a:lnTo>
                    <a:pt x="262636" y="2603"/>
                  </a:lnTo>
                  <a:lnTo>
                    <a:pt x="249250" y="30441"/>
                  </a:lnTo>
                  <a:lnTo>
                    <a:pt x="248005" y="33159"/>
                  </a:lnTo>
                  <a:lnTo>
                    <a:pt x="246786" y="35928"/>
                  </a:lnTo>
                  <a:lnTo>
                    <a:pt x="243192" y="44348"/>
                  </a:lnTo>
                  <a:lnTo>
                    <a:pt x="242062" y="47180"/>
                  </a:lnTo>
                  <a:lnTo>
                    <a:pt x="241922" y="47180"/>
                  </a:lnTo>
                  <a:lnTo>
                    <a:pt x="240626" y="44246"/>
                  </a:lnTo>
                  <a:lnTo>
                    <a:pt x="236905" y="35598"/>
                  </a:lnTo>
                  <a:lnTo>
                    <a:pt x="235673" y="32842"/>
                  </a:lnTo>
                  <a:lnTo>
                    <a:pt x="216001" y="50"/>
                  </a:lnTo>
                  <a:lnTo>
                    <a:pt x="214795" y="0"/>
                  </a:lnTo>
                  <a:lnTo>
                    <a:pt x="211670" y="0"/>
                  </a:lnTo>
                  <a:lnTo>
                    <a:pt x="206959" y="2032"/>
                  </a:lnTo>
                  <a:lnTo>
                    <a:pt x="207149" y="3022"/>
                  </a:lnTo>
                  <a:lnTo>
                    <a:pt x="207492" y="3898"/>
                  </a:lnTo>
                  <a:lnTo>
                    <a:pt x="208026" y="4991"/>
                  </a:lnTo>
                  <a:lnTo>
                    <a:pt x="235254" y="59309"/>
                  </a:lnTo>
                  <a:lnTo>
                    <a:pt x="235356" y="95554"/>
                  </a:lnTo>
                  <a:lnTo>
                    <a:pt x="240461" y="97180"/>
                  </a:lnTo>
                  <a:lnTo>
                    <a:pt x="242874" y="97180"/>
                  </a:lnTo>
                  <a:lnTo>
                    <a:pt x="248056" y="59309"/>
                  </a:lnTo>
                  <a:lnTo>
                    <a:pt x="254127" y="47180"/>
                  </a:lnTo>
                  <a:lnTo>
                    <a:pt x="275856" y="3848"/>
                  </a:lnTo>
                  <a:lnTo>
                    <a:pt x="276174" y="3022"/>
                  </a:lnTo>
                  <a:lnTo>
                    <a:pt x="276352" y="2032"/>
                  </a:lnTo>
                  <a:close/>
                </a:path>
                <a:path w="691515" h="306705">
                  <a:moveTo>
                    <a:pt x="305892" y="210121"/>
                  </a:moveTo>
                  <a:lnTo>
                    <a:pt x="301053" y="208483"/>
                  </a:lnTo>
                  <a:lnTo>
                    <a:pt x="298627" y="208483"/>
                  </a:lnTo>
                  <a:lnTo>
                    <a:pt x="293801" y="210121"/>
                  </a:lnTo>
                  <a:lnTo>
                    <a:pt x="293801" y="278498"/>
                  </a:lnTo>
                  <a:lnTo>
                    <a:pt x="298627" y="280073"/>
                  </a:lnTo>
                  <a:lnTo>
                    <a:pt x="301053" y="280073"/>
                  </a:lnTo>
                  <a:lnTo>
                    <a:pt x="305892" y="278498"/>
                  </a:lnTo>
                  <a:lnTo>
                    <a:pt x="305892" y="210121"/>
                  </a:lnTo>
                  <a:close/>
                </a:path>
                <a:path w="691515" h="306705">
                  <a:moveTo>
                    <a:pt x="307403" y="185343"/>
                  </a:moveTo>
                  <a:lnTo>
                    <a:pt x="306870" y="183413"/>
                  </a:lnTo>
                  <a:lnTo>
                    <a:pt x="304736" y="181381"/>
                  </a:lnTo>
                  <a:lnTo>
                    <a:pt x="302768" y="180873"/>
                  </a:lnTo>
                  <a:lnTo>
                    <a:pt x="296964" y="180873"/>
                  </a:lnTo>
                  <a:lnTo>
                    <a:pt x="294957" y="181394"/>
                  </a:lnTo>
                  <a:lnTo>
                    <a:pt x="292773" y="183476"/>
                  </a:lnTo>
                  <a:lnTo>
                    <a:pt x="292239" y="185343"/>
                  </a:lnTo>
                  <a:lnTo>
                    <a:pt x="292227" y="191147"/>
                  </a:lnTo>
                  <a:lnTo>
                    <a:pt x="292760" y="193065"/>
                  </a:lnTo>
                  <a:lnTo>
                    <a:pt x="294894" y="195097"/>
                  </a:lnTo>
                  <a:lnTo>
                    <a:pt x="296862" y="195605"/>
                  </a:lnTo>
                  <a:lnTo>
                    <a:pt x="302666" y="195605"/>
                  </a:lnTo>
                  <a:lnTo>
                    <a:pt x="304673" y="195084"/>
                  </a:lnTo>
                  <a:lnTo>
                    <a:pt x="306857" y="193001"/>
                  </a:lnTo>
                  <a:lnTo>
                    <a:pt x="307365" y="191147"/>
                  </a:lnTo>
                  <a:lnTo>
                    <a:pt x="307403" y="185343"/>
                  </a:lnTo>
                  <a:close/>
                </a:path>
                <a:path w="691515" h="306705">
                  <a:moveTo>
                    <a:pt x="352945" y="66103"/>
                  </a:moveTo>
                  <a:lnTo>
                    <a:pt x="345338" y="34823"/>
                  </a:lnTo>
                  <a:lnTo>
                    <a:pt x="342036" y="31026"/>
                  </a:lnTo>
                  <a:lnTo>
                    <a:pt x="340131" y="29705"/>
                  </a:lnTo>
                  <a:lnTo>
                    <a:pt x="340131" y="66103"/>
                  </a:lnTo>
                  <a:lnTo>
                    <a:pt x="339813" y="68884"/>
                  </a:lnTo>
                  <a:lnTo>
                    <a:pt x="322948" y="87807"/>
                  </a:lnTo>
                  <a:lnTo>
                    <a:pt x="315391" y="87807"/>
                  </a:lnTo>
                  <a:lnTo>
                    <a:pt x="298780" y="56527"/>
                  </a:lnTo>
                  <a:lnTo>
                    <a:pt x="299110" y="53822"/>
                  </a:lnTo>
                  <a:lnTo>
                    <a:pt x="315988" y="34823"/>
                  </a:lnTo>
                  <a:lnTo>
                    <a:pt x="323596" y="34823"/>
                  </a:lnTo>
                  <a:lnTo>
                    <a:pt x="340131" y="66103"/>
                  </a:lnTo>
                  <a:lnTo>
                    <a:pt x="340131" y="29705"/>
                  </a:lnTo>
                  <a:lnTo>
                    <a:pt x="338620" y="28651"/>
                  </a:lnTo>
                  <a:lnTo>
                    <a:pt x="330428" y="25374"/>
                  </a:lnTo>
                  <a:lnTo>
                    <a:pt x="325640" y="24561"/>
                  </a:lnTo>
                  <a:lnTo>
                    <a:pt x="314426" y="24561"/>
                  </a:lnTo>
                  <a:lnTo>
                    <a:pt x="286677" y="51511"/>
                  </a:lnTo>
                  <a:lnTo>
                    <a:pt x="286042" y="68287"/>
                  </a:lnTo>
                  <a:lnTo>
                    <a:pt x="286639" y="72707"/>
                  </a:lnTo>
                  <a:lnTo>
                    <a:pt x="313207" y="98158"/>
                  </a:lnTo>
                  <a:lnTo>
                    <a:pt x="324370" y="98158"/>
                  </a:lnTo>
                  <a:lnTo>
                    <a:pt x="329349" y="97218"/>
                  </a:lnTo>
                  <a:lnTo>
                    <a:pt x="337921" y="93497"/>
                  </a:lnTo>
                  <a:lnTo>
                    <a:pt x="341503" y="90906"/>
                  </a:lnTo>
                  <a:lnTo>
                    <a:pt x="344157" y="87807"/>
                  </a:lnTo>
                  <a:lnTo>
                    <a:pt x="347205" y="84264"/>
                  </a:lnTo>
                  <a:lnTo>
                    <a:pt x="349351" y="80302"/>
                  </a:lnTo>
                  <a:lnTo>
                    <a:pt x="352221" y="71132"/>
                  </a:lnTo>
                  <a:lnTo>
                    <a:pt x="352945" y="66103"/>
                  </a:lnTo>
                  <a:close/>
                </a:path>
                <a:path w="691515" h="306705">
                  <a:moveTo>
                    <a:pt x="376897" y="268643"/>
                  </a:moveTo>
                  <a:lnTo>
                    <a:pt x="375246" y="261912"/>
                  </a:lnTo>
                  <a:lnTo>
                    <a:pt x="374307" y="261912"/>
                  </a:lnTo>
                  <a:lnTo>
                    <a:pt x="373468" y="262343"/>
                  </a:lnTo>
                  <a:lnTo>
                    <a:pt x="371335" y="264083"/>
                  </a:lnTo>
                  <a:lnTo>
                    <a:pt x="370027" y="265049"/>
                  </a:lnTo>
                  <a:lnTo>
                    <a:pt x="366903" y="267182"/>
                  </a:lnTo>
                  <a:lnTo>
                    <a:pt x="365048" y="268160"/>
                  </a:lnTo>
                  <a:lnTo>
                    <a:pt x="360781" y="269951"/>
                  </a:lnTo>
                  <a:lnTo>
                    <a:pt x="358355" y="270395"/>
                  </a:lnTo>
                  <a:lnTo>
                    <a:pt x="336880" y="248742"/>
                  </a:lnTo>
                  <a:lnTo>
                    <a:pt x="336880" y="235788"/>
                  </a:lnTo>
                  <a:lnTo>
                    <a:pt x="338455" y="229209"/>
                  </a:lnTo>
                  <a:lnTo>
                    <a:pt x="344754" y="220129"/>
                  </a:lnTo>
                  <a:lnTo>
                    <a:pt x="349275" y="217855"/>
                  </a:lnTo>
                  <a:lnTo>
                    <a:pt x="358063" y="217855"/>
                  </a:lnTo>
                  <a:lnTo>
                    <a:pt x="372706" y="225336"/>
                  </a:lnTo>
                  <a:lnTo>
                    <a:pt x="373557" y="225742"/>
                  </a:lnTo>
                  <a:lnTo>
                    <a:pt x="357466" y="207518"/>
                  </a:lnTo>
                  <a:lnTo>
                    <a:pt x="350913" y="207518"/>
                  </a:lnTo>
                  <a:lnTo>
                    <a:pt x="324078" y="238493"/>
                  </a:lnTo>
                  <a:lnTo>
                    <a:pt x="324078" y="250901"/>
                  </a:lnTo>
                  <a:lnTo>
                    <a:pt x="349110" y="281038"/>
                  </a:lnTo>
                  <a:lnTo>
                    <a:pt x="356247" y="281038"/>
                  </a:lnTo>
                  <a:lnTo>
                    <a:pt x="376770" y="270395"/>
                  </a:lnTo>
                  <a:lnTo>
                    <a:pt x="376897" y="268643"/>
                  </a:lnTo>
                  <a:close/>
                </a:path>
                <a:path w="691515" h="306705">
                  <a:moveTo>
                    <a:pt x="428802" y="86029"/>
                  </a:moveTo>
                  <a:lnTo>
                    <a:pt x="428688" y="27178"/>
                  </a:lnTo>
                  <a:lnTo>
                    <a:pt x="423824" y="25603"/>
                  </a:lnTo>
                  <a:lnTo>
                    <a:pt x="421386" y="25603"/>
                  </a:lnTo>
                  <a:lnTo>
                    <a:pt x="416458" y="74714"/>
                  </a:lnTo>
                  <a:lnTo>
                    <a:pt x="413029" y="78930"/>
                  </a:lnTo>
                  <a:lnTo>
                    <a:pt x="409790" y="82130"/>
                  </a:lnTo>
                  <a:lnTo>
                    <a:pt x="403694" y="86499"/>
                  </a:lnTo>
                  <a:lnTo>
                    <a:pt x="400621" y="87591"/>
                  </a:lnTo>
                  <a:lnTo>
                    <a:pt x="395173" y="87591"/>
                  </a:lnTo>
                  <a:lnTo>
                    <a:pt x="383311" y="27178"/>
                  </a:lnTo>
                  <a:lnTo>
                    <a:pt x="382917" y="26631"/>
                  </a:lnTo>
                  <a:lnTo>
                    <a:pt x="378421" y="25603"/>
                  </a:lnTo>
                  <a:lnTo>
                    <a:pt x="376047" y="25603"/>
                  </a:lnTo>
                  <a:lnTo>
                    <a:pt x="371106" y="73952"/>
                  </a:lnTo>
                  <a:lnTo>
                    <a:pt x="371475" y="77533"/>
                  </a:lnTo>
                  <a:lnTo>
                    <a:pt x="390550" y="98158"/>
                  </a:lnTo>
                  <a:lnTo>
                    <a:pt x="398843" y="98158"/>
                  </a:lnTo>
                  <a:lnTo>
                    <a:pt x="402615" y="97180"/>
                  </a:lnTo>
                  <a:lnTo>
                    <a:pt x="410057" y="93319"/>
                  </a:lnTo>
                  <a:lnTo>
                    <a:pt x="413816" y="90246"/>
                  </a:lnTo>
                  <a:lnTo>
                    <a:pt x="416217" y="87591"/>
                  </a:lnTo>
                  <a:lnTo>
                    <a:pt x="417639" y="86029"/>
                  </a:lnTo>
                  <a:lnTo>
                    <a:pt x="422084" y="97180"/>
                  </a:lnTo>
                  <a:lnTo>
                    <a:pt x="424268" y="97180"/>
                  </a:lnTo>
                  <a:lnTo>
                    <a:pt x="428713" y="95605"/>
                  </a:lnTo>
                  <a:lnTo>
                    <a:pt x="428802" y="86029"/>
                  </a:lnTo>
                  <a:close/>
                </a:path>
                <a:path w="691515" h="306705">
                  <a:moveTo>
                    <a:pt x="443230" y="247256"/>
                  </a:moveTo>
                  <a:lnTo>
                    <a:pt x="443204" y="228320"/>
                  </a:lnTo>
                  <a:lnTo>
                    <a:pt x="442747" y="224853"/>
                  </a:lnTo>
                  <a:lnTo>
                    <a:pt x="440867" y="218605"/>
                  </a:lnTo>
                  <a:lnTo>
                    <a:pt x="440169" y="217411"/>
                  </a:lnTo>
                  <a:lnTo>
                    <a:pt x="439356" y="215988"/>
                  </a:lnTo>
                  <a:lnTo>
                    <a:pt x="435190" y="211772"/>
                  </a:lnTo>
                  <a:lnTo>
                    <a:pt x="432460" y="210172"/>
                  </a:lnTo>
                  <a:lnTo>
                    <a:pt x="425716" y="207987"/>
                  </a:lnTo>
                  <a:lnTo>
                    <a:pt x="421614" y="207441"/>
                  </a:lnTo>
                  <a:lnTo>
                    <a:pt x="414223" y="207441"/>
                  </a:lnTo>
                  <a:lnTo>
                    <a:pt x="391553" y="220992"/>
                  </a:lnTo>
                  <a:lnTo>
                    <a:pt x="391756" y="222237"/>
                  </a:lnTo>
                  <a:lnTo>
                    <a:pt x="393560" y="224332"/>
                  </a:lnTo>
                  <a:lnTo>
                    <a:pt x="394563" y="224332"/>
                  </a:lnTo>
                  <a:lnTo>
                    <a:pt x="395465" y="223977"/>
                  </a:lnTo>
                  <a:lnTo>
                    <a:pt x="397891" y="222529"/>
                  </a:lnTo>
                  <a:lnTo>
                    <a:pt x="399402" y="221742"/>
                  </a:lnTo>
                  <a:lnTo>
                    <a:pt x="403034" y="220002"/>
                  </a:lnTo>
                  <a:lnTo>
                    <a:pt x="405142" y="219214"/>
                  </a:lnTo>
                  <a:lnTo>
                    <a:pt x="409943" y="217766"/>
                  </a:lnTo>
                  <a:lnTo>
                    <a:pt x="412661" y="217411"/>
                  </a:lnTo>
                  <a:lnTo>
                    <a:pt x="418515" y="217411"/>
                  </a:lnTo>
                  <a:lnTo>
                    <a:pt x="431025" y="230606"/>
                  </a:lnTo>
                  <a:lnTo>
                    <a:pt x="431025" y="238391"/>
                  </a:lnTo>
                  <a:lnTo>
                    <a:pt x="431025" y="247256"/>
                  </a:lnTo>
                  <a:lnTo>
                    <a:pt x="431025" y="261467"/>
                  </a:lnTo>
                  <a:lnTo>
                    <a:pt x="427990" y="264833"/>
                  </a:lnTo>
                  <a:lnTo>
                    <a:pt x="425107" y="267347"/>
                  </a:lnTo>
                  <a:lnTo>
                    <a:pt x="419595" y="270611"/>
                  </a:lnTo>
                  <a:lnTo>
                    <a:pt x="416610" y="271437"/>
                  </a:lnTo>
                  <a:lnTo>
                    <a:pt x="409409" y="271437"/>
                  </a:lnTo>
                  <a:lnTo>
                    <a:pt x="406323" y="270408"/>
                  </a:lnTo>
                  <a:lnTo>
                    <a:pt x="401916" y="266293"/>
                  </a:lnTo>
                  <a:lnTo>
                    <a:pt x="400812" y="263525"/>
                  </a:lnTo>
                  <a:lnTo>
                    <a:pt x="400812" y="258013"/>
                  </a:lnTo>
                  <a:lnTo>
                    <a:pt x="417156" y="247256"/>
                  </a:lnTo>
                  <a:lnTo>
                    <a:pt x="431025" y="247256"/>
                  </a:lnTo>
                  <a:lnTo>
                    <a:pt x="431025" y="238391"/>
                  </a:lnTo>
                  <a:lnTo>
                    <a:pt x="416585" y="238391"/>
                  </a:lnTo>
                  <a:lnTo>
                    <a:pt x="411899" y="238848"/>
                  </a:lnTo>
                  <a:lnTo>
                    <a:pt x="388239" y="256870"/>
                  </a:lnTo>
                  <a:lnTo>
                    <a:pt x="388239" y="263867"/>
                  </a:lnTo>
                  <a:lnTo>
                    <a:pt x="407924" y="281038"/>
                  </a:lnTo>
                  <a:lnTo>
                    <a:pt x="415467" y="281038"/>
                  </a:lnTo>
                  <a:lnTo>
                    <a:pt x="419277" y="280162"/>
                  </a:lnTo>
                  <a:lnTo>
                    <a:pt x="426466" y="276694"/>
                  </a:lnTo>
                  <a:lnTo>
                    <a:pt x="429729" y="274269"/>
                  </a:lnTo>
                  <a:lnTo>
                    <a:pt x="432371" y="271437"/>
                  </a:lnTo>
                  <a:lnTo>
                    <a:pt x="432663" y="271132"/>
                  </a:lnTo>
                  <a:lnTo>
                    <a:pt x="436651" y="280073"/>
                  </a:lnTo>
                  <a:lnTo>
                    <a:pt x="439280" y="280073"/>
                  </a:lnTo>
                  <a:lnTo>
                    <a:pt x="443230" y="278434"/>
                  </a:lnTo>
                  <a:lnTo>
                    <a:pt x="443230" y="271132"/>
                  </a:lnTo>
                  <a:lnTo>
                    <a:pt x="443230" y="247256"/>
                  </a:lnTo>
                  <a:close/>
                </a:path>
                <a:path w="691515" h="306705">
                  <a:moveTo>
                    <a:pt x="491274" y="34975"/>
                  </a:moveTo>
                  <a:lnTo>
                    <a:pt x="482244" y="24561"/>
                  </a:lnTo>
                  <a:lnTo>
                    <a:pt x="480161" y="24561"/>
                  </a:lnTo>
                  <a:lnTo>
                    <a:pt x="463296" y="37655"/>
                  </a:lnTo>
                  <a:lnTo>
                    <a:pt x="463207" y="27178"/>
                  </a:lnTo>
                  <a:lnTo>
                    <a:pt x="458876" y="25603"/>
                  </a:lnTo>
                  <a:lnTo>
                    <a:pt x="456641" y="25603"/>
                  </a:lnTo>
                  <a:lnTo>
                    <a:pt x="452285" y="95605"/>
                  </a:lnTo>
                  <a:lnTo>
                    <a:pt x="452640" y="96151"/>
                  </a:lnTo>
                  <a:lnTo>
                    <a:pt x="457111" y="97180"/>
                  </a:lnTo>
                  <a:lnTo>
                    <a:pt x="459549" y="97180"/>
                  </a:lnTo>
                  <a:lnTo>
                    <a:pt x="464477" y="50825"/>
                  </a:lnTo>
                  <a:lnTo>
                    <a:pt x="466217" y="48094"/>
                  </a:lnTo>
                  <a:lnTo>
                    <a:pt x="479539" y="36169"/>
                  </a:lnTo>
                  <a:lnTo>
                    <a:pt x="481825" y="36169"/>
                  </a:lnTo>
                  <a:lnTo>
                    <a:pt x="488607" y="37985"/>
                  </a:lnTo>
                  <a:lnTo>
                    <a:pt x="489089" y="38100"/>
                  </a:lnTo>
                  <a:lnTo>
                    <a:pt x="489877" y="38100"/>
                  </a:lnTo>
                  <a:lnTo>
                    <a:pt x="490194" y="37985"/>
                  </a:lnTo>
                  <a:lnTo>
                    <a:pt x="490639" y="37541"/>
                  </a:lnTo>
                  <a:lnTo>
                    <a:pt x="490829" y="37223"/>
                  </a:lnTo>
                  <a:lnTo>
                    <a:pt x="491083" y="36461"/>
                  </a:lnTo>
                  <a:lnTo>
                    <a:pt x="491147" y="36169"/>
                  </a:lnTo>
                  <a:lnTo>
                    <a:pt x="491274" y="34975"/>
                  </a:lnTo>
                  <a:close/>
                </a:path>
                <a:path w="691515" h="306705">
                  <a:moveTo>
                    <a:pt x="500748" y="215773"/>
                  </a:moveTo>
                  <a:lnTo>
                    <a:pt x="498690" y="208851"/>
                  </a:lnTo>
                  <a:lnTo>
                    <a:pt x="481101" y="208851"/>
                  </a:lnTo>
                  <a:lnTo>
                    <a:pt x="480999" y="192265"/>
                  </a:lnTo>
                  <a:lnTo>
                    <a:pt x="476173" y="190550"/>
                  </a:lnTo>
                  <a:lnTo>
                    <a:pt x="473735" y="190550"/>
                  </a:lnTo>
                  <a:lnTo>
                    <a:pt x="468820" y="208851"/>
                  </a:lnTo>
                  <a:lnTo>
                    <a:pt x="459130" y="208851"/>
                  </a:lnTo>
                  <a:lnTo>
                    <a:pt x="456996" y="215773"/>
                  </a:lnTo>
                  <a:lnTo>
                    <a:pt x="457212" y="217068"/>
                  </a:lnTo>
                  <a:lnTo>
                    <a:pt x="458114" y="218655"/>
                  </a:lnTo>
                  <a:lnTo>
                    <a:pt x="458711" y="219049"/>
                  </a:lnTo>
                  <a:lnTo>
                    <a:pt x="468820" y="219049"/>
                  </a:lnTo>
                  <a:lnTo>
                    <a:pt x="468820" y="262064"/>
                  </a:lnTo>
                  <a:lnTo>
                    <a:pt x="484924" y="280885"/>
                  </a:lnTo>
                  <a:lnTo>
                    <a:pt x="489534" y="280885"/>
                  </a:lnTo>
                  <a:lnTo>
                    <a:pt x="500646" y="275424"/>
                  </a:lnTo>
                  <a:lnTo>
                    <a:pt x="500557" y="270395"/>
                  </a:lnTo>
                  <a:lnTo>
                    <a:pt x="497205" y="268871"/>
                  </a:lnTo>
                  <a:lnTo>
                    <a:pt x="495223" y="269595"/>
                  </a:lnTo>
                  <a:lnTo>
                    <a:pt x="494423" y="269836"/>
                  </a:lnTo>
                  <a:lnTo>
                    <a:pt x="492633" y="270281"/>
                  </a:lnTo>
                  <a:lnTo>
                    <a:pt x="491617" y="270395"/>
                  </a:lnTo>
                  <a:lnTo>
                    <a:pt x="486956" y="270395"/>
                  </a:lnTo>
                  <a:lnTo>
                    <a:pt x="484517" y="269214"/>
                  </a:lnTo>
                  <a:lnTo>
                    <a:pt x="481787" y="264502"/>
                  </a:lnTo>
                  <a:lnTo>
                    <a:pt x="481101" y="261023"/>
                  </a:lnTo>
                  <a:lnTo>
                    <a:pt x="481101" y="219049"/>
                  </a:lnTo>
                  <a:lnTo>
                    <a:pt x="499033" y="219049"/>
                  </a:lnTo>
                  <a:lnTo>
                    <a:pt x="499630" y="218655"/>
                  </a:lnTo>
                  <a:lnTo>
                    <a:pt x="500532" y="217068"/>
                  </a:lnTo>
                  <a:lnTo>
                    <a:pt x="500748" y="215773"/>
                  </a:lnTo>
                  <a:close/>
                </a:path>
                <a:path w="691515" h="306705">
                  <a:moveTo>
                    <a:pt x="529920" y="210121"/>
                  </a:moveTo>
                  <a:lnTo>
                    <a:pt x="525081" y="208483"/>
                  </a:lnTo>
                  <a:lnTo>
                    <a:pt x="522655" y="208483"/>
                  </a:lnTo>
                  <a:lnTo>
                    <a:pt x="517829" y="210121"/>
                  </a:lnTo>
                  <a:lnTo>
                    <a:pt x="517829" y="278498"/>
                  </a:lnTo>
                  <a:lnTo>
                    <a:pt x="522655" y="280073"/>
                  </a:lnTo>
                  <a:lnTo>
                    <a:pt x="525081" y="280073"/>
                  </a:lnTo>
                  <a:lnTo>
                    <a:pt x="529920" y="278498"/>
                  </a:lnTo>
                  <a:lnTo>
                    <a:pt x="529920" y="210121"/>
                  </a:lnTo>
                  <a:close/>
                </a:path>
                <a:path w="691515" h="306705">
                  <a:moveTo>
                    <a:pt x="531431" y="185343"/>
                  </a:moveTo>
                  <a:lnTo>
                    <a:pt x="530898" y="183413"/>
                  </a:lnTo>
                  <a:lnTo>
                    <a:pt x="528764" y="181381"/>
                  </a:lnTo>
                  <a:lnTo>
                    <a:pt x="526796" y="180873"/>
                  </a:lnTo>
                  <a:lnTo>
                    <a:pt x="520992" y="180873"/>
                  </a:lnTo>
                  <a:lnTo>
                    <a:pt x="518985" y="181394"/>
                  </a:lnTo>
                  <a:lnTo>
                    <a:pt x="516801" y="183476"/>
                  </a:lnTo>
                  <a:lnTo>
                    <a:pt x="516267" y="185343"/>
                  </a:lnTo>
                  <a:lnTo>
                    <a:pt x="516255" y="191147"/>
                  </a:lnTo>
                  <a:lnTo>
                    <a:pt x="516788" y="193065"/>
                  </a:lnTo>
                  <a:lnTo>
                    <a:pt x="518922" y="195097"/>
                  </a:lnTo>
                  <a:lnTo>
                    <a:pt x="520890" y="195605"/>
                  </a:lnTo>
                  <a:lnTo>
                    <a:pt x="526694" y="195605"/>
                  </a:lnTo>
                  <a:lnTo>
                    <a:pt x="528701" y="195084"/>
                  </a:lnTo>
                  <a:lnTo>
                    <a:pt x="530885" y="193001"/>
                  </a:lnTo>
                  <a:lnTo>
                    <a:pt x="531393" y="191147"/>
                  </a:lnTo>
                  <a:lnTo>
                    <a:pt x="531431" y="185343"/>
                  </a:lnTo>
                  <a:close/>
                </a:path>
                <a:path w="691515" h="306705">
                  <a:moveTo>
                    <a:pt x="615073" y="248983"/>
                  </a:moveTo>
                  <a:lnTo>
                    <a:pt x="607466" y="217703"/>
                  </a:lnTo>
                  <a:lnTo>
                    <a:pt x="604164" y="213918"/>
                  </a:lnTo>
                  <a:lnTo>
                    <a:pt x="602259" y="212598"/>
                  </a:lnTo>
                  <a:lnTo>
                    <a:pt x="602259" y="248983"/>
                  </a:lnTo>
                  <a:lnTo>
                    <a:pt x="601954" y="251764"/>
                  </a:lnTo>
                  <a:lnTo>
                    <a:pt x="585076" y="270687"/>
                  </a:lnTo>
                  <a:lnTo>
                    <a:pt x="577519" y="270687"/>
                  </a:lnTo>
                  <a:lnTo>
                    <a:pt x="560920" y="239407"/>
                  </a:lnTo>
                  <a:lnTo>
                    <a:pt x="561238" y="236715"/>
                  </a:lnTo>
                  <a:lnTo>
                    <a:pt x="578129" y="217703"/>
                  </a:lnTo>
                  <a:lnTo>
                    <a:pt x="585736" y="217703"/>
                  </a:lnTo>
                  <a:lnTo>
                    <a:pt x="602259" y="248983"/>
                  </a:lnTo>
                  <a:lnTo>
                    <a:pt x="602259" y="212598"/>
                  </a:lnTo>
                  <a:lnTo>
                    <a:pt x="600748" y="211531"/>
                  </a:lnTo>
                  <a:lnTo>
                    <a:pt x="592569" y="208254"/>
                  </a:lnTo>
                  <a:lnTo>
                    <a:pt x="587768" y="207441"/>
                  </a:lnTo>
                  <a:lnTo>
                    <a:pt x="576554" y="207441"/>
                  </a:lnTo>
                  <a:lnTo>
                    <a:pt x="548805" y="234391"/>
                  </a:lnTo>
                  <a:lnTo>
                    <a:pt x="548182" y="251167"/>
                  </a:lnTo>
                  <a:lnTo>
                    <a:pt x="548779" y="255587"/>
                  </a:lnTo>
                  <a:lnTo>
                    <a:pt x="575335" y="281038"/>
                  </a:lnTo>
                  <a:lnTo>
                    <a:pt x="586498" y="281038"/>
                  </a:lnTo>
                  <a:lnTo>
                    <a:pt x="591477" y="280111"/>
                  </a:lnTo>
                  <a:lnTo>
                    <a:pt x="600062" y="276390"/>
                  </a:lnTo>
                  <a:lnTo>
                    <a:pt x="603631" y="273786"/>
                  </a:lnTo>
                  <a:lnTo>
                    <a:pt x="606285" y="270687"/>
                  </a:lnTo>
                  <a:lnTo>
                    <a:pt x="609333" y="267144"/>
                  </a:lnTo>
                  <a:lnTo>
                    <a:pt x="611479" y="263182"/>
                  </a:lnTo>
                  <a:lnTo>
                    <a:pt x="614362" y="254012"/>
                  </a:lnTo>
                  <a:lnTo>
                    <a:pt x="615073" y="248983"/>
                  </a:lnTo>
                  <a:close/>
                </a:path>
                <a:path w="691515" h="306705">
                  <a:moveTo>
                    <a:pt x="691134" y="278498"/>
                  </a:moveTo>
                  <a:lnTo>
                    <a:pt x="691108" y="230949"/>
                  </a:lnTo>
                  <a:lnTo>
                    <a:pt x="687666" y="218084"/>
                  </a:lnTo>
                  <a:lnTo>
                    <a:pt x="684072" y="213245"/>
                  </a:lnTo>
                  <a:lnTo>
                    <a:pt x="681596" y="211226"/>
                  </a:lnTo>
                  <a:lnTo>
                    <a:pt x="675500" y="208191"/>
                  </a:lnTo>
                  <a:lnTo>
                    <a:pt x="671741" y="207441"/>
                  </a:lnTo>
                  <a:lnTo>
                    <a:pt x="663448" y="207441"/>
                  </a:lnTo>
                  <a:lnTo>
                    <a:pt x="659676" y="208419"/>
                  </a:lnTo>
                  <a:lnTo>
                    <a:pt x="652183" y="212344"/>
                  </a:lnTo>
                  <a:lnTo>
                    <a:pt x="648423" y="215430"/>
                  </a:lnTo>
                  <a:lnTo>
                    <a:pt x="644652" y="219646"/>
                  </a:lnTo>
                  <a:lnTo>
                    <a:pt x="644563" y="210058"/>
                  </a:lnTo>
                  <a:lnTo>
                    <a:pt x="640232" y="208483"/>
                  </a:lnTo>
                  <a:lnTo>
                    <a:pt x="638009" y="208483"/>
                  </a:lnTo>
                  <a:lnTo>
                    <a:pt x="633641" y="210058"/>
                  </a:lnTo>
                  <a:lnTo>
                    <a:pt x="633653" y="278498"/>
                  </a:lnTo>
                  <a:lnTo>
                    <a:pt x="638479" y="280073"/>
                  </a:lnTo>
                  <a:lnTo>
                    <a:pt x="640905" y="280073"/>
                  </a:lnTo>
                  <a:lnTo>
                    <a:pt x="645845" y="230949"/>
                  </a:lnTo>
                  <a:lnTo>
                    <a:pt x="649211" y="226733"/>
                  </a:lnTo>
                  <a:lnTo>
                    <a:pt x="652437" y="223532"/>
                  </a:lnTo>
                  <a:lnTo>
                    <a:pt x="657923" y="219646"/>
                  </a:lnTo>
                  <a:lnTo>
                    <a:pt x="658596" y="219176"/>
                  </a:lnTo>
                  <a:lnTo>
                    <a:pt x="661670" y="218084"/>
                  </a:lnTo>
                  <a:lnTo>
                    <a:pt x="667131" y="218084"/>
                  </a:lnTo>
                  <a:lnTo>
                    <a:pt x="679056" y="278498"/>
                  </a:lnTo>
                  <a:lnTo>
                    <a:pt x="679450" y="279044"/>
                  </a:lnTo>
                  <a:lnTo>
                    <a:pt x="683895" y="280073"/>
                  </a:lnTo>
                  <a:lnTo>
                    <a:pt x="686320" y="280073"/>
                  </a:lnTo>
                  <a:lnTo>
                    <a:pt x="690740" y="279044"/>
                  </a:lnTo>
                  <a:lnTo>
                    <a:pt x="691134" y="278498"/>
                  </a:lnTo>
                  <a:close/>
                </a:path>
              </a:pathLst>
            </a:custGeom>
            <a:solidFill>
              <a:srgbClr val="000000">
                <a:alpha val="9882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261722" y="2811665"/>
              <a:ext cx="215753" cy="9651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250936" y="1684019"/>
              <a:ext cx="1028700" cy="1393190"/>
            </a:xfrm>
            <a:custGeom>
              <a:avLst/>
              <a:gdLst/>
              <a:ahLst/>
              <a:cxnLst/>
              <a:rect l="l" t="t" r="r" b="b"/>
              <a:pathLst>
                <a:path w="1028700" h="1393189">
                  <a:moveTo>
                    <a:pt x="857074" y="1392738"/>
                  </a:moveTo>
                  <a:lnTo>
                    <a:pt x="177869" y="1392738"/>
                  </a:lnTo>
                  <a:lnTo>
                    <a:pt x="137001" y="1386451"/>
                  </a:lnTo>
                  <a:lnTo>
                    <a:pt x="99528" y="1368536"/>
                  </a:lnTo>
                  <a:lnTo>
                    <a:pt x="66503" y="1340406"/>
                  </a:lnTo>
                  <a:lnTo>
                    <a:pt x="38982" y="1303476"/>
                  </a:lnTo>
                  <a:lnTo>
                    <a:pt x="18019" y="1259162"/>
                  </a:lnTo>
                  <a:lnTo>
                    <a:pt x="4667" y="1208878"/>
                  </a:lnTo>
                  <a:lnTo>
                    <a:pt x="0" y="1154237"/>
                  </a:lnTo>
                  <a:lnTo>
                    <a:pt x="0" y="220749"/>
                  </a:lnTo>
                  <a:lnTo>
                    <a:pt x="4667" y="166944"/>
                  </a:lnTo>
                  <a:lnTo>
                    <a:pt x="18019" y="117465"/>
                  </a:lnTo>
                  <a:lnTo>
                    <a:pt x="38982" y="73887"/>
                  </a:lnTo>
                  <a:lnTo>
                    <a:pt x="66503" y="37591"/>
                  </a:lnTo>
                  <a:lnTo>
                    <a:pt x="99528" y="9955"/>
                  </a:lnTo>
                  <a:lnTo>
                    <a:pt x="120733" y="0"/>
                  </a:lnTo>
                  <a:lnTo>
                    <a:pt x="914210" y="0"/>
                  </a:lnTo>
                  <a:lnTo>
                    <a:pt x="968440" y="37591"/>
                  </a:lnTo>
                  <a:lnTo>
                    <a:pt x="995961" y="73887"/>
                  </a:lnTo>
                  <a:lnTo>
                    <a:pt x="1016925" y="117465"/>
                  </a:lnTo>
                  <a:lnTo>
                    <a:pt x="1028700" y="161102"/>
                  </a:lnTo>
                  <a:lnTo>
                    <a:pt x="1028700" y="1214815"/>
                  </a:lnTo>
                  <a:lnTo>
                    <a:pt x="1016925" y="1259162"/>
                  </a:lnTo>
                  <a:lnTo>
                    <a:pt x="995961" y="1303476"/>
                  </a:lnTo>
                  <a:lnTo>
                    <a:pt x="968440" y="1340406"/>
                  </a:lnTo>
                  <a:lnTo>
                    <a:pt x="935416" y="1368536"/>
                  </a:lnTo>
                  <a:lnTo>
                    <a:pt x="897942" y="1386451"/>
                  </a:lnTo>
                  <a:lnTo>
                    <a:pt x="857074" y="1392738"/>
                  </a:lnTo>
                  <a:close/>
                </a:path>
              </a:pathLst>
            </a:custGeom>
            <a:solidFill>
              <a:srgbClr val="F474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108009" y="2898834"/>
              <a:ext cx="172085" cy="259079"/>
            </a:xfrm>
            <a:custGeom>
              <a:avLst/>
              <a:gdLst/>
              <a:ahLst/>
              <a:cxnLst/>
              <a:rect l="l" t="t" r="r" b="b"/>
              <a:pathLst>
                <a:path w="172084" h="259080">
                  <a:moveTo>
                    <a:pt x="0" y="258805"/>
                  </a:moveTo>
                  <a:lnTo>
                    <a:pt x="0" y="177923"/>
                  </a:lnTo>
                  <a:lnTo>
                    <a:pt x="40868" y="171637"/>
                  </a:lnTo>
                  <a:lnTo>
                    <a:pt x="78341" y="153722"/>
                  </a:lnTo>
                  <a:lnTo>
                    <a:pt x="111366" y="125592"/>
                  </a:lnTo>
                  <a:lnTo>
                    <a:pt x="138887" y="88662"/>
                  </a:lnTo>
                  <a:lnTo>
                    <a:pt x="159850" y="44348"/>
                  </a:lnTo>
                  <a:lnTo>
                    <a:pt x="171626" y="0"/>
                  </a:lnTo>
                  <a:lnTo>
                    <a:pt x="171626" y="82711"/>
                  </a:lnTo>
                  <a:lnTo>
                    <a:pt x="159850" y="126811"/>
                  </a:lnTo>
                  <a:lnTo>
                    <a:pt x="138887" y="170740"/>
                  </a:lnTo>
                  <a:lnTo>
                    <a:pt x="111366" y="207250"/>
                  </a:lnTo>
                  <a:lnTo>
                    <a:pt x="78341" y="234994"/>
                  </a:lnTo>
                  <a:lnTo>
                    <a:pt x="40868" y="252628"/>
                  </a:lnTo>
                  <a:lnTo>
                    <a:pt x="0" y="258805"/>
                  </a:lnTo>
                  <a:close/>
                </a:path>
              </a:pathLst>
            </a:custGeom>
            <a:solidFill>
              <a:srgbClr val="9944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108020" y="2901327"/>
              <a:ext cx="171615" cy="25792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261604" y="1812036"/>
              <a:ext cx="1008888" cy="7040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278368" y="1894331"/>
              <a:ext cx="973835" cy="5882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308848" y="1836420"/>
              <a:ext cx="914400" cy="609600"/>
            </a:xfrm>
            <a:custGeom>
              <a:avLst/>
              <a:gdLst/>
              <a:ahLst/>
              <a:cxnLst/>
              <a:rect l="l" t="t" r="r" b="b"/>
              <a:pathLst>
                <a:path w="914400" h="609600">
                  <a:moveTo>
                    <a:pt x="9144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" y="6096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EBF1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308848" y="1836420"/>
              <a:ext cx="914400" cy="609600"/>
            </a:xfrm>
            <a:custGeom>
              <a:avLst/>
              <a:gdLst/>
              <a:ahLst/>
              <a:cxnLst/>
              <a:rect l="l" t="t" r="r" b="b"/>
              <a:pathLst>
                <a:path w="914400" h="609600">
                  <a:moveTo>
                    <a:pt x="0" y="0"/>
                  </a:moveTo>
                  <a:lnTo>
                    <a:pt x="914400" y="0"/>
                  </a:lnTo>
                  <a:lnTo>
                    <a:pt x="9144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415376" y="2004567"/>
              <a:ext cx="691515" cy="306705"/>
            </a:xfrm>
            <a:custGeom>
              <a:avLst/>
              <a:gdLst/>
              <a:ahLst/>
              <a:cxnLst/>
              <a:rect l="l" t="t" r="r" b="b"/>
              <a:pathLst>
                <a:path w="691515" h="306705">
                  <a:moveTo>
                    <a:pt x="82829" y="276974"/>
                  </a:moveTo>
                  <a:lnTo>
                    <a:pt x="82600" y="276098"/>
                  </a:lnTo>
                  <a:lnTo>
                    <a:pt x="74739" y="254317"/>
                  </a:lnTo>
                  <a:lnTo>
                    <a:pt x="71056" y="244119"/>
                  </a:lnTo>
                  <a:lnTo>
                    <a:pt x="57619" y="206921"/>
                  </a:lnTo>
                  <a:lnTo>
                    <a:pt x="57619" y="244119"/>
                  </a:lnTo>
                  <a:lnTo>
                    <a:pt x="24130" y="244119"/>
                  </a:lnTo>
                  <a:lnTo>
                    <a:pt x="40716" y="196126"/>
                  </a:lnTo>
                  <a:lnTo>
                    <a:pt x="57619" y="244119"/>
                  </a:lnTo>
                  <a:lnTo>
                    <a:pt x="57619" y="206921"/>
                  </a:lnTo>
                  <a:lnTo>
                    <a:pt x="53721" y="196126"/>
                  </a:lnTo>
                  <a:lnTo>
                    <a:pt x="49745" y="185089"/>
                  </a:lnTo>
                  <a:lnTo>
                    <a:pt x="49479" y="184632"/>
                  </a:lnTo>
                  <a:lnTo>
                    <a:pt x="42760" y="182880"/>
                  </a:lnTo>
                  <a:lnTo>
                    <a:pt x="39674" y="182880"/>
                  </a:lnTo>
                  <a:lnTo>
                    <a:pt x="190" y="276174"/>
                  </a:lnTo>
                  <a:lnTo>
                    <a:pt x="0" y="276974"/>
                  </a:lnTo>
                  <a:lnTo>
                    <a:pt x="38" y="278574"/>
                  </a:lnTo>
                  <a:lnTo>
                    <a:pt x="4533" y="280073"/>
                  </a:lnTo>
                  <a:lnTo>
                    <a:pt x="7366" y="280073"/>
                  </a:lnTo>
                  <a:lnTo>
                    <a:pt x="20929" y="254317"/>
                  </a:lnTo>
                  <a:lnTo>
                    <a:pt x="60960" y="254317"/>
                  </a:lnTo>
                  <a:lnTo>
                    <a:pt x="75120" y="280073"/>
                  </a:lnTo>
                  <a:lnTo>
                    <a:pt x="78206" y="280073"/>
                  </a:lnTo>
                  <a:lnTo>
                    <a:pt x="82829" y="278574"/>
                  </a:lnTo>
                  <a:lnTo>
                    <a:pt x="82829" y="276974"/>
                  </a:lnTo>
                  <a:close/>
                </a:path>
                <a:path w="691515" h="306705">
                  <a:moveTo>
                    <a:pt x="158737" y="249085"/>
                  </a:moveTo>
                  <a:lnTo>
                    <a:pt x="152514" y="218008"/>
                  </a:lnTo>
                  <a:lnTo>
                    <a:pt x="150355" y="214731"/>
                  </a:lnTo>
                  <a:lnTo>
                    <a:pt x="147574" y="212153"/>
                  </a:lnTo>
                  <a:lnTo>
                    <a:pt x="146011" y="211302"/>
                  </a:lnTo>
                  <a:lnTo>
                    <a:pt x="146011" y="241223"/>
                  </a:lnTo>
                  <a:lnTo>
                    <a:pt x="146011" y="247777"/>
                  </a:lnTo>
                  <a:lnTo>
                    <a:pt x="131724" y="270471"/>
                  </a:lnTo>
                  <a:lnTo>
                    <a:pt x="125298" y="270471"/>
                  </a:lnTo>
                  <a:lnTo>
                    <a:pt x="122097" y="269379"/>
                  </a:lnTo>
                  <a:lnTo>
                    <a:pt x="116014" y="265010"/>
                  </a:lnTo>
                  <a:lnTo>
                    <a:pt x="112788" y="261861"/>
                  </a:lnTo>
                  <a:lnTo>
                    <a:pt x="109397" y="257746"/>
                  </a:lnTo>
                  <a:lnTo>
                    <a:pt x="109397" y="231101"/>
                  </a:lnTo>
                  <a:lnTo>
                    <a:pt x="127787" y="218008"/>
                  </a:lnTo>
                  <a:lnTo>
                    <a:pt x="132575" y="218008"/>
                  </a:lnTo>
                  <a:lnTo>
                    <a:pt x="146011" y="241223"/>
                  </a:lnTo>
                  <a:lnTo>
                    <a:pt x="146011" y="211302"/>
                  </a:lnTo>
                  <a:lnTo>
                    <a:pt x="140728" y="208381"/>
                  </a:lnTo>
                  <a:lnTo>
                    <a:pt x="136575" y="207441"/>
                  </a:lnTo>
                  <a:lnTo>
                    <a:pt x="129489" y="207441"/>
                  </a:lnTo>
                  <a:lnTo>
                    <a:pt x="107911" y="219786"/>
                  </a:lnTo>
                  <a:lnTo>
                    <a:pt x="107823" y="209981"/>
                  </a:lnTo>
                  <a:lnTo>
                    <a:pt x="103517" y="208483"/>
                  </a:lnTo>
                  <a:lnTo>
                    <a:pt x="101485" y="208483"/>
                  </a:lnTo>
                  <a:lnTo>
                    <a:pt x="97193" y="209981"/>
                  </a:lnTo>
                  <a:lnTo>
                    <a:pt x="97205" y="305066"/>
                  </a:lnTo>
                  <a:lnTo>
                    <a:pt x="102031" y="306705"/>
                  </a:lnTo>
                  <a:lnTo>
                    <a:pt x="104457" y="306705"/>
                  </a:lnTo>
                  <a:lnTo>
                    <a:pt x="109397" y="270840"/>
                  </a:lnTo>
                  <a:lnTo>
                    <a:pt x="111175" y="272580"/>
                  </a:lnTo>
                  <a:lnTo>
                    <a:pt x="127723" y="281038"/>
                  </a:lnTo>
                  <a:lnTo>
                    <a:pt x="134378" y="281038"/>
                  </a:lnTo>
                  <a:lnTo>
                    <a:pt x="138518" y="280149"/>
                  </a:lnTo>
                  <a:lnTo>
                    <a:pt x="145757" y="276631"/>
                  </a:lnTo>
                  <a:lnTo>
                    <a:pt x="148818" y="274091"/>
                  </a:lnTo>
                  <a:lnTo>
                    <a:pt x="151269" y="270840"/>
                  </a:lnTo>
                  <a:lnTo>
                    <a:pt x="151549" y="270471"/>
                  </a:lnTo>
                  <a:lnTo>
                    <a:pt x="153708" y="267627"/>
                  </a:lnTo>
                  <a:lnTo>
                    <a:pt x="155562" y="263677"/>
                  </a:lnTo>
                  <a:lnTo>
                    <a:pt x="158102" y="254342"/>
                  </a:lnTo>
                  <a:lnTo>
                    <a:pt x="158737" y="249085"/>
                  </a:lnTo>
                  <a:close/>
                </a:path>
                <a:path w="691515" h="306705">
                  <a:moveTo>
                    <a:pt x="239509" y="249085"/>
                  </a:moveTo>
                  <a:lnTo>
                    <a:pt x="233286" y="218008"/>
                  </a:lnTo>
                  <a:lnTo>
                    <a:pt x="231127" y="214731"/>
                  </a:lnTo>
                  <a:lnTo>
                    <a:pt x="228346" y="212153"/>
                  </a:lnTo>
                  <a:lnTo>
                    <a:pt x="226783" y="211302"/>
                  </a:lnTo>
                  <a:lnTo>
                    <a:pt x="226783" y="241223"/>
                  </a:lnTo>
                  <a:lnTo>
                    <a:pt x="226783" y="247777"/>
                  </a:lnTo>
                  <a:lnTo>
                    <a:pt x="212496" y="270471"/>
                  </a:lnTo>
                  <a:lnTo>
                    <a:pt x="206070" y="270471"/>
                  </a:lnTo>
                  <a:lnTo>
                    <a:pt x="202869" y="269379"/>
                  </a:lnTo>
                  <a:lnTo>
                    <a:pt x="196773" y="265010"/>
                  </a:lnTo>
                  <a:lnTo>
                    <a:pt x="193560" y="261861"/>
                  </a:lnTo>
                  <a:lnTo>
                    <a:pt x="190169" y="257746"/>
                  </a:lnTo>
                  <a:lnTo>
                    <a:pt x="190169" y="231101"/>
                  </a:lnTo>
                  <a:lnTo>
                    <a:pt x="208559" y="218008"/>
                  </a:lnTo>
                  <a:lnTo>
                    <a:pt x="213347" y="218008"/>
                  </a:lnTo>
                  <a:lnTo>
                    <a:pt x="226783" y="241223"/>
                  </a:lnTo>
                  <a:lnTo>
                    <a:pt x="226783" y="211302"/>
                  </a:lnTo>
                  <a:lnTo>
                    <a:pt x="221500" y="208381"/>
                  </a:lnTo>
                  <a:lnTo>
                    <a:pt x="217347" y="207441"/>
                  </a:lnTo>
                  <a:lnTo>
                    <a:pt x="210261" y="207441"/>
                  </a:lnTo>
                  <a:lnTo>
                    <a:pt x="188683" y="219786"/>
                  </a:lnTo>
                  <a:lnTo>
                    <a:pt x="188595" y="209981"/>
                  </a:lnTo>
                  <a:lnTo>
                    <a:pt x="184289" y="208483"/>
                  </a:lnTo>
                  <a:lnTo>
                    <a:pt x="182257" y="208483"/>
                  </a:lnTo>
                  <a:lnTo>
                    <a:pt x="177965" y="209981"/>
                  </a:lnTo>
                  <a:lnTo>
                    <a:pt x="177977" y="305066"/>
                  </a:lnTo>
                  <a:lnTo>
                    <a:pt x="182803" y="306705"/>
                  </a:lnTo>
                  <a:lnTo>
                    <a:pt x="185229" y="306705"/>
                  </a:lnTo>
                  <a:lnTo>
                    <a:pt x="190169" y="270840"/>
                  </a:lnTo>
                  <a:lnTo>
                    <a:pt x="191947" y="272580"/>
                  </a:lnTo>
                  <a:lnTo>
                    <a:pt x="208495" y="281038"/>
                  </a:lnTo>
                  <a:lnTo>
                    <a:pt x="215150" y="281038"/>
                  </a:lnTo>
                  <a:lnTo>
                    <a:pt x="219290" y="280149"/>
                  </a:lnTo>
                  <a:lnTo>
                    <a:pt x="226529" y="276631"/>
                  </a:lnTo>
                  <a:lnTo>
                    <a:pt x="229590" y="274091"/>
                  </a:lnTo>
                  <a:lnTo>
                    <a:pt x="232041" y="270840"/>
                  </a:lnTo>
                  <a:lnTo>
                    <a:pt x="232321" y="270471"/>
                  </a:lnTo>
                  <a:lnTo>
                    <a:pt x="234480" y="267627"/>
                  </a:lnTo>
                  <a:lnTo>
                    <a:pt x="236334" y="263677"/>
                  </a:lnTo>
                  <a:lnTo>
                    <a:pt x="238874" y="254342"/>
                  </a:lnTo>
                  <a:lnTo>
                    <a:pt x="239509" y="249085"/>
                  </a:lnTo>
                  <a:close/>
                </a:path>
                <a:path w="691515" h="306705">
                  <a:moveTo>
                    <a:pt x="270840" y="177596"/>
                  </a:moveTo>
                  <a:lnTo>
                    <a:pt x="266001" y="175958"/>
                  </a:lnTo>
                  <a:lnTo>
                    <a:pt x="263575" y="175958"/>
                  </a:lnTo>
                  <a:lnTo>
                    <a:pt x="258749" y="177596"/>
                  </a:lnTo>
                  <a:lnTo>
                    <a:pt x="258749" y="278498"/>
                  </a:lnTo>
                  <a:lnTo>
                    <a:pt x="263575" y="280073"/>
                  </a:lnTo>
                  <a:lnTo>
                    <a:pt x="266001" y="280073"/>
                  </a:lnTo>
                  <a:lnTo>
                    <a:pt x="270840" y="278498"/>
                  </a:lnTo>
                  <a:lnTo>
                    <a:pt x="270840" y="177596"/>
                  </a:lnTo>
                  <a:close/>
                </a:path>
                <a:path w="691515" h="306705">
                  <a:moveTo>
                    <a:pt x="276364" y="2032"/>
                  </a:moveTo>
                  <a:lnTo>
                    <a:pt x="271360" y="0"/>
                  </a:lnTo>
                  <a:lnTo>
                    <a:pt x="268287" y="0"/>
                  </a:lnTo>
                  <a:lnTo>
                    <a:pt x="262648" y="2603"/>
                  </a:lnTo>
                  <a:lnTo>
                    <a:pt x="249262" y="30441"/>
                  </a:lnTo>
                  <a:lnTo>
                    <a:pt x="248018" y="33159"/>
                  </a:lnTo>
                  <a:lnTo>
                    <a:pt x="246799" y="35928"/>
                  </a:lnTo>
                  <a:lnTo>
                    <a:pt x="243205" y="44348"/>
                  </a:lnTo>
                  <a:lnTo>
                    <a:pt x="242074" y="47180"/>
                  </a:lnTo>
                  <a:lnTo>
                    <a:pt x="241922" y="47180"/>
                  </a:lnTo>
                  <a:lnTo>
                    <a:pt x="240639" y="44246"/>
                  </a:lnTo>
                  <a:lnTo>
                    <a:pt x="236918" y="35598"/>
                  </a:lnTo>
                  <a:lnTo>
                    <a:pt x="235686" y="32842"/>
                  </a:lnTo>
                  <a:lnTo>
                    <a:pt x="216014" y="50"/>
                  </a:lnTo>
                  <a:lnTo>
                    <a:pt x="214807" y="0"/>
                  </a:lnTo>
                  <a:lnTo>
                    <a:pt x="211683" y="0"/>
                  </a:lnTo>
                  <a:lnTo>
                    <a:pt x="206971" y="2032"/>
                  </a:lnTo>
                  <a:lnTo>
                    <a:pt x="207162" y="3022"/>
                  </a:lnTo>
                  <a:lnTo>
                    <a:pt x="207505" y="3898"/>
                  </a:lnTo>
                  <a:lnTo>
                    <a:pt x="208038" y="4991"/>
                  </a:lnTo>
                  <a:lnTo>
                    <a:pt x="235267" y="59309"/>
                  </a:lnTo>
                  <a:lnTo>
                    <a:pt x="235369" y="95554"/>
                  </a:lnTo>
                  <a:lnTo>
                    <a:pt x="240474" y="97180"/>
                  </a:lnTo>
                  <a:lnTo>
                    <a:pt x="242887" y="97180"/>
                  </a:lnTo>
                  <a:lnTo>
                    <a:pt x="248069" y="59309"/>
                  </a:lnTo>
                  <a:lnTo>
                    <a:pt x="254139" y="47180"/>
                  </a:lnTo>
                  <a:lnTo>
                    <a:pt x="275869" y="3848"/>
                  </a:lnTo>
                  <a:lnTo>
                    <a:pt x="276186" y="3022"/>
                  </a:lnTo>
                  <a:lnTo>
                    <a:pt x="276364" y="2032"/>
                  </a:lnTo>
                  <a:close/>
                </a:path>
                <a:path w="691515" h="306705">
                  <a:moveTo>
                    <a:pt x="305892" y="210121"/>
                  </a:moveTo>
                  <a:lnTo>
                    <a:pt x="301053" y="208483"/>
                  </a:lnTo>
                  <a:lnTo>
                    <a:pt x="298627" y="208483"/>
                  </a:lnTo>
                  <a:lnTo>
                    <a:pt x="293801" y="210121"/>
                  </a:lnTo>
                  <a:lnTo>
                    <a:pt x="293801" y="278498"/>
                  </a:lnTo>
                  <a:lnTo>
                    <a:pt x="298627" y="280073"/>
                  </a:lnTo>
                  <a:lnTo>
                    <a:pt x="301053" y="280073"/>
                  </a:lnTo>
                  <a:lnTo>
                    <a:pt x="305892" y="278498"/>
                  </a:lnTo>
                  <a:lnTo>
                    <a:pt x="305892" y="210121"/>
                  </a:lnTo>
                  <a:close/>
                </a:path>
                <a:path w="691515" h="306705">
                  <a:moveTo>
                    <a:pt x="307403" y="185343"/>
                  </a:moveTo>
                  <a:lnTo>
                    <a:pt x="306870" y="183413"/>
                  </a:lnTo>
                  <a:lnTo>
                    <a:pt x="304736" y="181381"/>
                  </a:lnTo>
                  <a:lnTo>
                    <a:pt x="302768" y="180873"/>
                  </a:lnTo>
                  <a:lnTo>
                    <a:pt x="296964" y="180873"/>
                  </a:lnTo>
                  <a:lnTo>
                    <a:pt x="294957" y="181394"/>
                  </a:lnTo>
                  <a:lnTo>
                    <a:pt x="292773" y="183476"/>
                  </a:lnTo>
                  <a:lnTo>
                    <a:pt x="292239" y="185343"/>
                  </a:lnTo>
                  <a:lnTo>
                    <a:pt x="292227" y="191147"/>
                  </a:lnTo>
                  <a:lnTo>
                    <a:pt x="292760" y="193065"/>
                  </a:lnTo>
                  <a:lnTo>
                    <a:pt x="294894" y="195097"/>
                  </a:lnTo>
                  <a:lnTo>
                    <a:pt x="296862" y="195605"/>
                  </a:lnTo>
                  <a:lnTo>
                    <a:pt x="302666" y="195605"/>
                  </a:lnTo>
                  <a:lnTo>
                    <a:pt x="304673" y="195084"/>
                  </a:lnTo>
                  <a:lnTo>
                    <a:pt x="306857" y="193001"/>
                  </a:lnTo>
                  <a:lnTo>
                    <a:pt x="307365" y="191147"/>
                  </a:lnTo>
                  <a:lnTo>
                    <a:pt x="307403" y="185343"/>
                  </a:lnTo>
                  <a:close/>
                </a:path>
                <a:path w="691515" h="306705">
                  <a:moveTo>
                    <a:pt x="352958" y="66103"/>
                  </a:moveTo>
                  <a:lnTo>
                    <a:pt x="345351" y="34823"/>
                  </a:lnTo>
                  <a:lnTo>
                    <a:pt x="342049" y="31026"/>
                  </a:lnTo>
                  <a:lnTo>
                    <a:pt x="340144" y="29705"/>
                  </a:lnTo>
                  <a:lnTo>
                    <a:pt x="340144" y="66103"/>
                  </a:lnTo>
                  <a:lnTo>
                    <a:pt x="339826" y="68884"/>
                  </a:lnTo>
                  <a:lnTo>
                    <a:pt x="322961" y="87807"/>
                  </a:lnTo>
                  <a:lnTo>
                    <a:pt x="315404" y="87807"/>
                  </a:lnTo>
                  <a:lnTo>
                    <a:pt x="298792" y="56527"/>
                  </a:lnTo>
                  <a:lnTo>
                    <a:pt x="299123" y="53822"/>
                  </a:lnTo>
                  <a:lnTo>
                    <a:pt x="316001" y="34823"/>
                  </a:lnTo>
                  <a:lnTo>
                    <a:pt x="323608" y="34823"/>
                  </a:lnTo>
                  <a:lnTo>
                    <a:pt x="340144" y="66103"/>
                  </a:lnTo>
                  <a:lnTo>
                    <a:pt x="340144" y="29705"/>
                  </a:lnTo>
                  <a:lnTo>
                    <a:pt x="338632" y="28651"/>
                  </a:lnTo>
                  <a:lnTo>
                    <a:pt x="330441" y="25374"/>
                  </a:lnTo>
                  <a:lnTo>
                    <a:pt x="325653" y="24561"/>
                  </a:lnTo>
                  <a:lnTo>
                    <a:pt x="314439" y="24561"/>
                  </a:lnTo>
                  <a:lnTo>
                    <a:pt x="286689" y="51511"/>
                  </a:lnTo>
                  <a:lnTo>
                    <a:pt x="286054" y="68287"/>
                  </a:lnTo>
                  <a:lnTo>
                    <a:pt x="286651" y="72707"/>
                  </a:lnTo>
                  <a:lnTo>
                    <a:pt x="313220" y="98158"/>
                  </a:lnTo>
                  <a:lnTo>
                    <a:pt x="324383" y="98158"/>
                  </a:lnTo>
                  <a:lnTo>
                    <a:pt x="329361" y="97218"/>
                  </a:lnTo>
                  <a:lnTo>
                    <a:pt x="337934" y="93497"/>
                  </a:lnTo>
                  <a:lnTo>
                    <a:pt x="341515" y="90906"/>
                  </a:lnTo>
                  <a:lnTo>
                    <a:pt x="344170" y="87807"/>
                  </a:lnTo>
                  <a:lnTo>
                    <a:pt x="347218" y="84264"/>
                  </a:lnTo>
                  <a:lnTo>
                    <a:pt x="349364" y="80302"/>
                  </a:lnTo>
                  <a:lnTo>
                    <a:pt x="352234" y="71132"/>
                  </a:lnTo>
                  <a:lnTo>
                    <a:pt x="352958" y="66103"/>
                  </a:lnTo>
                  <a:close/>
                </a:path>
                <a:path w="691515" h="306705">
                  <a:moveTo>
                    <a:pt x="376897" y="268643"/>
                  </a:moveTo>
                  <a:lnTo>
                    <a:pt x="375246" y="261912"/>
                  </a:lnTo>
                  <a:lnTo>
                    <a:pt x="374307" y="261912"/>
                  </a:lnTo>
                  <a:lnTo>
                    <a:pt x="373468" y="262343"/>
                  </a:lnTo>
                  <a:lnTo>
                    <a:pt x="371335" y="264083"/>
                  </a:lnTo>
                  <a:lnTo>
                    <a:pt x="370027" y="265049"/>
                  </a:lnTo>
                  <a:lnTo>
                    <a:pt x="366903" y="267182"/>
                  </a:lnTo>
                  <a:lnTo>
                    <a:pt x="365048" y="268160"/>
                  </a:lnTo>
                  <a:lnTo>
                    <a:pt x="360781" y="269951"/>
                  </a:lnTo>
                  <a:lnTo>
                    <a:pt x="358355" y="270395"/>
                  </a:lnTo>
                  <a:lnTo>
                    <a:pt x="336880" y="248742"/>
                  </a:lnTo>
                  <a:lnTo>
                    <a:pt x="336880" y="235788"/>
                  </a:lnTo>
                  <a:lnTo>
                    <a:pt x="338455" y="229209"/>
                  </a:lnTo>
                  <a:lnTo>
                    <a:pt x="344754" y="220129"/>
                  </a:lnTo>
                  <a:lnTo>
                    <a:pt x="349275" y="217855"/>
                  </a:lnTo>
                  <a:lnTo>
                    <a:pt x="358063" y="217855"/>
                  </a:lnTo>
                  <a:lnTo>
                    <a:pt x="372706" y="225336"/>
                  </a:lnTo>
                  <a:lnTo>
                    <a:pt x="373557" y="225742"/>
                  </a:lnTo>
                  <a:lnTo>
                    <a:pt x="357466" y="207518"/>
                  </a:lnTo>
                  <a:lnTo>
                    <a:pt x="350913" y="207518"/>
                  </a:lnTo>
                  <a:lnTo>
                    <a:pt x="324078" y="238493"/>
                  </a:lnTo>
                  <a:lnTo>
                    <a:pt x="324078" y="250901"/>
                  </a:lnTo>
                  <a:lnTo>
                    <a:pt x="349110" y="281038"/>
                  </a:lnTo>
                  <a:lnTo>
                    <a:pt x="356247" y="281038"/>
                  </a:lnTo>
                  <a:lnTo>
                    <a:pt x="376770" y="270395"/>
                  </a:lnTo>
                  <a:lnTo>
                    <a:pt x="376897" y="268643"/>
                  </a:lnTo>
                  <a:close/>
                </a:path>
                <a:path w="691515" h="306705">
                  <a:moveTo>
                    <a:pt x="428815" y="86029"/>
                  </a:moveTo>
                  <a:lnTo>
                    <a:pt x="428701" y="27178"/>
                  </a:lnTo>
                  <a:lnTo>
                    <a:pt x="423837" y="25603"/>
                  </a:lnTo>
                  <a:lnTo>
                    <a:pt x="421398" y="25603"/>
                  </a:lnTo>
                  <a:lnTo>
                    <a:pt x="416471" y="74714"/>
                  </a:lnTo>
                  <a:lnTo>
                    <a:pt x="413042" y="78930"/>
                  </a:lnTo>
                  <a:lnTo>
                    <a:pt x="409803" y="82130"/>
                  </a:lnTo>
                  <a:lnTo>
                    <a:pt x="403707" y="86499"/>
                  </a:lnTo>
                  <a:lnTo>
                    <a:pt x="400634" y="87591"/>
                  </a:lnTo>
                  <a:lnTo>
                    <a:pt x="395185" y="87591"/>
                  </a:lnTo>
                  <a:lnTo>
                    <a:pt x="383324" y="27178"/>
                  </a:lnTo>
                  <a:lnTo>
                    <a:pt x="382930" y="26631"/>
                  </a:lnTo>
                  <a:lnTo>
                    <a:pt x="378434" y="25603"/>
                  </a:lnTo>
                  <a:lnTo>
                    <a:pt x="376059" y="25603"/>
                  </a:lnTo>
                  <a:lnTo>
                    <a:pt x="371119" y="73952"/>
                  </a:lnTo>
                  <a:lnTo>
                    <a:pt x="371487" y="77533"/>
                  </a:lnTo>
                  <a:lnTo>
                    <a:pt x="390563" y="98158"/>
                  </a:lnTo>
                  <a:lnTo>
                    <a:pt x="398856" y="98158"/>
                  </a:lnTo>
                  <a:lnTo>
                    <a:pt x="402628" y="97180"/>
                  </a:lnTo>
                  <a:lnTo>
                    <a:pt x="410070" y="93319"/>
                  </a:lnTo>
                  <a:lnTo>
                    <a:pt x="413829" y="90246"/>
                  </a:lnTo>
                  <a:lnTo>
                    <a:pt x="416229" y="87591"/>
                  </a:lnTo>
                  <a:lnTo>
                    <a:pt x="417652" y="86029"/>
                  </a:lnTo>
                  <a:lnTo>
                    <a:pt x="422097" y="97180"/>
                  </a:lnTo>
                  <a:lnTo>
                    <a:pt x="424281" y="97180"/>
                  </a:lnTo>
                  <a:lnTo>
                    <a:pt x="428726" y="95605"/>
                  </a:lnTo>
                  <a:lnTo>
                    <a:pt x="428815" y="86029"/>
                  </a:lnTo>
                  <a:close/>
                </a:path>
                <a:path w="691515" h="306705">
                  <a:moveTo>
                    <a:pt x="443230" y="247256"/>
                  </a:moveTo>
                  <a:lnTo>
                    <a:pt x="443204" y="228320"/>
                  </a:lnTo>
                  <a:lnTo>
                    <a:pt x="442747" y="224853"/>
                  </a:lnTo>
                  <a:lnTo>
                    <a:pt x="440867" y="218605"/>
                  </a:lnTo>
                  <a:lnTo>
                    <a:pt x="440169" y="217411"/>
                  </a:lnTo>
                  <a:lnTo>
                    <a:pt x="439356" y="215988"/>
                  </a:lnTo>
                  <a:lnTo>
                    <a:pt x="435190" y="211772"/>
                  </a:lnTo>
                  <a:lnTo>
                    <a:pt x="432460" y="210172"/>
                  </a:lnTo>
                  <a:lnTo>
                    <a:pt x="425716" y="207987"/>
                  </a:lnTo>
                  <a:lnTo>
                    <a:pt x="421614" y="207441"/>
                  </a:lnTo>
                  <a:lnTo>
                    <a:pt x="414223" y="207441"/>
                  </a:lnTo>
                  <a:lnTo>
                    <a:pt x="391553" y="220992"/>
                  </a:lnTo>
                  <a:lnTo>
                    <a:pt x="391756" y="222237"/>
                  </a:lnTo>
                  <a:lnTo>
                    <a:pt x="393560" y="224332"/>
                  </a:lnTo>
                  <a:lnTo>
                    <a:pt x="394563" y="224332"/>
                  </a:lnTo>
                  <a:lnTo>
                    <a:pt x="395465" y="223977"/>
                  </a:lnTo>
                  <a:lnTo>
                    <a:pt x="397891" y="222529"/>
                  </a:lnTo>
                  <a:lnTo>
                    <a:pt x="399402" y="221742"/>
                  </a:lnTo>
                  <a:lnTo>
                    <a:pt x="403034" y="220002"/>
                  </a:lnTo>
                  <a:lnTo>
                    <a:pt x="405142" y="219214"/>
                  </a:lnTo>
                  <a:lnTo>
                    <a:pt x="409943" y="217766"/>
                  </a:lnTo>
                  <a:lnTo>
                    <a:pt x="412661" y="217411"/>
                  </a:lnTo>
                  <a:lnTo>
                    <a:pt x="418515" y="217411"/>
                  </a:lnTo>
                  <a:lnTo>
                    <a:pt x="431025" y="230606"/>
                  </a:lnTo>
                  <a:lnTo>
                    <a:pt x="431025" y="238391"/>
                  </a:lnTo>
                  <a:lnTo>
                    <a:pt x="431025" y="247256"/>
                  </a:lnTo>
                  <a:lnTo>
                    <a:pt x="431025" y="261467"/>
                  </a:lnTo>
                  <a:lnTo>
                    <a:pt x="427990" y="264833"/>
                  </a:lnTo>
                  <a:lnTo>
                    <a:pt x="425107" y="267347"/>
                  </a:lnTo>
                  <a:lnTo>
                    <a:pt x="419595" y="270611"/>
                  </a:lnTo>
                  <a:lnTo>
                    <a:pt x="416610" y="271437"/>
                  </a:lnTo>
                  <a:lnTo>
                    <a:pt x="409409" y="271437"/>
                  </a:lnTo>
                  <a:lnTo>
                    <a:pt x="406323" y="270408"/>
                  </a:lnTo>
                  <a:lnTo>
                    <a:pt x="401916" y="266293"/>
                  </a:lnTo>
                  <a:lnTo>
                    <a:pt x="400812" y="263525"/>
                  </a:lnTo>
                  <a:lnTo>
                    <a:pt x="400812" y="258013"/>
                  </a:lnTo>
                  <a:lnTo>
                    <a:pt x="417156" y="247256"/>
                  </a:lnTo>
                  <a:lnTo>
                    <a:pt x="431025" y="247256"/>
                  </a:lnTo>
                  <a:lnTo>
                    <a:pt x="431025" y="238391"/>
                  </a:lnTo>
                  <a:lnTo>
                    <a:pt x="416585" y="238391"/>
                  </a:lnTo>
                  <a:lnTo>
                    <a:pt x="411899" y="238848"/>
                  </a:lnTo>
                  <a:lnTo>
                    <a:pt x="388239" y="256870"/>
                  </a:lnTo>
                  <a:lnTo>
                    <a:pt x="388239" y="263867"/>
                  </a:lnTo>
                  <a:lnTo>
                    <a:pt x="407924" y="281038"/>
                  </a:lnTo>
                  <a:lnTo>
                    <a:pt x="415467" y="281038"/>
                  </a:lnTo>
                  <a:lnTo>
                    <a:pt x="419277" y="280162"/>
                  </a:lnTo>
                  <a:lnTo>
                    <a:pt x="426466" y="276694"/>
                  </a:lnTo>
                  <a:lnTo>
                    <a:pt x="429729" y="274269"/>
                  </a:lnTo>
                  <a:lnTo>
                    <a:pt x="432371" y="271437"/>
                  </a:lnTo>
                  <a:lnTo>
                    <a:pt x="432663" y="271132"/>
                  </a:lnTo>
                  <a:lnTo>
                    <a:pt x="436651" y="280073"/>
                  </a:lnTo>
                  <a:lnTo>
                    <a:pt x="439280" y="280073"/>
                  </a:lnTo>
                  <a:lnTo>
                    <a:pt x="443230" y="278434"/>
                  </a:lnTo>
                  <a:lnTo>
                    <a:pt x="443230" y="271132"/>
                  </a:lnTo>
                  <a:lnTo>
                    <a:pt x="443230" y="247256"/>
                  </a:lnTo>
                  <a:close/>
                </a:path>
                <a:path w="691515" h="306705">
                  <a:moveTo>
                    <a:pt x="491286" y="34975"/>
                  </a:moveTo>
                  <a:lnTo>
                    <a:pt x="482257" y="24561"/>
                  </a:lnTo>
                  <a:lnTo>
                    <a:pt x="480174" y="24561"/>
                  </a:lnTo>
                  <a:lnTo>
                    <a:pt x="463308" y="37655"/>
                  </a:lnTo>
                  <a:lnTo>
                    <a:pt x="463219" y="27178"/>
                  </a:lnTo>
                  <a:lnTo>
                    <a:pt x="458889" y="25603"/>
                  </a:lnTo>
                  <a:lnTo>
                    <a:pt x="456653" y="25603"/>
                  </a:lnTo>
                  <a:lnTo>
                    <a:pt x="452297" y="95605"/>
                  </a:lnTo>
                  <a:lnTo>
                    <a:pt x="452653" y="96151"/>
                  </a:lnTo>
                  <a:lnTo>
                    <a:pt x="457123" y="97180"/>
                  </a:lnTo>
                  <a:lnTo>
                    <a:pt x="459562" y="97180"/>
                  </a:lnTo>
                  <a:lnTo>
                    <a:pt x="464489" y="50825"/>
                  </a:lnTo>
                  <a:lnTo>
                    <a:pt x="466229" y="48094"/>
                  </a:lnTo>
                  <a:lnTo>
                    <a:pt x="479552" y="36169"/>
                  </a:lnTo>
                  <a:lnTo>
                    <a:pt x="481838" y="36169"/>
                  </a:lnTo>
                  <a:lnTo>
                    <a:pt x="488619" y="37985"/>
                  </a:lnTo>
                  <a:lnTo>
                    <a:pt x="489102" y="38100"/>
                  </a:lnTo>
                  <a:lnTo>
                    <a:pt x="489889" y="38100"/>
                  </a:lnTo>
                  <a:lnTo>
                    <a:pt x="490207" y="37985"/>
                  </a:lnTo>
                  <a:lnTo>
                    <a:pt x="490651" y="37541"/>
                  </a:lnTo>
                  <a:lnTo>
                    <a:pt x="490842" y="37223"/>
                  </a:lnTo>
                  <a:lnTo>
                    <a:pt x="491096" y="36461"/>
                  </a:lnTo>
                  <a:lnTo>
                    <a:pt x="491159" y="36169"/>
                  </a:lnTo>
                  <a:lnTo>
                    <a:pt x="491286" y="34975"/>
                  </a:lnTo>
                  <a:close/>
                </a:path>
                <a:path w="691515" h="306705">
                  <a:moveTo>
                    <a:pt x="500748" y="215773"/>
                  </a:moveTo>
                  <a:lnTo>
                    <a:pt x="498690" y="208851"/>
                  </a:lnTo>
                  <a:lnTo>
                    <a:pt x="481101" y="208851"/>
                  </a:lnTo>
                  <a:lnTo>
                    <a:pt x="480999" y="192265"/>
                  </a:lnTo>
                  <a:lnTo>
                    <a:pt x="476173" y="190550"/>
                  </a:lnTo>
                  <a:lnTo>
                    <a:pt x="473735" y="190550"/>
                  </a:lnTo>
                  <a:lnTo>
                    <a:pt x="468820" y="208851"/>
                  </a:lnTo>
                  <a:lnTo>
                    <a:pt x="459130" y="208851"/>
                  </a:lnTo>
                  <a:lnTo>
                    <a:pt x="456996" y="215773"/>
                  </a:lnTo>
                  <a:lnTo>
                    <a:pt x="457212" y="217068"/>
                  </a:lnTo>
                  <a:lnTo>
                    <a:pt x="458114" y="218655"/>
                  </a:lnTo>
                  <a:lnTo>
                    <a:pt x="458711" y="219049"/>
                  </a:lnTo>
                  <a:lnTo>
                    <a:pt x="468820" y="219049"/>
                  </a:lnTo>
                  <a:lnTo>
                    <a:pt x="468820" y="262064"/>
                  </a:lnTo>
                  <a:lnTo>
                    <a:pt x="484924" y="280885"/>
                  </a:lnTo>
                  <a:lnTo>
                    <a:pt x="489534" y="280885"/>
                  </a:lnTo>
                  <a:lnTo>
                    <a:pt x="500646" y="275424"/>
                  </a:lnTo>
                  <a:lnTo>
                    <a:pt x="500557" y="270395"/>
                  </a:lnTo>
                  <a:lnTo>
                    <a:pt x="497205" y="268871"/>
                  </a:lnTo>
                  <a:lnTo>
                    <a:pt x="495223" y="269595"/>
                  </a:lnTo>
                  <a:lnTo>
                    <a:pt x="494423" y="269836"/>
                  </a:lnTo>
                  <a:lnTo>
                    <a:pt x="492633" y="270281"/>
                  </a:lnTo>
                  <a:lnTo>
                    <a:pt x="491617" y="270395"/>
                  </a:lnTo>
                  <a:lnTo>
                    <a:pt x="486956" y="270395"/>
                  </a:lnTo>
                  <a:lnTo>
                    <a:pt x="484517" y="269214"/>
                  </a:lnTo>
                  <a:lnTo>
                    <a:pt x="481787" y="264502"/>
                  </a:lnTo>
                  <a:lnTo>
                    <a:pt x="481101" y="261023"/>
                  </a:lnTo>
                  <a:lnTo>
                    <a:pt x="481101" y="219049"/>
                  </a:lnTo>
                  <a:lnTo>
                    <a:pt x="499033" y="219049"/>
                  </a:lnTo>
                  <a:lnTo>
                    <a:pt x="499630" y="218655"/>
                  </a:lnTo>
                  <a:lnTo>
                    <a:pt x="500532" y="217068"/>
                  </a:lnTo>
                  <a:lnTo>
                    <a:pt x="500748" y="215773"/>
                  </a:lnTo>
                  <a:close/>
                </a:path>
                <a:path w="691515" h="306705">
                  <a:moveTo>
                    <a:pt x="529920" y="210121"/>
                  </a:moveTo>
                  <a:lnTo>
                    <a:pt x="525081" y="208483"/>
                  </a:lnTo>
                  <a:lnTo>
                    <a:pt x="522655" y="208483"/>
                  </a:lnTo>
                  <a:lnTo>
                    <a:pt x="517829" y="210121"/>
                  </a:lnTo>
                  <a:lnTo>
                    <a:pt x="517829" y="278498"/>
                  </a:lnTo>
                  <a:lnTo>
                    <a:pt x="522655" y="280073"/>
                  </a:lnTo>
                  <a:lnTo>
                    <a:pt x="525081" y="280073"/>
                  </a:lnTo>
                  <a:lnTo>
                    <a:pt x="529920" y="278498"/>
                  </a:lnTo>
                  <a:lnTo>
                    <a:pt x="529920" y="210121"/>
                  </a:lnTo>
                  <a:close/>
                </a:path>
                <a:path w="691515" h="306705">
                  <a:moveTo>
                    <a:pt x="531431" y="185343"/>
                  </a:moveTo>
                  <a:lnTo>
                    <a:pt x="530898" y="183413"/>
                  </a:lnTo>
                  <a:lnTo>
                    <a:pt x="528764" y="181381"/>
                  </a:lnTo>
                  <a:lnTo>
                    <a:pt x="526796" y="180873"/>
                  </a:lnTo>
                  <a:lnTo>
                    <a:pt x="520992" y="180873"/>
                  </a:lnTo>
                  <a:lnTo>
                    <a:pt x="518985" y="181394"/>
                  </a:lnTo>
                  <a:lnTo>
                    <a:pt x="516801" y="183476"/>
                  </a:lnTo>
                  <a:lnTo>
                    <a:pt x="516267" y="185343"/>
                  </a:lnTo>
                  <a:lnTo>
                    <a:pt x="516255" y="191147"/>
                  </a:lnTo>
                  <a:lnTo>
                    <a:pt x="516788" y="193065"/>
                  </a:lnTo>
                  <a:lnTo>
                    <a:pt x="518922" y="195097"/>
                  </a:lnTo>
                  <a:lnTo>
                    <a:pt x="520890" y="195605"/>
                  </a:lnTo>
                  <a:lnTo>
                    <a:pt x="526694" y="195605"/>
                  </a:lnTo>
                  <a:lnTo>
                    <a:pt x="528701" y="195084"/>
                  </a:lnTo>
                  <a:lnTo>
                    <a:pt x="530885" y="193001"/>
                  </a:lnTo>
                  <a:lnTo>
                    <a:pt x="531393" y="191147"/>
                  </a:lnTo>
                  <a:lnTo>
                    <a:pt x="531431" y="185343"/>
                  </a:lnTo>
                  <a:close/>
                </a:path>
                <a:path w="691515" h="306705">
                  <a:moveTo>
                    <a:pt x="615073" y="248983"/>
                  </a:moveTo>
                  <a:lnTo>
                    <a:pt x="607466" y="217703"/>
                  </a:lnTo>
                  <a:lnTo>
                    <a:pt x="604164" y="213918"/>
                  </a:lnTo>
                  <a:lnTo>
                    <a:pt x="602259" y="212598"/>
                  </a:lnTo>
                  <a:lnTo>
                    <a:pt x="602259" y="248983"/>
                  </a:lnTo>
                  <a:lnTo>
                    <a:pt x="601954" y="251764"/>
                  </a:lnTo>
                  <a:lnTo>
                    <a:pt x="585076" y="270687"/>
                  </a:lnTo>
                  <a:lnTo>
                    <a:pt x="577519" y="270687"/>
                  </a:lnTo>
                  <a:lnTo>
                    <a:pt x="560920" y="239407"/>
                  </a:lnTo>
                  <a:lnTo>
                    <a:pt x="561238" y="236715"/>
                  </a:lnTo>
                  <a:lnTo>
                    <a:pt x="578129" y="217703"/>
                  </a:lnTo>
                  <a:lnTo>
                    <a:pt x="585736" y="217703"/>
                  </a:lnTo>
                  <a:lnTo>
                    <a:pt x="602259" y="248983"/>
                  </a:lnTo>
                  <a:lnTo>
                    <a:pt x="602259" y="212598"/>
                  </a:lnTo>
                  <a:lnTo>
                    <a:pt x="600748" y="211531"/>
                  </a:lnTo>
                  <a:lnTo>
                    <a:pt x="592569" y="208254"/>
                  </a:lnTo>
                  <a:lnTo>
                    <a:pt x="587768" y="207441"/>
                  </a:lnTo>
                  <a:lnTo>
                    <a:pt x="576554" y="207441"/>
                  </a:lnTo>
                  <a:lnTo>
                    <a:pt x="548805" y="234391"/>
                  </a:lnTo>
                  <a:lnTo>
                    <a:pt x="548182" y="251167"/>
                  </a:lnTo>
                  <a:lnTo>
                    <a:pt x="548779" y="255587"/>
                  </a:lnTo>
                  <a:lnTo>
                    <a:pt x="575335" y="281038"/>
                  </a:lnTo>
                  <a:lnTo>
                    <a:pt x="586498" y="281038"/>
                  </a:lnTo>
                  <a:lnTo>
                    <a:pt x="591477" y="280111"/>
                  </a:lnTo>
                  <a:lnTo>
                    <a:pt x="600062" y="276390"/>
                  </a:lnTo>
                  <a:lnTo>
                    <a:pt x="603631" y="273786"/>
                  </a:lnTo>
                  <a:lnTo>
                    <a:pt x="606285" y="270687"/>
                  </a:lnTo>
                  <a:lnTo>
                    <a:pt x="609333" y="267144"/>
                  </a:lnTo>
                  <a:lnTo>
                    <a:pt x="611479" y="263182"/>
                  </a:lnTo>
                  <a:lnTo>
                    <a:pt x="614362" y="254012"/>
                  </a:lnTo>
                  <a:lnTo>
                    <a:pt x="615073" y="248983"/>
                  </a:lnTo>
                  <a:close/>
                </a:path>
                <a:path w="691515" h="306705">
                  <a:moveTo>
                    <a:pt x="691134" y="278498"/>
                  </a:moveTo>
                  <a:lnTo>
                    <a:pt x="691108" y="230949"/>
                  </a:lnTo>
                  <a:lnTo>
                    <a:pt x="687666" y="218084"/>
                  </a:lnTo>
                  <a:lnTo>
                    <a:pt x="684072" y="213245"/>
                  </a:lnTo>
                  <a:lnTo>
                    <a:pt x="681596" y="211226"/>
                  </a:lnTo>
                  <a:lnTo>
                    <a:pt x="675500" y="208191"/>
                  </a:lnTo>
                  <a:lnTo>
                    <a:pt x="671741" y="207441"/>
                  </a:lnTo>
                  <a:lnTo>
                    <a:pt x="663448" y="207441"/>
                  </a:lnTo>
                  <a:lnTo>
                    <a:pt x="659676" y="208419"/>
                  </a:lnTo>
                  <a:lnTo>
                    <a:pt x="652183" y="212344"/>
                  </a:lnTo>
                  <a:lnTo>
                    <a:pt x="648423" y="215430"/>
                  </a:lnTo>
                  <a:lnTo>
                    <a:pt x="644652" y="219646"/>
                  </a:lnTo>
                  <a:lnTo>
                    <a:pt x="644563" y="210058"/>
                  </a:lnTo>
                  <a:lnTo>
                    <a:pt x="640232" y="208483"/>
                  </a:lnTo>
                  <a:lnTo>
                    <a:pt x="638009" y="208483"/>
                  </a:lnTo>
                  <a:lnTo>
                    <a:pt x="633641" y="210058"/>
                  </a:lnTo>
                  <a:lnTo>
                    <a:pt x="633653" y="278498"/>
                  </a:lnTo>
                  <a:lnTo>
                    <a:pt x="638479" y="280073"/>
                  </a:lnTo>
                  <a:lnTo>
                    <a:pt x="640905" y="280073"/>
                  </a:lnTo>
                  <a:lnTo>
                    <a:pt x="645845" y="230949"/>
                  </a:lnTo>
                  <a:lnTo>
                    <a:pt x="649211" y="226733"/>
                  </a:lnTo>
                  <a:lnTo>
                    <a:pt x="652437" y="223532"/>
                  </a:lnTo>
                  <a:lnTo>
                    <a:pt x="657923" y="219646"/>
                  </a:lnTo>
                  <a:lnTo>
                    <a:pt x="658596" y="219176"/>
                  </a:lnTo>
                  <a:lnTo>
                    <a:pt x="661670" y="218084"/>
                  </a:lnTo>
                  <a:lnTo>
                    <a:pt x="667131" y="218084"/>
                  </a:lnTo>
                  <a:lnTo>
                    <a:pt x="679056" y="278498"/>
                  </a:lnTo>
                  <a:lnTo>
                    <a:pt x="679450" y="279044"/>
                  </a:lnTo>
                  <a:lnTo>
                    <a:pt x="683895" y="280073"/>
                  </a:lnTo>
                  <a:lnTo>
                    <a:pt x="686320" y="280073"/>
                  </a:lnTo>
                  <a:lnTo>
                    <a:pt x="690740" y="279044"/>
                  </a:lnTo>
                  <a:lnTo>
                    <a:pt x="691134" y="278498"/>
                  </a:lnTo>
                  <a:close/>
                </a:path>
              </a:pathLst>
            </a:custGeom>
            <a:solidFill>
              <a:srgbClr val="000000">
                <a:alpha val="9882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786149" y="2811668"/>
              <a:ext cx="216556" cy="9650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475731" y="3139440"/>
              <a:ext cx="827532" cy="110490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688330" y="3161537"/>
              <a:ext cx="553720" cy="813435"/>
            </a:xfrm>
            <a:custGeom>
              <a:avLst/>
              <a:gdLst/>
              <a:ahLst/>
              <a:cxnLst/>
              <a:rect l="l" t="t" r="r" b="b"/>
              <a:pathLst>
                <a:path w="553720" h="813435">
                  <a:moveTo>
                    <a:pt x="553338" y="0"/>
                  </a:moveTo>
                  <a:lnTo>
                    <a:pt x="553338" y="425373"/>
                  </a:lnTo>
                  <a:lnTo>
                    <a:pt x="0" y="425373"/>
                  </a:lnTo>
                  <a:lnTo>
                    <a:pt x="0" y="813028"/>
                  </a:lnTo>
                </a:path>
              </a:pathLst>
            </a:custGeom>
            <a:ln w="38100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621655" y="3860266"/>
              <a:ext cx="133350" cy="114300"/>
            </a:xfrm>
            <a:custGeom>
              <a:avLst/>
              <a:gdLst/>
              <a:ahLst/>
              <a:cxnLst/>
              <a:rect l="l" t="t" r="r" b="b"/>
              <a:pathLst>
                <a:path w="133350" h="114300">
                  <a:moveTo>
                    <a:pt x="133350" y="0"/>
                  </a:moveTo>
                  <a:lnTo>
                    <a:pt x="66675" y="11430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179819" y="3137915"/>
              <a:ext cx="877824" cy="109270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241542" y="3160013"/>
              <a:ext cx="604520" cy="800735"/>
            </a:xfrm>
            <a:custGeom>
              <a:avLst/>
              <a:gdLst/>
              <a:ahLst/>
              <a:cxnLst/>
              <a:rect l="l" t="t" r="r" b="b"/>
              <a:pathLst>
                <a:path w="604520" h="800735">
                  <a:moveTo>
                    <a:pt x="0" y="0"/>
                  </a:moveTo>
                  <a:lnTo>
                    <a:pt x="0" y="419023"/>
                  </a:lnTo>
                  <a:lnTo>
                    <a:pt x="603948" y="419023"/>
                  </a:lnTo>
                  <a:lnTo>
                    <a:pt x="603948" y="800328"/>
                  </a:lnTo>
                </a:path>
              </a:pathLst>
            </a:custGeom>
            <a:ln w="38100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778815" y="3846042"/>
              <a:ext cx="133350" cy="114300"/>
            </a:xfrm>
            <a:custGeom>
              <a:avLst/>
              <a:gdLst/>
              <a:ahLst/>
              <a:cxnLst/>
              <a:rect l="l" t="t" r="r" b="b"/>
              <a:pathLst>
                <a:path w="133350" h="114300">
                  <a:moveTo>
                    <a:pt x="0" y="0"/>
                  </a:moveTo>
                  <a:lnTo>
                    <a:pt x="66675" y="114300"/>
                  </a:lnTo>
                  <a:lnTo>
                    <a:pt x="133350" y="0"/>
                  </a:lnTo>
                </a:path>
              </a:pathLst>
            </a:custGeom>
            <a:ln w="38100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993636" y="1684019"/>
              <a:ext cx="1028700" cy="1393190"/>
            </a:xfrm>
            <a:custGeom>
              <a:avLst/>
              <a:gdLst/>
              <a:ahLst/>
              <a:cxnLst/>
              <a:rect l="l" t="t" r="r" b="b"/>
              <a:pathLst>
                <a:path w="1028700" h="1393189">
                  <a:moveTo>
                    <a:pt x="857066" y="1392738"/>
                  </a:moveTo>
                  <a:lnTo>
                    <a:pt x="177862" y="1392738"/>
                  </a:lnTo>
                  <a:lnTo>
                    <a:pt x="136994" y="1386451"/>
                  </a:lnTo>
                  <a:lnTo>
                    <a:pt x="99520" y="1368536"/>
                  </a:lnTo>
                  <a:lnTo>
                    <a:pt x="66496" y="1340406"/>
                  </a:lnTo>
                  <a:lnTo>
                    <a:pt x="38975" y="1303476"/>
                  </a:lnTo>
                  <a:lnTo>
                    <a:pt x="18011" y="1259162"/>
                  </a:lnTo>
                  <a:lnTo>
                    <a:pt x="4660" y="1208878"/>
                  </a:lnTo>
                  <a:lnTo>
                    <a:pt x="0" y="1154324"/>
                  </a:lnTo>
                  <a:lnTo>
                    <a:pt x="0" y="220663"/>
                  </a:lnTo>
                  <a:lnTo>
                    <a:pt x="4660" y="166944"/>
                  </a:lnTo>
                  <a:lnTo>
                    <a:pt x="18011" y="117465"/>
                  </a:lnTo>
                  <a:lnTo>
                    <a:pt x="38975" y="73887"/>
                  </a:lnTo>
                  <a:lnTo>
                    <a:pt x="66496" y="37591"/>
                  </a:lnTo>
                  <a:lnTo>
                    <a:pt x="99520" y="9955"/>
                  </a:lnTo>
                  <a:lnTo>
                    <a:pt x="120726" y="0"/>
                  </a:lnTo>
                  <a:lnTo>
                    <a:pt x="914202" y="0"/>
                  </a:lnTo>
                  <a:lnTo>
                    <a:pt x="968433" y="37591"/>
                  </a:lnTo>
                  <a:lnTo>
                    <a:pt x="995954" y="73887"/>
                  </a:lnTo>
                  <a:lnTo>
                    <a:pt x="1016917" y="117465"/>
                  </a:lnTo>
                  <a:lnTo>
                    <a:pt x="1028700" y="161130"/>
                  </a:lnTo>
                  <a:lnTo>
                    <a:pt x="1028700" y="1214787"/>
                  </a:lnTo>
                  <a:lnTo>
                    <a:pt x="1016917" y="1259162"/>
                  </a:lnTo>
                  <a:lnTo>
                    <a:pt x="995954" y="1303476"/>
                  </a:lnTo>
                  <a:lnTo>
                    <a:pt x="968433" y="1340406"/>
                  </a:lnTo>
                  <a:lnTo>
                    <a:pt x="935408" y="1368536"/>
                  </a:lnTo>
                  <a:lnTo>
                    <a:pt x="897935" y="1386451"/>
                  </a:lnTo>
                  <a:lnTo>
                    <a:pt x="857066" y="1392738"/>
                  </a:lnTo>
                  <a:close/>
                </a:path>
              </a:pathLst>
            </a:custGeom>
            <a:solidFill>
              <a:srgbClr val="F474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850702" y="2898804"/>
              <a:ext cx="172085" cy="259079"/>
            </a:xfrm>
            <a:custGeom>
              <a:avLst/>
              <a:gdLst/>
              <a:ahLst/>
              <a:cxnLst/>
              <a:rect l="l" t="t" r="r" b="b"/>
              <a:pathLst>
                <a:path w="172084" h="259080">
                  <a:moveTo>
                    <a:pt x="0" y="258835"/>
                  </a:moveTo>
                  <a:lnTo>
                    <a:pt x="0" y="177954"/>
                  </a:lnTo>
                  <a:lnTo>
                    <a:pt x="40868" y="171668"/>
                  </a:lnTo>
                  <a:lnTo>
                    <a:pt x="78341" y="153752"/>
                  </a:lnTo>
                  <a:lnTo>
                    <a:pt x="111366" y="125623"/>
                  </a:lnTo>
                  <a:lnTo>
                    <a:pt x="138887" y="88693"/>
                  </a:lnTo>
                  <a:lnTo>
                    <a:pt x="159850" y="44379"/>
                  </a:lnTo>
                  <a:lnTo>
                    <a:pt x="171634" y="0"/>
                  </a:lnTo>
                  <a:lnTo>
                    <a:pt x="171634" y="82711"/>
                  </a:lnTo>
                  <a:lnTo>
                    <a:pt x="159850" y="126842"/>
                  </a:lnTo>
                  <a:lnTo>
                    <a:pt x="138887" y="170771"/>
                  </a:lnTo>
                  <a:lnTo>
                    <a:pt x="111366" y="207280"/>
                  </a:lnTo>
                  <a:lnTo>
                    <a:pt x="78341" y="235025"/>
                  </a:lnTo>
                  <a:lnTo>
                    <a:pt x="40868" y="252659"/>
                  </a:lnTo>
                  <a:lnTo>
                    <a:pt x="0" y="258835"/>
                  </a:lnTo>
                  <a:close/>
                </a:path>
              </a:pathLst>
            </a:custGeom>
            <a:solidFill>
              <a:srgbClr val="9944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850720" y="2901327"/>
              <a:ext cx="171615" cy="25792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004304" y="1812036"/>
              <a:ext cx="1008888" cy="7040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021068" y="1894331"/>
              <a:ext cx="973835" cy="5882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051548" y="1836420"/>
              <a:ext cx="914400" cy="609600"/>
            </a:xfrm>
            <a:custGeom>
              <a:avLst/>
              <a:gdLst/>
              <a:ahLst/>
              <a:cxnLst/>
              <a:rect l="l" t="t" r="r" b="b"/>
              <a:pathLst>
                <a:path w="914400" h="609600">
                  <a:moveTo>
                    <a:pt x="914400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914400" y="609600"/>
                  </a:lnTo>
                  <a:lnTo>
                    <a:pt x="914400" y="0"/>
                  </a:lnTo>
                  <a:close/>
                </a:path>
              </a:pathLst>
            </a:custGeom>
            <a:solidFill>
              <a:srgbClr val="EBF1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051548" y="1836420"/>
              <a:ext cx="914400" cy="609600"/>
            </a:xfrm>
            <a:custGeom>
              <a:avLst/>
              <a:gdLst/>
              <a:ahLst/>
              <a:cxnLst/>
              <a:rect l="l" t="t" r="r" b="b"/>
              <a:pathLst>
                <a:path w="914400" h="609600">
                  <a:moveTo>
                    <a:pt x="0" y="0"/>
                  </a:moveTo>
                  <a:lnTo>
                    <a:pt x="914400" y="0"/>
                  </a:lnTo>
                  <a:lnTo>
                    <a:pt x="914400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157758" y="2004567"/>
              <a:ext cx="691515" cy="306705"/>
            </a:xfrm>
            <a:custGeom>
              <a:avLst/>
              <a:gdLst/>
              <a:ahLst/>
              <a:cxnLst/>
              <a:rect l="l" t="t" r="r" b="b"/>
              <a:pathLst>
                <a:path w="691515" h="306705">
                  <a:moveTo>
                    <a:pt x="82829" y="276974"/>
                  </a:moveTo>
                  <a:lnTo>
                    <a:pt x="82600" y="276098"/>
                  </a:lnTo>
                  <a:lnTo>
                    <a:pt x="74739" y="254317"/>
                  </a:lnTo>
                  <a:lnTo>
                    <a:pt x="71056" y="244119"/>
                  </a:lnTo>
                  <a:lnTo>
                    <a:pt x="57619" y="206921"/>
                  </a:lnTo>
                  <a:lnTo>
                    <a:pt x="57619" y="244119"/>
                  </a:lnTo>
                  <a:lnTo>
                    <a:pt x="24130" y="244119"/>
                  </a:lnTo>
                  <a:lnTo>
                    <a:pt x="40716" y="196126"/>
                  </a:lnTo>
                  <a:lnTo>
                    <a:pt x="57619" y="244119"/>
                  </a:lnTo>
                  <a:lnTo>
                    <a:pt x="57619" y="206921"/>
                  </a:lnTo>
                  <a:lnTo>
                    <a:pt x="53721" y="196126"/>
                  </a:lnTo>
                  <a:lnTo>
                    <a:pt x="49745" y="185089"/>
                  </a:lnTo>
                  <a:lnTo>
                    <a:pt x="49479" y="184632"/>
                  </a:lnTo>
                  <a:lnTo>
                    <a:pt x="42760" y="182880"/>
                  </a:lnTo>
                  <a:lnTo>
                    <a:pt x="39674" y="182880"/>
                  </a:lnTo>
                  <a:lnTo>
                    <a:pt x="190" y="276174"/>
                  </a:lnTo>
                  <a:lnTo>
                    <a:pt x="0" y="276974"/>
                  </a:lnTo>
                  <a:lnTo>
                    <a:pt x="38" y="278574"/>
                  </a:lnTo>
                  <a:lnTo>
                    <a:pt x="4533" y="280073"/>
                  </a:lnTo>
                  <a:lnTo>
                    <a:pt x="7366" y="280073"/>
                  </a:lnTo>
                  <a:lnTo>
                    <a:pt x="20929" y="254317"/>
                  </a:lnTo>
                  <a:lnTo>
                    <a:pt x="60960" y="254317"/>
                  </a:lnTo>
                  <a:lnTo>
                    <a:pt x="75120" y="280073"/>
                  </a:lnTo>
                  <a:lnTo>
                    <a:pt x="78206" y="280073"/>
                  </a:lnTo>
                  <a:lnTo>
                    <a:pt x="82829" y="278574"/>
                  </a:lnTo>
                  <a:lnTo>
                    <a:pt x="82829" y="276974"/>
                  </a:lnTo>
                  <a:close/>
                </a:path>
                <a:path w="691515" h="306705">
                  <a:moveTo>
                    <a:pt x="158737" y="249085"/>
                  </a:moveTo>
                  <a:lnTo>
                    <a:pt x="152514" y="218008"/>
                  </a:lnTo>
                  <a:lnTo>
                    <a:pt x="150355" y="214731"/>
                  </a:lnTo>
                  <a:lnTo>
                    <a:pt x="147574" y="212153"/>
                  </a:lnTo>
                  <a:lnTo>
                    <a:pt x="146011" y="211302"/>
                  </a:lnTo>
                  <a:lnTo>
                    <a:pt x="146011" y="241223"/>
                  </a:lnTo>
                  <a:lnTo>
                    <a:pt x="146011" y="247777"/>
                  </a:lnTo>
                  <a:lnTo>
                    <a:pt x="131724" y="270471"/>
                  </a:lnTo>
                  <a:lnTo>
                    <a:pt x="125298" y="270471"/>
                  </a:lnTo>
                  <a:lnTo>
                    <a:pt x="122097" y="269379"/>
                  </a:lnTo>
                  <a:lnTo>
                    <a:pt x="116014" y="265010"/>
                  </a:lnTo>
                  <a:lnTo>
                    <a:pt x="112788" y="261861"/>
                  </a:lnTo>
                  <a:lnTo>
                    <a:pt x="109397" y="257746"/>
                  </a:lnTo>
                  <a:lnTo>
                    <a:pt x="109397" y="231101"/>
                  </a:lnTo>
                  <a:lnTo>
                    <a:pt x="127787" y="218008"/>
                  </a:lnTo>
                  <a:lnTo>
                    <a:pt x="132575" y="218008"/>
                  </a:lnTo>
                  <a:lnTo>
                    <a:pt x="146011" y="241223"/>
                  </a:lnTo>
                  <a:lnTo>
                    <a:pt x="146011" y="211302"/>
                  </a:lnTo>
                  <a:lnTo>
                    <a:pt x="140728" y="208381"/>
                  </a:lnTo>
                  <a:lnTo>
                    <a:pt x="136575" y="207441"/>
                  </a:lnTo>
                  <a:lnTo>
                    <a:pt x="129489" y="207441"/>
                  </a:lnTo>
                  <a:lnTo>
                    <a:pt x="107911" y="219786"/>
                  </a:lnTo>
                  <a:lnTo>
                    <a:pt x="107823" y="209981"/>
                  </a:lnTo>
                  <a:lnTo>
                    <a:pt x="103517" y="208483"/>
                  </a:lnTo>
                  <a:lnTo>
                    <a:pt x="101485" y="208483"/>
                  </a:lnTo>
                  <a:lnTo>
                    <a:pt x="97193" y="209981"/>
                  </a:lnTo>
                  <a:lnTo>
                    <a:pt x="97205" y="305066"/>
                  </a:lnTo>
                  <a:lnTo>
                    <a:pt x="102031" y="306705"/>
                  </a:lnTo>
                  <a:lnTo>
                    <a:pt x="104457" y="306705"/>
                  </a:lnTo>
                  <a:lnTo>
                    <a:pt x="109397" y="270840"/>
                  </a:lnTo>
                  <a:lnTo>
                    <a:pt x="111175" y="272580"/>
                  </a:lnTo>
                  <a:lnTo>
                    <a:pt x="127723" y="281038"/>
                  </a:lnTo>
                  <a:lnTo>
                    <a:pt x="134378" y="281038"/>
                  </a:lnTo>
                  <a:lnTo>
                    <a:pt x="138518" y="280149"/>
                  </a:lnTo>
                  <a:lnTo>
                    <a:pt x="145757" y="276631"/>
                  </a:lnTo>
                  <a:lnTo>
                    <a:pt x="148818" y="274091"/>
                  </a:lnTo>
                  <a:lnTo>
                    <a:pt x="151269" y="270840"/>
                  </a:lnTo>
                  <a:lnTo>
                    <a:pt x="151549" y="270471"/>
                  </a:lnTo>
                  <a:lnTo>
                    <a:pt x="153708" y="267627"/>
                  </a:lnTo>
                  <a:lnTo>
                    <a:pt x="155562" y="263677"/>
                  </a:lnTo>
                  <a:lnTo>
                    <a:pt x="158102" y="254342"/>
                  </a:lnTo>
                  <a:lnTo>
                    <a:pt x="158737" y="249085"/>
                  </a:lnTo>
                  <a:close/>
                </a:path>
                <a:path w="691515" h="306705">
                  <a:moveTo>
                    <a:pt x="239509" y="249085"/>
                  </a:moveTo>
                  <a:lnTo>
                    <a:pt x="233286" y="218008"/>
                  </a:lnTo>
                  <a:lnTo>
                    <a:pt x="231127" y="214731"/>
                  </a:lnTo>
                  <a:lnTo>
                    <a:pt x="228346" y="212153"/>
                  </a:lnTo>
                  <a:lnTo>
                    <a:pt x="226783" y="211302"/>
                  </a:lnTo>
                  <a:lnTo>
                    <a:pt x="226783" y="241223"/>
                  </a:lnTo>
                  <a:lnTo>
                    <a:pt x="226783" y="247777"/>
                  </a:lnTo>
                  <a:lnTo>
                    <a:pt x="212496" y="270471"/>
                  </a:lnTo>
                  <a:lnTo>
                    <a:pt x="206070" y="270471"/>
                  </a:lnTo>
                  <a:lnTo>
                    <a:pt x="202869" y="269379"/>
                  </a:lnTo>
                  <a:lnTo>
                    <a:pt x="196773" y="265010"/>
                  </a:lnTo>
                  <a:lnTo>
                    <a:pt x="193560" y="261861"/>
                  </a:lnTo>
                  <a:lnTo>
                    <a:pt x="190169" y="257746"/>
                  </a:lnTo>
                  <a:lnTo>
                    <a:pt x="190169" y="231101"/>
                  </a:lnTo>
                  <a:lnTo>
                    <a:pt x="208559" y="218008"/>
                  </a:lnTo>
                  <a:lnTo>
                    <a:pt x="213347" y="218008"/>
                  </a:lnTo>
                  <a:lnTo>
                    <a:pt x="226783" y="241223"/>
                  </a:lnTo>
                  <a:lnTo>
                    <a:pt x="226783" y="211302"/>
                  </a:lnTo>
                  <a:lnTo>
                    <a:pt x="221500" y="208381"/>
                  </a:lnTo>
                  <a:lnTo>
                    <a:pt x="217347" y="207441"/>
                  </a:lnTo>
                  <a:lnTo>
                    <a:pt x="210261" y="207441"/>
                  </a:lnTo>
                  <a:lnTo>
                    <a:pt x="188683" y="219786"/>
                  </a:lnTo>
                  <a:lnTo>
                    <a:pt x="188595" y="209981"/>
                  </a:lnTo>
                  <a:lnTo>
                    <a:pt x="184289" y="208483"/>
                  </a:lnTo>
                  <a:lnTo>
                    <a:pt x="182257" y="208483"/>
                  </a:lnTo>
                  <a:lnTo>
                    <a:pt x="177965" y="209981"/>
                  </a:lnTo>
                  <a:lnTo>
                    <a:pt x="177977" y="305066"/>
                  </a:lnTo>
                  <a:lnTo>
                    <a:pt x="182803" y="306705"/>
                  </a:lnTo>
                  <a:lnTo>
                    <a:pt x="185229" y="306705"/>
                  </a:lnTo>
                  <a:lnTo>
                    <a:pt x="190169" y="270840"/>
                  </a:lnTo>
                  <a:lnTo>
                    <a:pt x="191947" y="272580"/>
                  </a:lnTo>
                  <a:lnTo>
                    <a:pt x="208495" y="281038"/>
                  </a:lnTo>
                  <a:lnTo>
                    <a:pt x="215150" y="281038"/>
                  </a:lnTo>
                  <a:lnTo>
                    <a:pt x="219290" y="280149"/>
                  </a:lnTo>
                  <a:lnTo>
                    <a:pt x="226529" y="276631"/>
                  </a:lnTo>
                  <a:lnTo>
                    <a:pt x="229590" y="274091"/>
                  </a:lnTo>
                  <a:lnTo>
                    <a:pt x="232041" y="270840"/>
                  </a:lnTo>
                  <a:lnTo>
                    <a:pt x="232321" y="270471"/>
                  </a:lnTo>
                  <a:lnTo>
                    <a:pt x="234480" y="267627"/>
                  </a:lnTo>
                  <a:lnTo>
                    <a:pt x="236334" y="263677"/>
                  </a:lnTo>
                  <a:lnTo>
                    <a:pt x="238874" y="254342"/>
                  </a:lnTo>
                  <a:lnTo>
                    <a:pt x="239509" y="249085"/>
                  </a:lnTo>
                  <a:close/>
                </a:path>
                <a:path w="691515" h="306705">
                  <a:moveTo>
                    <a:pt x="270840" y="177596"/>
                  </a:moveTo>
                  <a:lnTo>
                    <a:pt x="266001" y="175958"/>
                  </a:lnTo>
                  <a:lnTo>
                    <a:pt x="263575" y="175958"/>
                  </a:lnTo>
                  <a:lnTo>
                    <a:pt x="258749" y="177596"/>
                  </a:lnTo>
                  <a:lnTo>
                    <a:pt x="258749" y="278498"/>
                  </a:lnTo>
                  <a:lnTo>
                    <a:pt x="263575" y="280073"/>
                  </a:lnTo>
                  <a:lnTo>
                    <a:pt x="266001" y="280073"/>
                  </a:lnTo>
                  <a:lnTo>
                    <a:pt x="270840" y="278498"/>
                  </a:lnTo>
                  <a:lnTo>
                    <a:pt x="270840" y="177596"/>
                  </a:lnTo>
                  <a:close/>
                </a:path>
                <a:path w="691515" h="306705">
                  <a:moveTo>
                    <a:pt x="276352" y="2032"/>
                  </a:moveTo>
                  <a:lnTo>
                    <a:pt x="271348" y="0"/>
                  </a:lnTo>
                  <a:lnTo>
                    <a:pt x="268274" y="0"/>
                  </a:lnTo>
                  <a:lnTo>
                    <a:pt x="262636" y="2603"/>
                  </a:lnTo>
                  <a:lnTo>
                    <a:pt x="249250" y="30441"/>
                  </a:lnTo>
                  <a:lnTo>
                    <a:pt x="248005" y="33159"/>
                  </a:lnTo>
                  <a:lnTo>
                    <a:pt x="246786" y="35928"/>
                  </a:lnTo>
                  <a:lnTo>
                    <a:pt x="243192" y="44348"/>
                  </a:lnTo>
                  <a:lnTo>
                    <a:pt x="242062" y="47180"/>
                  </a:lnTo>
                  <a:lnTo>
                    <a:pt x="241922" y="47180"/>
                  </a:lnTo>
                  <a:lnTo>
                    <a:pt x="240626" y="44246"/>
                  </a:lnTo>
                  <a:lnTo>
                    <a:pt x="236905" y="35598"/>
                  </a:lnTo>
                  <a:lnTo>
                    <a:pt x="235673" y="32842"/>
                  </a:lnTo>
                  <a:lnTo>
                    <a:pt x="216001" y="50"/>
                  </a:lnTo>
                  <a:lnTo>
                    <a:pt x="214795" y="0"/>
                  </a:lnTo>
                  <a:lnTo>
                    <a:pt x="211670" y="0"/>
                  </a:lnTo>
                  <a:lnTo>
                    <a:pt x="206959" y="2032"/>
                  </a:lnTo>
                  <a:lnTo>
                    <a:pt x="207149" y="3022"/>
                  </a:lnTo>
                  <a:lnTo>
                    <a:pt x="207492" y="3898"/>
                  </a:lnTo>
                  <a:lnTo>
                    <a:pt x="208026" y="4991"/>
                  </a:lnTo>
                  <a:lnTo>
                    <a:pt x="235254" y="59309"/>
                  </a:lnTo>
                  <a:lnTo>
                    <a:pt x="235356" y="95554"/>
                  </a:lnTo>
                  <a:lnTo>
                    <a:pt x="240461" y="97180"/>
                  </a:lnTo>
                  <a:lnTo>
                    <a:pt x="242874" y="97180"/>
                  </a:lnTo>
                  <a:lnTo>
                    <a:pt x="248056" y="59309"/>
                  </a:lnTo>
                  <a:lnTo>
                    <a:pt x="254127" y="47180"/>
                  </a:lnTo>
                  <a:lnTo>
                    <a:pt x="275856" y="3848"/>
                  </a:lnTo>
                  <a:lnTo>
                    <a:pt x="276174" y="3022"/>
                  </a:lnTo>
                  <a:lnTo>
                    <a:pt x="276352" y="2032"/>
                  </a:lnTo>
                  <a:close/>
                </a:path>
                <a:path w="691515" h="306705">
                  <a:moveTo>
                    <a:pt x="305892" y="210121"/>
                  </a:moveTo>
                  <a:lnTo>
                    <a:pt x="301053" y="208483"/>
                  </a:lnTo>
                  <a:lnTo>
                    <a:pt x="298627" y="208483"/>
                  </a:lnTo>
                  <a:lnTo>
                    <a:pt x="293801" y="210121"/>
                  </a:lnTo>
                  <a:lnTo>
                    <a:pt x="293801" y="278498"/>
                  </a:lnTo>
                  <a:lnTo>
                    <a:pt x="298627" y="280073"/>
                  </a:lnTo>
                  <a:lnTo>
                    <a:pt x="301053" y="280073"/>
                  </a:lnTo>
                  <a:lnTo>
                    <a:pt x="305892" y="278498"/>
                  </a:lnTo>
                  <a:lnTo>
                    <a:pt x="305892" y="210121"/>
                  </a:lnTo>
                  <a:close/>
                </a:path>
                <a:path w="691515" h="306705">
                  <a:moveTo>
                    <a:pt x="307403" y="185343"/>
                  </a:moveTo>
                  <a:lnTo>
                    <a:pt x="306870" y="183413"/>
                  </a:lnTo>
                  <a:lnTo>
                    <a:pt x="304736" y="181381"/>
                  </a:lnTo>
                  <a:lnTo>
                    <a:pt x="302768" y="180873"/>
                  </a:lnTo>
                  <a:lnTo>
                    <a:pt x="296964" y="180873"/>
                  </a:lnTo>
                  <a:lnTo>
                    <a:pt x="294957" y="181394"/>
                  </a:lnTo>
                  <a:lnTo>
                    <a:pt x="292773" y="183476"/>
                  </a:lnTo>
                  <a:lnTo>
                    <a:pt x="292239" y="185343"/>
                  </a:lnTo>
                  <a:lnTo>
                    <a:pt x="292227" y="191147"/>
                  </a:lnTo>
                  <a:lnTo>
                    <a:pt x="292760" y="193065"/>
                  </a:lnTo>
                  <a:lnTo>
                    <a:pt x="294894" y="195097"/>
                  </a:lnTo>
                  <a:lnTo>
                    <a:pt x="296862" y="195605"/>
                  </a:lnTo>
                  <a:lnTo>
                    <a:pt x="302666" y="195605"/>
                  </a:lnTo>
                  <a:lnTo>
                    <a:pt x="304673" y="195084"/>
                  </a:lnTo>
                  <a:lnTo>
                    <a:pt x="306857" y="193001"/>
                  </a:lnTo>
                  <a:lnTo>
                    <a:pt x="307365" y="191147"/>
                  </a:lnTo>
                  <a:lnTo>
                    <a:pt x="307403" y="185343"/>
                  </a:lnTo>
                  <a:close/>
                </a:path>
                <a:path w="691515" h="306705">
                  <a:moveTo>
                    <a:pt x="352945" y="66103"/>
                  </a:moveTo>
                  <a:lnTo>
                    <a:pt x="345338" y="34823"/>
                  </a:lnTo>
                  <a:lnTo>
                    <a:pt x="342036" y="31026"/>
                  </a:lnTo>
                  <a:lnTo>
                    <a:pt x="340131" y="29705"/>
                  </a:lnTo>
                  <a:lnTo>
                    <a:pt x="340131" y="66103"/>
                  </a:lnTo>
                  <a:lnTo>
                    <a:pt x="339813" y="68884"/>
                  </a:lnTo>
                  <a:lnTo>
                    <a:pt x="322948" y="87807"/>
                  </a:lnTo>
                  <a:lnTo>
                    <a:pt x="315391" y="87807"/>
                  </a:lnTo>
                  <a:lnTo>
                    <a:pt x="298780" y="56527"/>
                  </a:lnTo>
                  <a:lnTo>
                    <a:pt x="299110" y="53822"/>
                  </a:lnTo>
                  <a:lnTo>
                    <a:pt x="315988" y="34823"/>
                  </a:lnTo>
                  <a:lnTo>
                    <a:pt x="323596" y="34823"/>
                  </a:lnTo>
                  <a:lnTo>
                    <a:pt x="340131" y="66103"/>
                  </a:lnTo>
                  <a:lnTo>
                    <a:pt x="340131" y="29705"/>
                  </a:lnTo>
                  <a:lnTo>
                    <a:pt x="338620" y="28651"/>
                  </a:lnTo>
                  <a:lnTo>
                    <a:pt x="330428" y="25374"/>
                  </a:lnTo>
                  <a:lnTo>
                    <a:pt x="325640" y="24561"/>
                  </a:lnTo>
                  <a:lnTo>
                    <a:pt x="314426" y="24561"/>
                  </a:lnTo>
                  <a:lnTo>
                    <a:pt x="286677" y="51511"/>
                  </a:lnTo>
                  <a:lnTo>
                    <a:pt x="286042" y="68287"/>
                  </a:lnTo>
                  <a:lnTo>
                    <a:pt x="286639" y="72707"/>
                  </a:lnTo>
                  <a:lnTo>
                    <a:pt x="313207" y="98158"/>
                  </a:lnTo>
                  <a:lnTo>
                    <a:pt x="324370" y="98158"/>
                  </a:lnTo>
                  <a:lnTo>
                    <a:pt x="329349" y="97218"/>
                  </a:lnTo>
                  <a:lnTo>
                    <a:pt x="337921" y="93497"/>
                  </a:lnTo>
                  <a:lnTo>
                    <a:pt x="341503" y="90906"/>
                  </a:lnTo>
                  <a:lnTo>
                    <a:pt x="344157" y="87807"/>
                  </a:lnTo>
                  <a:lnTo>
                    <a:pt x="347205" y="84264"/>
                  </a:lnTo>
                  <a:lnTo>
                    <a:pt x="349351" y="80302"/>
                  </a:lnTo>
                  <a:lnTo>
                    <a:pt x="352221" y="71132"/>
                  </a:lnTo>
                  <a:lnTo>
                    <a:pt x="352945" y="66103"/>
                  </a:lnTo>
                  <a:close/>
                </a:path>
                <a:path w="691515" h="306705">
                  <a:moveTo>
                    <a:pt x="376897" y="268643"/>
                  </a:moveTo>
                  <a:lnTo>
                    <a:pt x="375246" y="261912"/>
                  </a:lnTo>
                  <a:lnTo>
                    <a:pt x="374307" y="261912"/>
                  </a:lnTo>
                  <a:lnTo>
                    <a:pt x="373468" y="262343"/>
                  </a:lnTo>
                  <a:lnTo>
                    <a:pt x="371335" y="264083"/>
                  </a:lnTo>
                  <a:lnTo>
                    <a:pt x="370027" y="265049"/>
                  </a:lnTo>
                  <a:lnTo>
                    <a:pt x="366903" y="267182"/>
                  </a:lnTo>
                  <a:lnTo>
                    <a:pt x="365048" y="268160"/>
                  </a:lnTo>
                  <a:lnTo>
                    <a:pt x="360781" y="269951"/>
                  </a:lnTo>
                  <a:lnTo>
                    <a:pt x="358355" y="270395"/>
                  </a:lnTo>
                  <a:lnTo>
                    <a:pt x="336880" y="248742"/>
                  </a:lnTo>
                  <a:lnTo>
                    <a:pt x="336880" y="235788"/>
                  </a:lnTo>
                  <a:lnTo>
                    <a:pt x="338455" y="229209"/>
                  </a:lnTo>
                  <a:lnTo>
                    <a:pt x="344754" y="220129"/>
                  </a:lnTo>
                  <a:lnTo>
                    <a:pt x="349275" y="217855"/>
                  </a:lnTo>
                  <a:lnTo>
                    <a:pt x="358063" y="217855"/>
                  </a:lnTo>
                  <a:lnTo>
                    <a:pt x="372706" y="225336"/>
                  </a:lnTo>
                  <a:lnTo>
                    <a:pt x="373557" y="225742"/>
                  </a:lnTo>
                  <a:lnTo>
                    <a:pt x="357466" y="207518"/>
                  </a:lnTo>
                  <a:lnTo>
                    <a:pt x="350913" y="207518"/>
                  </a:lnTo>
                  <a:lnTo>
                    <a:pt x="324078" y="238493"/>
                  </a:lnTo>
                  <a:lnTo>
                    <a:pt x="324078" y="250901"/>
                  </a:lnTo>
                  <a:lnTo>
                    <a:pt x="349110" y="281038"/>
                  </a:lnTo>
                  <a:lnTo>
                    <a:pt x="356247" y="281038"/>
                  </a:lnTo>
                  <a:lnTo>
                    <a:pt x="376770" y="270395"/>
                  </a:lnTo>
                  <a:lnTo>
                    <a:pt x="376897" y="268643"/>
                  </a:lnTo>
                  <a:close/>
                </a:path>
                <a:path w="691515" h="306705">
                  <a:moveTo>
                    <a:pt x="428802" y="86029"/>
                  </a:moveTo>
                  <a:lnTo>
                    <a:pt x="428688" y="27178"/>
                  </a:lnTo>
                  <a:lnTo>
                    <a:pt x="423824" y="25603"/>
                  </a:lnTo>
                  <a:lnTo>
                    <a:pt x="421386" y="25603"/>
                  </a:lnTo>
                  <a:lnTo>
                    <a:pt x="416458" y="74714"/>
                  </a:lnTo>
                  <a:lnTo>
                    <a:pt x="413029" y="78930"/>
                  </a:lnTo>
                  <a:lnTo>
                    <a:pt x="409790" y="82130"/>
                  </a:lnTo>
                  <a:lnTo>
                    <a:pt x="403694" y="86499"/>
                  </a:lnTo>
                  <a:lnTo>
                    <a:pt x="400621" y="87591"/>
                  </a:lnTo>
                  <a:lnTo>
                    <a:pt x="395173" y="87591"/>
                  </a:lnTo>
                  <a:lnTo>
                    <a:pt x="383311" y="27178"/>
                  </a:lnTo>
                  <a:lnTo>
                    <a:pt x="382917" y="26631"/>
                  </a:lnTo>
                  <a:lnTo>
                    <a:pt x="378421" y="25603"/>
                  </a:lnTo>
                  <a:lnTo>
                    <a:pt x="376047" y="25603"/>
                  </a:lnTo>
                  <a:lnTo>
                    <a:pt x="371106" y="73952"/>
                  </a:lnTo>
                  <a:lnTo>
                    <a:pt x="371475" y="77533"/>
                  </a:lnTo>
                  <a:lnTo>
                    <a:pt x="390550" y="98158"/>
                  </a:lnTo>
                  <a:lnTo>
                    <a:pt x="398843" y="98158"/>
                  </a:lnTo>
                  <a:lnTo>
                    <a:pt x="402615" y="97180"/>
                  </a:lnTo>
                  <a:lnTo>
                    <a:pt x="410057" y="93319"/>
                  </a:lnTo>
                  <a:lnTo>
                    <a:pt x="413816" y="90246"/>
                  </a:lnTo>
                  <a:lnTo>
                    <a:pt x="416217" y="87591"/>
                  </a:lnTo>
                  <a:lnTo>
                    <a:pt x="417639" y="86029"/>
                  </a:lnTo>
                  <a:lnTo>
                    <a:pt x="422084" y="97180"/>
                  </a:lnTo>
                  <a:lnTo>
                    <a:pt x="424268" y="97180"/>
                  </a:lnTo>
                  <a:lnTo>
                    <a:pt x="428713" y="95605"/>
                  </a:lnTo>
                  <a:lnTo>
                    <a:pt x="428802" y="86029"/>
                  </a:lnTo>
                  <a:close/>
                </a:path>
                <a:path w="691515" h="306705">
                  <a:moveTo>
                    <a:pt x="443230" y="247256"/>
                  </a:moveTo>
                  <a:lnTo>
                    <a:pt x="443204" y="228320"/>
                  </a:lnTo>
                  <a:lnTo>
                    <a:pt x="442747" y="224853"/>
                  </a:lnTo>
                  <a:lnTo>
                    <a:pt x="440867" y="218605"/>
                  </a:lnTo>
                  <a:lnTo>
                    <a:pt x="440169" y="217411"/>
                  </a:lnTo>
                  <a:lnTo>
                    <a:pt x="439356" y="215988"/>
                  </a:lnTo>
                  <a:lnTo>
                    <a:pt x="435190" y="211772"/>
                  </a:lnTo>
                  <a:lnTo>
                    <a:pt x="432460" y="210172"/>
                  </a:lnTo>
                  <a:lnTo>
                    <a:pt x="425716" y="207987"/>
                  </a:lnTo>
                  <a:lnTo>
                    <a:pt x="421614" y="207441"/>
                  </a:lnTo>
                  <a:lnTo>
                    <a:pt x="414223" y="207441"/>
                  </a:lnTo>
                  <a:lnTo>
                    <a:pt x="391553" y="220992"/>
                  </a:lnTo>
                  <a:lnTo>
                    <a:pt x="391756" y="222237"/>
                  </a:lnTo>
                  <a:lnTo>
                    <a:pt x="393560" y="224332"/>
                  </a:lnTo>
                  <a:lnTo>
                    <a:pt x="394563" y="224332"/>
                  </a:lnTo>
                  <a:lnTo>
                    <a:pt x="395465" y="223977"/>
                  </a:lnTo>
                  <a:lnTo>
                    <a:pt x="397891" y="222529"/>
                  </a:lnTo>
                  <a:lnTo>
                    <a:pt x="399402" y="221742"/>
                  </a:lnTo>
                  <a:lnTo>
                    <a:pt x="403034" y="220002"/>
                  </a:lnTo>
                  <a:lnTo>
                    <a:pt x="405142" y="219214"/>
                  </a:lnTo>
                  <a:lnTo>
                    <a:pt x="409943" y="217766"/>
                  </a:lnTo>
                  <a:lnTo>
                    <a:pt x="412661" y="217411"/>
                  </a:lnTo>
                  <a:lnTo>
                    <a:pt x="418515" y="217411"/>
                  </a:lnTo>
                  <a:lnTo>
                    <a:pt x="431025" y="230606"/>
                  </a:lnTo>
                  <a:lnTo>
                    <a:pt x="431025" y="238391"/>
                  </a:lnTo>
                  <a:lnTo>
                    <a:pt x="431025" y="247256"/>
                  </a:lnTo>
                  <a:lnTo>
                    <a:pt x="431025" y="261467"/>
                  </a:lnTo>
                  <a:lnTo>
                    <a:pt x="427990" y="264833"/>
                  </a:lnTo>
                  <a:lnTo>
                    <a:pt x="425107" y="267347"/>
                  </a:lnTo>
                  <a:lnTo>
                    <a:pt x="419595" y="270611"/>
                  </a:lnTo>
                  <a:lnTo>
                    <a:pt x="416610" y="271437"/>
                  </a:lnTo>
                  <a:lnTo>
                    <a:pt x="409409" y="271437"/>
                  </a:lnTo>
                  <a:lnTo>
                    <a:pt x="406323" y="270408"/>
                  </a:lnTo>
                  <a:lnTo>
                    <a:pt x="401916" y="266293"/>
                  </a:lnTo>
                  <a:lnTo>
                    <a:pt x="400812" y="263525"/>
                  </a:lnTo>
                  <a:lnTo>
                    <a:pt x="400812" y="258013"/>
                  </a:lnTo>
                  <a:lnTo>
                    <a:pt x="417156" y="247256"/>
                  </a:lnTo>
                  <a:lnTo>
                    <a:pt x="431025" y="247256"/>
                  </a:lnTo>
                  <a:lnTo>
                    <a:pt x="431025" y="238391"/>
                  </a:lnTo>
                  <a:lnTo>
                    <a:pt x="416585" y="238391"/>
                  </a:lnTo>
                  <a:lnTo>
                    <a:pt x="411899" y="238848"/>
                  </a:lnTo>
                  <a:lnTo>
                    <a:pt x="388239" y="256870"/>
                  </a:lnTo>
                  <a:lnTo>
                    <a:pt x="388239" y="263867"/>
                  </a:lnTo>
                  <a:lnTo>
                    <a:pt x="407924" y="281038"/>
                  </a:lnTo>
                  <a:lnTo>
                    <a:pt x="415467" y="281038"/>
                  </a:lnTo>
                  <a:lnTo>
                    <a:pt x="419277" y="280162"/>
                  </a:lnTo>
                  <a:lnTo>
                    <a:pt x="426466" y="276694"/>
                  </a:lnTo>
                  <a:lnTo>
                    <a:pt x="429729" y="274269"/>
                  </a:lnTo>
                  <a:lnTo>
                    <a:pt x="432371" y="271437"/>
                  </a:lnTo>
                  <a:lnTo>
                    <a:pt x="432663" y="271132"/>
                  </a:lnTo>
                  <a:lnTo>
                    <a:pt x="436651" y="280073"/>
                  </a:lnTo>
                  <a:lnTo>
                    <a:pt x="439280" y="280073"/>
                  </a:lnTo>
                  <a:lnTo>
                    <a:pt x="443230" y="278434"/>
                  </a:lnTo>
                  <a:lnTo>
                    <a:pt x="443230" y="271132"/>
                  </a:lnTo>
                  <a:lnTo>
                    <a:pt x="443230" y="247256"/>
                  </a:lnTo>
                  <a:close/>
                </a:path>
                <a:path w="691515" h="306705">
                  <a:moveTo>
                    <a:pt x="491274" y="34975"/>
                  </a:moveTo>
                  <a:lnTo>
                    <a:pt x="482244" y="24561"/>
                  </a:lnTo>
                  <a:lnTo>
                    <a:pt x="480161" y="24561"/>
                  </a:lnTo>
                  <a:lnTo>
                    <a:pt x="463296" y="37655"/>
                  </a:lnTo>
                  <a:lnTo>
                    <a:pt x="463207" y="27178"/>
                  </a:lnTo>
                  <a:lnTo>
                    <a:pt x="458876" y="25603"/>
                  </a:lnTo>
                  <a:lnTo>
                    <a:pt x="456641" y="25603"/>
                  </a:lnTo>
                  <a:lnTo>
                    <a:pt x="452285" y="95605"/>
                  </a:lnTo>
                  <a:lnTo>
                    <a:pt x="452640" y="96151"/>
                  </a:lnTo>
                  <a:lnTo>
                    <a:pt x="457111" y="97180"/>
                  </a:lnTo>
                  <a:lnTo>
                    <a:pt x="459549" y="97180"/>
                  </a:lnTo>
                  <a:lnTo>
                    <a:pt x="464477" y="50825"/>
                  </a:lnTo>
                  <a:lnTo>
                    <a:pt x="466217" y="48094"/>
                  </a:lnTo>
                  <a:lnTo>
                    <a:pt x="479539" y="36169"/>
                  </a:lnTo>
                  <a:lnTo>
                    <a:pt x="481825" y="36169"/>
                  </a:lnTo>
                  <a:lnTo>
                    <a:pt x="488607" y="37985"/>
                  </a:lnTo>
                  <a:lnTo>
                    <a:pt x="489089" y="38100"/>
                  </a:lnTo>
                  <a:lnTo>
                    <a:pt x="489877" y="38100"/>
                  </a:lnTo>
                  <a:lnTo>
                    <a:pt x="490194" y="37985"/>
                  </a:lnTo>
                  <a:lnTo>
                    <a:pt x="490639" y="37541"/>
                  </a:lnTo>
                  <a:lnTo>
                    <a:pt x="490829" y="37223"/>
                  </a:lnTo>
                  <a:lnTo>
                    <a:pt x="491083" y="36461"/>
                  </a:lnTo>
                  <a:lnTo>
                    <a:pt x="491147" y="36169"/>
                  </a:lnTo>
                  <a:lnTo>
                    <a:pt x="491274" y="34975"/>
                  </a:lnTo>
                  <a:close/>
                </a:path>
                <a:path w="691515" h="306705">
                  <a:moveTo>
                    <a:pt x="500748" y="215773"/>
                  </a:moveTo>
                  <a:lnTo>
                    <a:pt x="498690" y="208851"/>
                  </a:lnTo>
                  <a:lnTo>
                    <a:pt x="481101" y="208851"/>
                  </a:lnTo>
                  <a:lnTo>
                    <a:pt x="480999" y="192265"/>
                  </a:lnTo>
                  <a:lnTo>
                    <a:pt x="476173" y="190550"/>
                  </a:lnTo>
                  <a:lnTo>
                    <a:pt x="473735" y="190550"/>
                  </a:lnTo>
                  <a:lnTo>
                    <a:pt x="468820" y="208851"/>
                  </a:lnTo>
                  <a:lnTo>
                    <a:pt x="459130" y="208851"/>
                  </a:lnTo>
                  <a:lnTo>
                    <a:pt x="456996" y="215773"/>
                  </a:lnTo>
                  <a:lnTo>
                    <a:pt x="457212" y="217068"/>
                  </a:lnTo>
                  <a:lnTo>
                    <a:pt x="458114" y="218655"/>
                  </a:lnTo>
                  <a:lnTo>
                    <a:pt x="458711" y="219049"/>
                  </a:lnTo>
                  <a:lnTo>
                    <a:pt x="468820" y="219049"/>
                  </a:lnTo>
                  <a:lnTo>
                    <a:pt x="468820" y="262064"/>
                  </a:lnTo>
                  <a:lnTo>
                    <a:pt x="484924" y="280885"/>
                  </a:lnTo>
                  <a:lnTo>
                    <a:pt x="489534" y="280885"/>
                  </a:lnTo>
                  <a:lnTo>
                    <a:pt x="500646" y="275424"/>
                  </a:lnTo>
                  <a:lnTo>
                    <a:pt x="500557" y="270395"/>
                  </a:lnTo>
                  <a:lnTo>
                    <a:pt x="497205" y="268871"/>
                  </a:lnTo>
                  <a:lnTo>
                    <a:pt x="495223" y="269595"/>
                  </a:lnTo>
                  <a:lnTo>
                    <a:pt x="494423" y="269836"/>
                  </a:lnTo>
                  <a:lnTo>
                    <a:pt x="492633" y="270281"/>
                  </a:lnTo>
                  <a:lnTo>
                    <a:pt x="491617" y="270395"/>
                  </a:lnTo>
                  <a:lnTo>
                    <a:pt x="486956" y="270395"/>
                  </a:lnTo>
                  <a:lnTo>
                    <a:pt x="484517" y="269214"/>
                  </a:lnTo>
                  <a:lnTo>
                    <a:pt x="481787" y="264502"/>
                  </a:lnTo>
                  <a:lnTo>
                    <a:pt x="481101" y="261023"/>
                  </a:lnTo>
                  <a:lnTo>
                    <a:pt x="481101" y="219049"/>
                  </a:lnTo>
                  <a:lnTo>
                    <a:pt x="499033" y="219049"/>
                  </a:lnTo>
                  <a:lnTo>
                    <a:pt x="499630" y="218655"/>
                  </a:lnTo>
                  <a:lnTo>
                    <a:pt x="500532" y="217068"/>
                  </a:lnTo>
                  <a:lnTo>
                    <a:pt x="500748" y="215773"/>
                  </a:lnTo>
                  <a:close/>
                </a:path>
                <a:path w="691515" h="306705">
                  <a:moveTo>
                    <a:pt x="529920" y="210121"/>
                  </a:moveTo>
                  <a:lnTo>
                    <a:pt x="525081" y="208483"/>
                  </a:lnTo>
                  <a:lnTo>
                    <a:pt x="522655" y="208483"/>
                  </a:lnTo>
                  <a:lnTo>
                    <a:pt x="517829" y="210121"/>
                  </a:lnTo>
                  <a:lnTo>
                    <a:pt x="517829" y="278498"/>
                  </a:lnTo>
                  <a:lnTo>
                    <a:pt x="522655" y="280073"/>
                  </a:lnTo>
                  <a:lnTo>
                    <a:pt x="525081" y="280073"/>
                  </a:lnTo>
                  <a:lnTo>
                    <a:pt x="529920" y="278498"/>
                  </a:lnTo>
                  <a:lnTo>
                    <a:pt x="529920" y="210121"/>
                  </a:lnTo>
                  <a:close/>
                </a:path>
                <a:path w="691515" h="306705">
                  <a:moveTo>
                    <a:pt x="531431" y="185343"/>
                  </a:moveTo>
                  <a:lnTo>
                    <a:pt x="530898" y="183413"/>
                  </a:lnTo>
                  <a:lnTo>
                    <a:pt x="528764" y="181381"/>
                  </a:lnTo>
                  <a:lnTo>
                    <a:pt x="526796" y="180873"/>
                  </a:lnTo>
                  <a:lnTo>
                    <a:pt x="520992" y="180873"/>
                  </a:lnTo>
                  <a:lnTo>
                    <a:pt x="518985" y="181394"/>
                  </a:lnTo>
                  <a:lnTo>
                    <a:pt x="516801" y="183476"/>
                  </a:lnTo>
                  <a:lnTo>
                    <a:pt x="516267" y="185343"/>
                  </a:lnTo>
                  <a:lnTo>
                    <a:pt x="516255" y="191147"/>
                  </a:lnTo>
                  <a:lnTo>
                    <a:pt x="516788" y="193065"/>
                  </a:lnTo>
                  <a:lnTo>
                    <a:pt x="518922" y="195097"/>
                  </a:lnTo>
                  <a:lnTo>
                    <a:pt x="520890" y="195605"/>
                  </a:lnTo>
                  <a:lnTo>
                    <a:pt x="526694" y="195605"/>
                  </a:lnTo>
                  <a:lnTo>
                    <a:pt x="528701" y="195084"/>
                  </a:lnTo>
                  <a:lnTo>
                    <a:pt x="530885" y="193001"/>
                  </a:lnTo>
                  <a:lnTo>
                    <a:pt x="531393" y="191147"/>
                  </a:lnTo>
                  <a:lnTo>
                    <a:pt x="531431" y="185343"/>
                  </a:lnTo>
                  <a:close/>
                </a:path>
                <a:path w="691515" h="306705">
                  <a:moveTo>
                    <a:pt x="615073" y="248983"/>
                  </a:moveTo>
                  <a:lnTo>
                    <a:pt x="607466" y="217703"/>
                  </a:lnTo>
                  <a:lnTo>
                    <a:pt x="604164" y="213918"/>
                  </a:lnTo>
                  <a:lnTo>
                    <a:pt x="602259" y="212598"/>
                  </a:lnTo>
                  <a:lnTo>
                    <a:pt x="602259" y="248983"/>
                  </a:lnTo>
                  <a:lnTo>
                    <a:pt x="601954" y="251764"/>
                  </a:lnTo>
                  <a:lnTo>
                    <a:pt x="585076" y="270687"/>
                  </a:lnTo>
                  <a:lnTo>
                    <a:pt x="577519" y="270687"/>
                  </a:lnTo>
                  <a:lnTo>
                    <a:pt x="560920" y="239407"/>
                  </a:lnTo>
                  <a:lnTo>
                    <a:pt x="561238" y="236715"/>
                  </a:lnTo>
                  <a:lnTo>
                    <a:pt x="578129" y="217703"/>
                  </a:lnTo>
                  <a:lnTo>
                    <a:pt x="585736" y="217703"/>
                  </a:lnTo>
                  <a:lnTo>
                    <a:pt x="602259" y="248983"/>
                  </a:lnTo>
                  <a:lnTo>
                    <a:pt x="602259" y="212598"/>
                  </a:lnTo>
                  <a:lnTo>
                    <a:pt x="600748" y="211531"/>
                  </a:lnTo>
                  <a:lnTo>
                    <a:pt x="592569" y="208254"/>
                  </a:lnTo>
                  <a:lnTo>
                    <a:pt x="587768" y="207441"/>
                  </a:lnTo>
                  <a:lnTo>
                    <a:pt x="576554" y="207441"/>
                  </a:lnTo>
                  <a:lnTo>
                    <a:pt x="548805" y="234391"/>
                  </a:lnTo>
                  <a:lnTo>
                    <a:pt x="548182" y="251167"/>
                  </a:lnTo>
                  <a:lnTo>
                    <a:pt x="548779" y="255587"/>
                  </a:lnTo>
                  <a:lnTo>
                    <a:pt x="575335" y="281038"/>
                  </a:lnTo>
                  <a:lnTo>
                    <a:pt x="586498" y="281038"/>
                  </a:lnTo>
                  <a:lnTo>
                    <a:pt x="591477" y="280111"/>
                  </a:lnTo>
                  <a:lnTo>
                    <a:pt x="600062" y="276390"/>
                  </a:lnTo>
                  <a:lnTo>
                    <a:pt x="603631" y="273786"/>
                  </a:lnTo>
                  <a:lnTo>
                    <a:pt x="606285" y="270687"/>
                  </a:lnTo>
                  <a:lnTo>
                    <a:pt x="609333" y="267144"/>
                  </a:lnTo>
                  <a:lnTo>
                    <a:pt x="611479" y="263182"/>
                  </a:lnTo>
                  <a:lnTo>
                    <a:pt x="614362" y="254012"/>
                  </a:lnTo>
                  <a:lnTo>
                    <a:pt x="615073" y="248983"/>
                  </a:lnTo>
                  <a:close/>
                </a:path>
                <a:path w="691515" h="306705">
                  <a:moveTo>
                    <a:pt x="691134" y="278498"/>
                  </a:moveTo>
                  <a:lnTo>
                    <a:pt x="691108" y="230949"/>
                  </a:lnTo>
                  <a:lnTo>
                    <a:pt x="687666" y="218084"/>
                  </a:lnTo>
                  <a:lnTo>
                    <a:pt x="684072" y="213245"/>
                  </a:lnTo>
                  <a:lnTo>
                    <a:pt x="681596" y="211226"/>
                  </a:lnTo>
                  <a:lnTo>
                    <a:pt x="675500" y="208191"/>
                  </a:lnTo>
                  <a:lnTo>
                    <a:pt x="671741" y="207441"/>
                  </a:lnTo>
                  <a:lnTo>
                    <a:pt x="663448" y="207441"/>
                  </a:lnTo>
                  <a:lnTo>
                    <a:pt x="659676" y="208419"/>
                  </a:lnTo>
                  <a:lnTo>
                    <a:pt x="652183" y="212344"/>
                  </a:lnTo>
                  <a:lnTo>
                    <a:pt x="648423" y="215430"/>
                  </a:lnTo>
                  <a:lnTo>
                    <a:pt x="644652" y="219646"/>
                  </a:lnTo>
                  <a:lnTo>
                    <a:pt x="644563" y="210058"/>
                  </a:lnTo>
                  <a:lnTo>
                    <a:pt x="640232" y="208483"/>
                  </a:lnTo>
                  <a:lnTo>
                    <a:pt x="638009" y="208483"/>
                  </a:lnTo>
                  <a:lnTo>
                    <a:pt x="633641" y="210058"/>
                  </a:lnTo>
                  <a:lnTo>
                    <a:pt x="633653" y="278498"/>
                  </a:lnTo>
                  <a:lnTo>
                    <a:pt x="638479" y="280073"/>
                  </a:lnTo>
                  <a:lnTo>
                    <a:pt x="640905" y="280073"/>
                  </a:lnTo>
                  <a:lnTo>
                    <a:pt x="645845" y="230949"/>
                  </a:lnTo>
                  <a:lnTo>
                    <a:pt x="649211" y="226733"/>
                  </a:lnTo>
                  <a:lnTo>
                    <a:pt x="652437" y="223532"/>
                  </a:lnTo>
                  <a:lnTo>
                    <a:pt x="657923" y="219646"/>
                  </a:lnTo>
                  <a:lnTo>
                    <a:pt x="658596" y="219176"/>
                  </a:lnTo>
                  <a:lnTo>
                    <a:pt x="661670" y="218084"/>
                  </a:lnTo>
                  <a:lnTo>
                    <a:pt x="667131" y="218084"/>
                  </a:lnTo>
                  <a:lnTo>
                    <a:pt x="679056" y="278498"/>
                  </a:lnTo>
                  <a:lnTo>
                    <a:pt x="679450" y="279044"/>
                  </a:lnTo>
                  <a:lnTo>
                    <a:pt x="683895" y="280073"/>
                  </a:lnTo>
                  <a:lnTo>
                    <a:pt x="686320" y="280073"/>
                  </a:lnTo>
                  <a:lnTo>
                    <a:pt x="690740" y="279044"/>
                  </a:lnTo>
                  <a:lnTo>
                    <a:pt x="691134" y="278498"/>
                  </a:lnTo>
                  <a:close/>
                </a:path>
              </a:pathLst>
            </a:custGeom>
            <a:solidFill>
              <a:srgbClr val="000000">
                <a:alpha val="9882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528889" y="2811686"/>
              <a:ext cx="216558" cy="9649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478524" y="4110228"/>
              <a:ext cx="731520" cy="76200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6527901" y="4936807"/>
            <a:ext cx="647065" cy="431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9710" marR="5080" indent="-207645">
              <a:lnSpc>
                <a:spcPct val="102299"/>
              </a:lnSpc>
              <a:spcBef>
                <a:spcPts val="95"/>
              </a:spcBef>
            </a:pPr>
            <a:r>
              <a:rPr sz="1300" spc="15" dirty="0">
                <a:latin typeface="Arial"/>
                <a:cs typeface="Arial"/>
              </a:rPr>
              <a:t>Ama</a:t>
            </a:r>
            <a:r>
              <a:rPr sz="1300" spc="20" dirty="0">
                <a:latin typeface="Arial"/>
                <a:cs typeface="Arial"/>
              </a:rPr>
              <a:t>z</a:t>
            </a:r>
            <a:r>
              <a:rPr sz="1300" spc="10" dirty="0">
                <a:latin typeface="Arial"/>
                <a:cs typeface="Arial"/>
              </a:rPr>
              <a:t>on  </a:t>
            </a:r>
            <a:r>
              <a:rPr sz="1300" spc="15" dirty="0">
                <a:latin typeface="Arial"/>
                <a:cs typeface="Arial"/>
              </a:rPr>
              <a:t>S3</a:t>
            </a:r>
            <a:endParaRPr sz="13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321808" y="4110228"/>
            <a:ext cx="731520" cy="76047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5242384" y="4937290"/>
            <a:ext cx="886460" cy="431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0014">
              <a:lnSpc>
                <a:spcPct val="102299"/>
              </a:lnSpc>
              <a:spcBef>
                <a:spcPts val="95"/>
              </a:spcBef>
            </a:pPr>
            <a:r>
              <a:rPr sz="1300" spc="15" dirty="0">
                <a:latin typeface="Arial"/>
                <a:cs typeface="Arial"/>
              </a:rPr>
              <a:t>Amazon  D</a:t>
            </a:r>
            <a:r>
              <a:rPr sz="1300" spc="-15" dirty="0">
                <a:latin typeface="Arial"/>
                <a:cs typeface="Arial"/>
              </a:rPr>
              <a:t>y</a:t>
            </a:r>
            <a:r>
              <a:rPr sz="1300" spc="15" dirty="0">
                <a:latin typeface="Arial"/>
                <a:cs typeface="Arial"/>
              </a:rPr>
              <a:t>namoD</a:t>
            </a:r>
            <a:r>
              <a:rPr sz="1300" spc="20" dirty="0">
                <a:latin typeface="Arial"/>
                <a:cs typeface="Arial"/>
              </a:rPr>
              <a:t>B</a:t>
            </a:r>
            <a:endParaRPr sz="13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048665" y="4783351"/>
            <a:ext cx="1617345" cy="431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95"/>
              </a:spcBef>
            </a:pPr>
            <a:r>
              <a:rPr sz="1300" spc="10" dirty="0">
                <a:latin typeface="Carlito"/>
                <a:cs typeface="Carlito"/>
              </a:rPr>
              <a:t>Role: Allow </a:t>
            </a:r>
            <a:r>
              <a:rPr sz="1300" spc="15" dirty="0">
                <a:latin typeface="Carlito"/>
                <a:cs typeface="Carlito"/>
              </a:rPr>
              <a:t>Amazon </a:t>
            </a:r>
            <a:r>
              <a:rPr sz="1300" spc="10" dirty="0">
                <a:latin typeface="Carlito"/>
                <a:cs typeface="Carlito"/>
              </a:rPr>
              <a:t>S3  access but nothing</a:t>
            </a:r>
            <a:r>
              <a:rPr sz="1300" spc="-45" dirty="0">
                <a:latin typeface="Carlito"/>
                <a:cs typeface="Carlito"/>
              </a:rPr>
              <a:t> </a:t>
            </a:r>
            <a:r>
              <a:rPr sz="1300" dirty="0">
                <a:latin typeface="Carlito"/>
                <a:cs typeface="Carlito"/>
              </a:rPr>
              <a:t>else</a:t>
            </a:r>
            <a:endParaRPr sz="1300">
              <a:latin typeface="Carlito"/>
              <a:cs typeface="Carlito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3416808" y="3447757"/>
            <a:ext cx="2614295" cy="1379220"/>
            <a:chOff x="3416808" y="3447757"/>
            <a:chExt cx="2614295" cy="1379220"/>
          </a:xfrm>
        </p:grpSpPr>
        <p:sp>
          <p:nvSpPr>
            <p:cNvPr id="62" name="object 62"/>
            <p:cNvSpPr/>
            <p:nvPr/>
          </p:nvSpPr>
          <p:spPr>
            <a:xfrm>
              <a:off x="3416808" y="3962399"/>
              <a:ext cx="826008" cy="86410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840996" y="3447757"/>
              <a:ext cx="189953" cy="22462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3122422" y="1380731"/>
            <a:ext cx="1710689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15" dirty="0">
                <a:latin typeface="Arial"/>
                <a:cs typeface="Arial"/>
              </a:rPr>
              <a:t>Amazon EC2</a:t>
            </a:r>
            <a:r>
              <a:rPr sz="1300" spc="-75" dirty="0">
                <a:latin typeface="Arial"/>
                <a:cs typeface="Arial"/>
              </a:rPr>
              <a:t> </a:t>
            </a:r>
            <a:r>
              <a:rPr sz="1300" spc="15" dirty="0">
                <a:latin typeface="Arial"/>
                <a:cs typeface="Arial"/>
              </a:rPr>
              <a:t>Instance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3022092" y="1589532"/>
            <a:ext cx="5506720" cy="601980"/>
            <a:chOff x="3022092" y="1589532"/>
            <a:chExt cx="5506720" cy="601980"/>
          </a:xfrm>
        </p:grpSpPr>
        <p:sp>
          <p:nvSpPr>
            <p:cNvPr id="66" name="object 66"/>
            <p:cNvSpPr/>
            <p:nvPr/>
          </p:nvSpPr>
          <p:spPr>
            <a:xfrm>
              <a:off x="4288536" y="1589532"/>
              <a:ext cx="440436" cy="60197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554980" y="1589532"/>
              <a:ext cx="440436" cy="60197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821424" y="1589532"/>
              <a:ext cx="440435" cy="60197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022092" y="1589532"/>
              <a:ext cx="440435" cy="60197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8087868" y="1589532"/>
              <a:ext cx="440435" cy="60197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>
            <a:spLocks noGrp="1"/>
          </p:cNvSpPr>
          <p:nvPr>
            <p:ph type="title"/>
          </p:nvPr>
        </p:nvSpPr>
        <p:spPr>
          <a:xfrm>
            <a:off x="695708" y="111772"/>
            <a:ext cx="37287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000000"/>
                </a:solidFill>
                <a:latin typeface="Carlito"/>
                <a:cs typeface="Carlito"/>
              </a:rPr>
              <a:t>IAM </a:t>
            </a:r>
            <a:r>
              <a:rPr sz="3200" dirty="0">
                <a:solidFill>
                  <a:srgbClr val="000000"/>
                </a:solidFill>
                <a:latin typeface="Carlito"/>
                <a:cs typeface="Carlito"/>
              </a:rPr>
              <a:t>- </a:t>
            </a:r>
            <a:r>
              <a:rPr sz="3200" spc="-15" dirty="0">
                <a:solidFill>
                  <a:srgbClr val="000000"/>
                </a:solidFill>
                <a:latin typeface="Carlito"/>
                <a:cs typeface="Carlito"/>
              </a:rPr>
              <a:t>Instance</a:t>
            </a:r>
            <a:r>
              <a:rPr sz="3200" spc="-2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3200" spc="-10" dirty="0">
                <a:solidFill>
                  <a:srgbClr val="000000"/>
                </a:solidFill>
                <a:latin typeface="Carlito"/>
                <a:cs typeface="Carlito"/>
              </a:rPr>
              <a:t>Profiles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72" name="object 7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40</a:t>
            </a:fld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569785"/>
            <a:ext cx="541401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35" dirty="0">
                <a:solidFill>
                  <a:srgbClr val="000000"/>
                </a:solidFill>
              </a:rPr>
              <a:t>IAM </a:t>
            </a:r>
            <a:r>
              <a:rPr sz="3200" spc="590" dirty="0">
                <a:solidFill>
                  <a:srgbClr val="000000"/>
                </a:solidFill>
              </a:rPr>
              <a:t>–</a:t>
            </a:r>
            <a:r>
              <a:rPr sz="3200" spc="-495" dirty="0">
                <a:solidFill>
                  <a:srgbClr val="000000"/>
                </a:solidFill>
              </a:rPr>
              <a:t> </a:t>
            </a:r>
            <a:r>
              <a:rPr sz="3200" spc="-240" dirty="0">
                <a:solidFill>
                  <a:srgbClr val="000000"/>
                </a:solidFill>
              </a:rPr>
              <a:t>AWS </a:t>
            </a:r>
            <a:r>
              <a:rPr sz="3200" spc="-250" dirty="0">
                <a:solidFill>
                  <a:srgbClr val="000000"/>
                </a:solidFill>
              </a:rPr>
              <a:t>Master </a:t>
            </a:r>
            <a:r>
              <a:rPr sz="3200" spc="-265" dirty="0">
                <a:solidFill>
                  <a:srgbClr val="000000"/>
                </a:solidFill>
              </a:rPr>
              <a:t>Account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6263640" y="1452384"/>
            <a:ext cx="5808345" cy="3365500"/>
            <a:chOff x="6263640" y="1452384"/>
            <a:chExt cx="5808345" cy="3365500"/>
          </a:xfrm>
        </p:grpSpPr>
        <p:sp>
          <p:nvSpPr>
            <p:cNvPr id="4" name="object 4"/>
            <p:cNvSpPr/>
            <p:nvPr/>
          </p:nvSpPr>
          <p:spPr>
            <a:xfrm>
              <a:off x="6263640" y="1452384"/>
              <a:ext cx="5807951" cy="336497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58712" y="1647444"/>
              <a:ext cx="5219699" cy="27767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042070" y="2461945"/>
            <a:ext cx="10276840" cy="3204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40" dirty="0">
                <a:latin typeface="Carlito"/>
                <a:cs typeface="Carlito"/>
              </a:rPr>
              <a:t>AWS</a:t>
            </a:r>
            <a:r>
              <a:rPr sz="2400" b="1" spc="-5" dirty="0">
                <a:latin typeface="Carlito"/>
                <a:cs typeface="Carlito"/>
              </a:rPr>
              <a:t> </a:t>
            </a:r>
            <a:r>
              <a:rPr sz="2400" b="1" spc="-10" dirty="0">
                <a:latin typeface="Carlito"/>
                <a:cs typeface="Carlito"/>
              </a:rPr>
              <a:t>Account</a:t>
            </a:r>
            <a:endParaRPr sz="2400">
              <a:latin typeface="Carlito"/>
              <a:cs typeface="Carlito"/>
            </a:endParaRPr>
          </a:p>
          <a:p>
            <a:pPr marL="698500" indent="-228600">
              <a:lnSpc>
                <a:spcPct val="100000"/>
              </a:lnSpc>
              <a:buFont typeface="Wingdings"/>
              <a:buChar char=""/>
              <a:tabLst>
                <a:tab pos="698500" algn="l"/>
              </a:tabLst>
            </a:pPr>
            <a:r>
              <a:rPr sz="2400" spc="-15" dirty="0">
                <a:latin typeface="Carlito"/>
                <a:cs typeface="Carlito"/>
              </a:rPr>
              <a:t>Master/Root </a:t>
            </a:r>
            <a:r>
              <a:rPr sz="2400" spc="-10" dirty="0">
                <a:latin typeface="Carlito"/>
                <a:cs typeface="Carlito"/>
              </a:rPr>
              <a:t>Account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Permissions</a:t>
            </a:r>
            <a:endParaRPr sz="2400">
              <a:latin typeface="Carlito"/>
              <a:cs typeface="Carlito"/>
            </a:endParaRPr>
          </a:p>
          <a:p>
            <a:pPr marL="698500" indent="-229235">
              <a:lnSpc>
                <a:spcPct val="100000"/>
              </a:lnSpc>
              <a:buFont typeface="Wingdings"/>
              <a:buChar char=""/>
              <a:tabLst>
                <a:tab pos="698500" algn="l"/>
              </a:tabLst>
            </a:pPr>
            <a:r>
              <a:rPr sz="2400" spc="-5" dirty="0">
                <a:latin typeface="Carlito"/>
                <a:cs typeface="Carlito"/>
              </a:rPr>
              <a:t>Allow </a:t>
            </a:r>
            <a:r>
              <a:rPr sz="2400" spc="-10" dirty="0">
                <a:latin typeface="Carlito"/>
                <a:cs typeface="Carlito"/>
              </a:rPr>
              <a:t>by</a:t>
            </a:r>
            <a:r>
              <a:rPr sz="2400" spc="-15" dirty="0">
                <a:latin typeface="Carlito"/>
                <a:cs typeface="Carlito"/>
              </a:rPr>
              <a:t> default</a:t>
            </a:r>
            <a:endParaRPr sz="2400">
              <a:latin typeface="Carlito"/>
              <a:cs typeface="Carlito"/>
            </a:endParaRPr>
          </a:p>
          <a:p>
            <a:pPr marL="698500" indent="-229235">
              <a:lnSpc>
                <a:spcPct val="100000"/>
              </a:lnSpc>
              <a:buFont typeface="Wingdings"/>
              <a:buChar char=""/>
              <a:tabLst>
                <a:tab pos="698500" algn="l"/>
              </a:tabLst>
            </a:pPr>
            <a:r>
              <a:rPr sz="2400" spc="-90" dirty="0">
                <a:latin typeface="Carlito"/>
                <a:cs typeface="Carlito"/>
              </a:rPr>
              <a:t>MFA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950">
              <a:latin typeface="Carlito"/>
              <a:cs typeface="Carlito"/>
            </a:endParaRPr>
          </a:p>
          <a:p>
            <a:pPr marL="5706745" marR="5080" algn="ctr">
              <a:lnSpc>
                <a:spcPct val="100000"/>
              </a:lnSpc>
            </a:pPr>
            <a:r>
              <a:rPr sz="2400" spc="-20" dirty="0">
                <a:latin typeface="Carlito"/>
                <a:cs typeface="Carlito"/>
              </a:rPr>
              <a:t>Always </a:t>
            </a:r>
            <a:r>
              <a:rPr sz="2400" spc="-15" dirty="0">
                <a:latin typeface="Carlito"/>
                <a:cs typeface="Carlito"/>
              </a:rPr>
              <a:t>treat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10" dirty="0">
                <a:latin typeface="Carlito"/>
                <a:cs typeface="Carlito"/>
              </a:rPr>
              <a:t>master account  </a:t>
            </a:r>
            <a:r>
              <a:rPr sz="2400" spc="-5" dirty="0">
                <a:latin typeface="Carlito"/>
                <a:cs typeface="Carlito"/>
              </a:rPr>
              <a:t>credentials </a:t>
            </a:r>
            <a:r>
              <a:rPr sz="2400" dirty="0">
                <a:latin typeface="Carlito"/>
                <a:cs typeface="Carlito"/>
              </a:rPr>
              <a:t>as if </a:t>
            </a:r>
            <a:r>
              <a:rPr sz="2400" spc="-5" dirty="0">
                <a:latin typeface="Carlito"/>
                <a:cs typeface="Carlito"/>
              </a:rPr>
              <a:t>they </a:t>
            </a:r>
            <a:r>
              <a:rPr sz="2400" spc="-10" dirty="0">
                <a:latin typeface="Carlito"/>
                <a:cs typeface="Carlito"/>
              </a:rPr>
              <a:t>could </a:t>
            </a:r>
            <a:r>
              <a:rPr sz="2400" spc="-5" dirty="0">
                <a:latin typeface="Carlito"/>
                <a:cs typeface="Carlito"/>
              </a:rPr>
              <a:t>launch</a:t>
            </a:r>
            <a:r>
              <a:rPr sz="2400" spc="-10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an  </a:t>
            </a:r>
            <a:r>
              <a:rPr sz="2400" spc="-5" dirty="0">
                <a:latin typeface="Carlito"/>
                <a:cs typeface="Carlito"/>
              </a:rPr>
              <a:t>ICBM!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41</a:t>
            </a:fld>
            <a:endParaRPr dirty="0"/>
          </a:p>
        </p:txBody>
      </p:sp>
    </p:spTree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635" cy="6858000"/>
            <a:chOff x="0" y="0"/>
            <a:chExt cx="12192635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63337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5943600"/>
              <a:ext cx="9187815" cy="914400"/>
            </a:xfrm>
            <a:custGeom>
              <a:avLst/>
              <a:gdLst/>
              <a:ahLst/>
              <a:cxnLst/>
              <a:rect l="l" t="t" r="r" b="b"/>
              <a:pathLst>
                <a:path w="9187815" h="914400">
                  <a:moveTo>
                    <a:pt x="0" y="0"/>
                  </a:moveTo>
                  <a:lnTo>
                    <a:pt x="0" y="914400"/>
                  </a:lnTo>
                  <a:lnTo>
                    <a:pt x="9187332" y="914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9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03945" y="5645696"/>
              <a:ext cx="10288270" cy="1212850"/>
            </a:xfrm>
            <a:custGeom>
              <a:avLst/>
              <a:gdLst/>
              <a:ahLst/>
              <a:cxnLst/>
              <a:rect l="l" t="t" r="r" b="b"/>
              <a:pathLst>
                <a:path w="10288270" h="1212850">
                  <a:moveTo>
                    <a:pt x="10288066" y="0"/>
                  </a:moveTo>
                  <a:lnTo>
                    <a:pt x="0" y="1212303"/>
                  </a:lnTo>
                  <a:lnTo>
                    <a:pt x="10288066" y="1212303"/>
                  </a:lnTo>
                  <a:lnTo>
                    <a:pt x="10288066" y="0"/>
                  </a:lnTo>
                  <a:close/>
                </a:path>
              </a:pathLst>
            </a:custGeom>
            <a:solidFill>
              <a:srgbClr val="187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60905" y="5957544"/>
              <a:ext cx="10231120" cy="901065"/>
            </a:xfrm>
            <a:custGeom>
              <a:avLst/>
              <a:gdLst/>
              <a:ahLst/>
              <a:cxnLst/>
              <a:rect l="l" t="t" r="r" b="b"/>
              <a:pathLst>
                <a:path w="10231120" h="901065">
                  <a:moveTo>
                    <a:pt x="10231107" y="0"/>
                  </a:moveTo>
                  <a:lnTo>
                    <a:pt x="0" y="900455"/>
                  </a:lnTo>
                  <a:lnTo>
                    <a:pt x="10231107" y="900455"/>
                  </a:lnTo>
                  <a:lnTo>
                    <a:pt x="10231107" y="0"/>
                  </a:lnTo>
                  <a:close/>
                </a:path>
              </a:pathLst>
            </a:custGeom>
            <a:solidFill>
              <a:srgbClr val="2C99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849356" y="6228588"/>
              <a:ext cx="1171955" cy="4404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409" dirty="0"/>
              <a:t>AWS</a:t>
            </a:r>
            <a:r>
              <a:rPr spc="-545" dirty="0"/>
              <a:t> </a:t>
            </a:r>
            <a:r>
              <a:rPr spc="-385" dirty="0"/>
              <a:t>Directory  </a:t>
            </a:r>
            <a:r>
              <a:rPr spc="-459" dirty="0"/>
              <a:t>Service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2417064" y="2315717"/>
            <a:ext cx="8242300" cy="4396105"/>
            <a:chOff x="2417064" y="2315717"/>
            <a:chExt cx="8242300" cy="4396105"/>
          </a:xfrm>
        </p:grpSpPr>
        <p:sp>
          <p:nvSpPr>
            <p:cNvPr id="10" name="object 10"/>
            <p:cNvSpPr/>
            <p:nvPr/>
          </p:nvSpPr>
          <p:spPr>
            <a:xfrm>
              <a:off x="2436114" y="2315717"/>
              <a:ext cx="0" cy="1135380"/>
            </a:xfrm>
            <a:custGeom>
              <a:avLst/>
              <a:gdLst/>
              <a:ahLst/>
              <a:cxnLst/>
              <a:rect l="l" t="t" r="r" b="b"/>
              <a:pathLst>
                <a:path h="1135379">
                  <a:moveTo>
                    <a:pt x="0" y="0"/>
                  </a:moveTo>
                  <a:lnTo>
                    <a:pt x="0" y="113477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967216" y="6376415"/>
              <a:ext cx="1691639" cy="3352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7583" y="201625"/>
            <a:ext cx="553656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25" dirty="0">
                <a:solidFill>
                  <a:srgbClr val="000000"/>
                </a:solidFill>
              </a:rPr>
              <a:t>Directory </a:t>
            </a:r>
            <a:r>
              <a:rPr sz="3200" spc="-270" dirty="0">
                <a:solidFill>
                  <a:srgbClr val="000000"/>
                </a:solidFill>
              </a:rPr>
              <a:t>Service </a:t>
            </a:r>
            <a:r>
              <a:rPr sz="3200" spc="180" dirty="0">
                <a:solidFill>
                  <a:srgbClr val="000000"/>
                </a:solidFill>
              </a:rPr>
              <a:t>-</a:t>
            </a:r>
            <a:r>
              <a:rPr sz="3200" spc="-385" dirty="0">
                <a:solidFill>
                  <a:srgbClr val="000000"/>
                </a:solidFill>
              </a:rPr>
              <a:t> </a:t>
            </a:r>
            <a:r>
              <a:rPr sz="3200" spc="-260" dirty="0">
                <a:solidFill>
                  <a:srgbClr val="000000"/>
                </a:solidFill>
              </a:rPr>
              <a:t>Overview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688340" y="816736"/>
            <a:ext cx="8679815" cy="5819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3250">
              <a:lnSpc>
                <a:spcPct val="100000"/>
              </a:lnSpc>
              <a:spcBef>
                <a:spcPts val="100"/>
              </a:spcBef>
              <a:tabLst>
                <a:tab pos="1456690" algn="l"/>
              </a:tabLst>
            </a:pPr>
            <a:r>
              <a:rPr sz="2400" spc="-10" dirty="0">
                <a:latin typeface="Carlito"/>
                <a:cs typeface="Carlito"/>
              </a:rPr>
              <a:t>Three	</a:t>
            </a:r>
            <a:r>
              <a:rPr sz="2400" dirty="0">
                <a:latin typeface="Carlito"/>
                <a:cs typeface="Carlito"/>
              </a:rPr>
              <a:t>types </a:t>
            </a:r>
            <a:r>
              <a:rPr sz="2400" spc="-5" dirty="0">
                <a:latin typeface="Carlito"/>
                <a:cs typeface="Carlito"/>
              </a:rPr>
              <a:t>of </a:t>
            </a:r>
            <a:r>
              <a:rPr sz="2400" spc="-10" dirty="0">
                <a:latin typeface="Carlito"/>
                <a:cs typeface="Carlito"/>
              </a:rPr>
              <a:t>directory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services:</a:t>
            </a:r>
            <a:endParaRPr sz="2400">
              <a:latin typeface="Carlito"/>
              <a:cs typeface="Carlito"/>
            </a:endParaRPr>
          </a:p>
          <a:p>
            <a:pPr marL="889635" indent="-287020">
              <a:lnSpc>
                <a:spcPts val="2805"/>
              </a:lnSpc>
              <a:spcBef>
                <a:spcPts val="2085"/>
              </a:spcBef>
              <a:buFont typeface="Courier New"/>
              <a:buChar char="o"/>
              <a:tabLst>
                <a:tab pos="890269" algn="l"/>
                <a:tab pos="2221230" algn="l"/>
              </a:tabLst>
            </a:pPr>
            <a:r>
              <a:rPr sz="2400" spc="-10" dirty="0">
                <a:latin typeface="Carlito"/>
                <a:cs typeface="Carlito"/>
              </a:rPr>
              <a:t>Microsoft	</a:t>
            </a:r>
            <a:r>
              <a:rPr sz="2400" dirty="0">
                <a:latin typeface="Carlito"/>
                <a:cs typeface="Carlito"/>
              </a:rPr>
              <a:t>AD </a:t>
            </a:r>
            <a:r>
              <a:rPr sz="2400" spc="-5" dirty="0">
                <a:latin typeface="Carlito"/>
                <a:cs typeface="Carlito"/>
              </a:rPr>
              <a:t>(Enterprise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Edition)</a:t>
            </a:r>
            <a:endParaRPr sz="2400">
              <a:latin typeface="Carlito"/>
              <a:cs typeface="Carlito"/>
            </a:endParaRPr>
          </a:p>
          <a:p>
            <a:pPr marL="1423035" lvl="1" indent="-287020">
              <a:lnSpc>
                <a:spcPts val="1860"/>
              </a:lnSpc>
              <a:buFont typeface="Courier New"/>
              <a:buChar char="o"/>
              <a:tabLst>
                <a:tab pos="1423670" algn="l"/>
              </a:tabLst>
            </a:pPr>
            <a:r>
              <a:rPr sz="1700" dirty="0">
                <a:latin typeface="Carlito"/>
                <a:cs typeface="Carlito"/>
              </a:rPr>
              <a:t>A </a:t>
            </a:r>
            <a:r>
              <a:rPr sz="1700" spc="-5" dirty="0">
                <a:latin typeface="Carlito"/>
                <a:cs typeface="Carlito"/>
              </a:rPr>
              <a:t>managed Microsoft Active Directory </a:t>
            </a:r>
            <a:r>
              <a:rPr sz="1700" dirty="0">
                <a:latin typeface="Carlito"/>
                <a:cs typeface="Carlito"/>
              </a:rPr>
              <a:t>service </a:t>
            </a:r>
            <a:r>
              <a:rPr sz="1700" spc="-5" dirty="0">
                <a:latin typeface="Carlito"/>
                <a:cs typeface="Carlito"/>
              </a:rPr>
              <a:t>running </a:t>
            </a:r>
            <a:r>
              <a:rPr sz="1700" dirty="0">
                <a:latin typeface="Carlito"/>
                <a:cs typeface="Carlito"/>
              </a:rPr>
              <a:t>on </a:t>
            </a:r>
            <a:r>
              <a:rPr sz="1700" spc="-5" dirty="0">
                <a:latin typeface="Carlito"/>
                <a:cs typeface="Carlito"/>
              </a:rPr>
              <a:t>Windows </a:t>
            </a:r>
            <a:r>
              <a:rPr sz="1700" dirty="0">
                <a:latin typeface="Carlito"/>
                <a:cs typeface="Carlito"/>
              </a:rPr>
              <a:t>Server 2012</a:t>
            </a:r>
            <a:r>
              <a:rPr sz="1700" spc="-120" dirty="0">
                <a:latin typeface="Carlito"/>
                <a:cs typeface="Carlito"/>
              </a:rPr>
              <a:t> </a:t>
            </a:r>
            <a:r>
              <a:rPr sz="1700" spc="-5" dirty="0">
                <a:latin typeface="Carlito"/>
                <a:cs typeface="Carlito"/>
              </a:rPr>
              <a:t>R2</a:t>
            </a:r>
            <a:endParaRPr sz="1700">
              <a:latin typeface="Carlito"/>
              <a:cs typeface="Carlito"/>
            </a:endParaRPr>
          </a:p>
          <a:p>
            <a:pPr marL="1423035" lvl="1" indent="-287020">
              <a:lnSpc>
                <a:spcPts val="1835"/>
              </a:lnSpc>
              <a:buFont typeface="Courier New"/>
              <a:buChar char="o"/>
              <a:tabLst>
                <a:tab pos="1423670" algn="l"/>
              </a:tabLst>
            </a:pPr>
            <a:r>
              <a:rPr sz="1700" dirty="0">
                <a:latin typeface="Carlito"/>
                <a:cs typeface="Carlito"/>
              </a:rPr>
              <a:t>Highly </a:t>
            </a:r>
            <a:r>
              <a:rPr sz="1700" spc="-10" dirty="0">
                <a:latin typeface="Carlito"/>
                <a:cs typeface="Carlito"/>
              </a:rPr>
              <a:t>availability </a:t>
            </a:r>
            <a:r>
              <a:rPr sz="1700" spc="-5" dirty="0">
                <a:latin typeface="Carlito"/>
                <a:cs typeface="Carlito"/>
              </a:rPr>
              <a:t>(multi-AZ), patched, </a:t>
            </a:r>
            <a:r>
              <a:rPr sz="1700" dirty="0">
                <a:latin typeface="Carlito"/>
                <a:cs typeface="Carlito"/>
              </a:rPr>
              <a:t>and</a:t>
            </a:r>
            <a:r>
              <a:rPr sz="1700" spc="-120" dirty="0">
                <a:latin typeface="Carlito"/>
                <a:cs typeface="Carlito"/>
              </a:rPr>
              <a:t> </a:t>
            </a:r>
            <a:r>
              <a:rPr sz="1700" spc="-5" dirty="0">
                <a:latin typeface="Carlito"/>
                <a:cs typeface="Carlito"/>
              </a:rPr>
              <a:t>monitored</a:t>
            </a:r>
            <a:endParaRPr sz="1700">
              <a:latin typeface="Carlito"/>
              <a:cs typeface="Carlito"/>
            </a:endParaRPr>
          </a:p>
          <a:p>
            <a:pPr marL="1423035" lvl="1" indent="-287020">
              <a:lnSpc>
                <a:spcPts val="1835"/>
              </a:lnSpc>
              <a:buFont typeface="Courier New"/>
              <a:buChar char="o"/>
              <a:tabLst>
                <a:tab pos="1423670" algn="l"/>
              </a:tabLst>
            </a:pPr>
            <a:r>
              <a:rPr sz="1700" spc="-5" dirty="0">
                <a:latin typeface="Carlito"/>
                <a:cs typeface="Carlito"/>
              </a:rPr>
              <a:t>Automatic </a:t>
            </a:r>
            <a:r>
              <a:rPr sz="1700" dirty="0">
                <a:latin typeface="Carlito"/>
                <a:cs typeface="Carlito"/>
              </a:rPr>
              <a:t>daily </a:t>
            </a:r>
            <a:r>
              <a:rPr sz="1700" spc="-5" dirty="0">
                <a:latin typeface="Carlito"/>
                <a:cs typeface="Carlito"/>
              </a:rPr>
              <a:t>backups</a:t>
            </a:r>
            <a:r>
              <a:rPr sz="1700" spc="-90" dirty="0">
                <a:latin typeface="Carlito"/>
                <a:cs typeface="Carlito"/>
              </a:rPr>
              <a:t> </a:t>
            </a:r>
            <a:r>
              <a:rPr sz="1700" spc="-5" dirty="0">
                <a:latin typeface="Carlito"/>
                <a:cs typeface="Carlito"/>
              </a:rPr>
              <a:t>(encrypted)</a:t>
            </a:r>
            <a:endParaRPr sz="1700">
              <a:latin typeface="Carlito"/>
              <a:cs typeface="Carlito"/>
            </a:endParaRPr>
          </a:p>
          <a:p>
            <a:pPr marL="1423035" lvl="1" indent="-287020">
              <a:lnSpc>
                <a:spcPts val="1835"/>
              </a:lnSpc>
              <a:buFont typeface="Courier New"/>
              <a:buChar char="o"/>
              <a:tabLst>
                <a:tab pos="1423670" algn="l"/>
              </a:tabLst>
            </a:pPr>
            <a:r>
              <a:rPr sz="1700" dirty="0">
                <a:latin typeface="Carlito"/>
                <a:cs typeface="Carlito"/>
              </a:rPr>
              <a:t>Can </a:t>
            </a:r>
            <a:r>
              <a:rPr sz="1700" spc="-5" dirty="0">
                <a:latin typeface="Carlito"/>
                <a:cs typeface="Carlito"/>
              </a:rPr>
              <a:t>support </a:t>
            </a:r>
            <a:r>
              <a:rPr sz="1700" dirty="0">
                <a:latin typeface="Carlito"/>
                <a:cs typeface="Carlito"/>
              </a:rPr>
              <a:t>up </a:t>
            </a:r>
            <a:r>
              <a:rPr sz="1700" spc="-5" dirty="0">
                <a:latin typeface="Carlito"/>
                <a:cs typeface="Carlito"/>
              </a:rPr>
              <a:t>to </a:t>
            </a:r>
            <a:r>
              <a:rPr sz="1700" dirty="0">
                <a:latin typeface="Carlito"/>
                <a:cs typeface="Carlito"/>
              </a:rPr>
              <a:t>50,000</a:t>
            </a:r>
            <a:r>
              <a:rPr sz="1700" spc="-70" dirty="0">
                <a:latin typeface="Carlito"/>
                <a:cs typeface="Carlito"/>
              </a:rPr>
              <a:t> </a:t>
            </a:r>
            <a:r>
              <a:rPr sz="1700" spc="-5" dirty="0">
                <a:latin typeface="Carlito"/>
                <a:cs typeface="Carlito"/>
              </a:rPr>
              <a:t>users</a:t>
            </a:r>
            <a:endParaRPr sz="1700">
              <a:latin typeface="Carlito"/>
              <a:cs typeface="Carlito"/>
            </a:endParaRPr>
          </a:p>
          <a:p>
            <a:pPr marL="1423035" lvl="1" indent="-287020">
              <a:lnSpc>
                <a:spcPts val="1939"/>
              </a:lnSpc>
              <a:buFont typeface="Courier New"/>
              <a:buChar char="o"/>
              <a:tabLst>
                <a:tab pos="1423670" algn="l"/>
              </a:tabLst>
            </a:pPr>
            <a:r>
              <a:rPr sz="1700" dirty="0">
                <a:latin typeface="Carlito"/>
                <a:cs typeface="Carlito"/>
              </a:rPr>
              <a:t>Fully functional MS</a:t>
            </a:r>
            <a:r>
              <a:rPr sz="1700" spc="-85" dirty="0">
                <a:latin typeface="Carlito"/>
                <a:cs typeface="Carlito"/>
              </a:rPr>
              <a:t> </a:t>
            </a:r>
            <a:r>
              <a:rPr sz="1700" spc="-5" dirty="0">
                <a:latin typeface="Carlito"/>
                <a:cs typeface="Carlito"/>
              </a:rPr>
              <a:t>AD</a:t>
            </a:r>
            <a:endParaRPr sz="1700">
              <a:latin typeface="Carlito"/>
              <a:cs typeface="Carlito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Font typeface="Courier New"/>
              <a:buChar char="o"/>
            </a:pPr>
            <a:endParaRPr sz="1650">
              <a:latin typeface="Carlito"/>
              <a:cs typeface="Carlito"/>
            </a:endParaRPr>
          </a:p>
          <a:p>
            <a:pPr marL="889635" indent="-287020">
              <a:lnSpc>
                <a:spcPts val="2805"/>
              </a:lnSpc>
              <a:spcBef>
                <a:spcPts val="5"/>
              </a:spcBef>
              <a:buFont typeface="Courier New"/>
              <a:buChar char="o"/>
              <a:tabLst>
                <a:tab pos="890269" algn="l"/>
              </a:tabLst>
            </a:pPr>
            <a:r>
              <a:rPr sz="2400" spc="-5" dirty="0">
                <a:latin typeface="Carlito"/>
                <a:cs typeface="Carlito"/>
              </a:rPr>
              <a:t>Simple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AD</a:t>
            </a:r>
            <a:endParaRPr sz="2400">
              <a:latin typeface="Carlito"/>
              <a:cs typeface="Carlito"/>
            </a:endParaRPr>
          </a:p>
          <a:p>
            <a:pPr marL="1499235" lvl="1" indent="-287020">
              <a:lnSpc>
                <a:spcPts val="1860"/>
              </a:lnSpc>
              <a:buFont typeface="Courier New"/>
              <a:buChar char="o"/>
              <a:tabLst>
                <a:tab pos="1499870" algn="l"/>
              </a:tabLst>
            </a:pPr>
            <a:r>
              <a:rPr sz="1700" spc="-15" dirty="0">
                <a:latin typeface="Carlito"/>
                <a:cs typeface="Carlito"/>
              </a:rPr>
              <a:t>Powered </a:t>
            </a:r>
            <a:r>
              <a:rPr sz="1700" spc="-5" dirty="0">
                <a:latin typeface="Carlito"/>
                <a:cs typeface="Carlito"/>
              </a:rPr>
              <a:t>by Samba </a:t>
            </a:r>
            <a:r>
              <a:rPr sz="1700" dirty="0">
                <a:latin typeface="Carlito"/>
                <a:cs typeface="Carlito"/>
              </a:rPr>
              <a:t>4 </a:t>
            </a:r>
            <a:r>
              <a:rPr sz="1700" spc="-5" dirty="0">
                <a:latin typeface="Carlito"/>
                <a:cs typeface="Carlito"/>
              </a:rPr>
              <a:t>Active</a:t>
            </a:r>
            <a:r>
              <a:rPr sz="1700" spc="-35" dirty="0">
                <a:latin typeface="Carlito"/>
                <a:cs typeface="Carlito"/>
              </a:rPr>
              <a:t> </a:t>
            </a:r>
            <a:r>
              <a:rPr sz="1700" spc="-5" dirty="0">
                <a:latin typeface="Carlito"/>
                <a:cs typeface="Carlito"/>
              </a:rPr>
              <a:t>Directory</a:t>
            </a:r>
            <a:endParaRPr sz="1700">
              <a:latin typeface="Carlito"/>
              <a:cs typeface="Carlito"/>
            </a:endParaRPr>
          </a:p>
          <a:p>
            <a:pPr marL="1499235" lvl="1" indent="-287020">
              <a:lnSpc>
                <a:spcPts val="1835"/>
              </a:lnSpc>
              <a:buFont typeface="Courier New"/>
              <a:buChar char="o"/>
              <a:tabLst>
                <a:tab pos="1499870" algn="l"/>
              </a:tabLst>
            </a:pPr>
            <a:r>
              <a:rPr sz="1700" spc="-5" dirty="0">
                <a:latin typeface="Carlito"/>
                <a:cs typeface="Carlito"/>
              </a:rPr>
              <a:t>Users and </a:t>
            </a:r>
            <a:r>
              <a:rPr sz="1700" spc="-10" dirty="0">
                <a:latin typeface="Carlito"/>
                <a:cs typeface="Carlito"/>
              </a:rPr>
              <a:t>Groups </a:t>
            </a:r>
            <a:r>
              <a:rPr sz="1700" spc="-5" dirty="0">
                <a:latin typeface="Carlito"/>
                <a:cs typeface="Carlito"/>
              </a:rPr>
              <a:t>can </a:t>
            </a:r>
            <a:r>
              <a:rPr sz="1700" dirty="0">
                <a:latin typeface="Carlito"/>
                <a:cs typeface="Carlito"/>
              </a:rPr>
              <a:t>be </a:t>
            </a:r>
            <a:r>
              <a:rPr sz="1700" spc="-10" dirty="0">
                <a:latin typeface="Carlito"/>
                <a:cs typeface="Carlito"/>
              </a:rPr>
              <a:t>created </a:t>
            </a:r>
            <a:r>
              <a:rPr sz="1700" spc="-5" dirty="0">
                <a:latin typeface="Carlito"/>
                <a:cs typeface="Carlito"/>
              </a:rPr>
              <a:t>directly </a:t>
            </a:r>
            <a:r>
              <a:rPr sz="1700" dirty="0">
                <a:latin typeface="Carlito"/>
                <a:cs typeface="Carlito"/>
              </a:rPr>
              <a:t>in </a:t>
            </a:r>
            <a:r>
              <a:rPr sz="1700" spc="5" dirty="0">
                <a:latin typeface="Carlito"/>
                <a:cs typeface="Carlito"/>
              </a:rPr>
              <a:t>the </a:t>
            </a:r>
            <a:r>
              <a:rPr sz="1700" spc="-30" dirty="0">
                <a:latin typeface="Carlito"/>
                <a:cs typeface="Carlito"/>
              </a:rPr>
              <a:t>AWS</a:t>
            </a:r>
            <a:r>
              <a:rPr sz="1700" spc="-120" dirty="0">
                <a:latin typeface="Carlito"/>
                <a:cs typeface="Carlito"/>
              </a:rPr>
              <a:t> </a:t>
            </a:r>
            <a:r>
              <a:rPr sz="1700" spc="-5" dirty="0">
                <a:latin typeface="Carlito"/>
                <a:cs typeface="Carlito"/>
              </a:rPr>
              <a:t>console</a:t>
            </a:r>
            <a:endParaRPr sz="1700">
              <a:latin typeface="Carlito"/>
              <a:cs typeface="Carlito"/>
            </a:endParaRPr>
          </a:p>
          <a:p>
            <a:pPr marL="1499235" lvl="1" indent="-287020">
              <a:lnSpc>
                <a:spcPts val="1835"/>
              </a:lnSpc>
              <a:buFont typeface="Courier New"/>
              <a:buChar char="o"/>
              <a:tabLst>
                <a:tab pos="1499870" algn="l"/>
              </a:tabLst>
            </a:pPr>
            <a:r>
              <a:rPr sz="1700" spc="-5" dirty="0">
                <a:latin typeface="Carlito"/>
                <a:cs typeface="Carlito"/>
              </a:rPr>
              <a:t>Windows servers can auto-join </a:t>
            </a:r>
            <a:r>
              <a:rPr sz="1700" spc="5" dirty="0">
                <a:latin typeface="Carlito"/>
                <a:cs typeface="Carlito"/>
              </a:rPr>
              <a:t>this </a:t>
            </a:r>
            <a:r>
              <a:rPr sz="1700" spc="-5" dirty="0">
                <a:latin typeface="Carlito"/>
                <a:cs typeface="Carlito"/>
              </a:rPr>
              <a:t>domain as </a:t>
            </a:r>
            <a:r>
              <a:rPr sz="1700" dirty="0">
                <a:latin typeface="Carlito"/>
                <a:cs typeface="Carlito"/>
              </a:rPr>
              <a:t>they would in </a:t>
            </a:r>
            <a:r>
              <a:rPr sz="1700" spc="-5" dirty="0">
                <a:latin typeface="Carlito"/>
                <a:cs typeface="Carlito"/>
              </a:rPr>
              <a:t>an AD</a:t>
            </a:r>
            <a:r>
              <a:rPr sz="1700" spc="-175" dirty="0">
                <a:latin typeface="Carlito"/>
                <a:cs typeface="Carlito"/>
              </a:rPr>
              <a:t> </a:t>
            </a:r>
            <a:r>
              <a:rPr sz="1700" spc="-10" dirty="0">
                <a:latin typeface="Carlito"/>
                <a:cs typeface="Carlito"/>
              </a:rPr>
              <a:t>environment</a:t>
            </a:r>
            <a:endParaRPr sz="1700">
              <a:latin typeface="Carlito"/>
              <a:cs typeface="Carlito"/>
            </a:endParaRPr>
          </a:p>
          <a:p>
            <a:pPr marL="1499235" lvl="1" indent="-287020">
              <a:lnSpc>
                <a:spcPts val="1939"/>
              </a:lnSpc>
              <a:buFont typeface="Courier New"/>
              <a:buChar char="o"/>
              <a:tabLst>
                <a:tab pos="1499870" algn="l"/>
              </a:tabLst>
            </a:pPr>
            <a:r>
              <a:rPr sz="1700" dirty="0">
                <a:latin typeface="Carlito"/>
                <a:cs typeface="Carlito"/>
              </a:rPr>
              <a:t>Can </a:t>
            </a:r>
            <a:r>
              <a:rPr sz="1700" spc="-5" dirty="0">
                <a:latin typeface="Carlito"/>
                <a:cs typeface="Carlito"/>
              </a:rPr>
              <a:t>support 5,000</a:t>
            </a:r>
            <a:r>
              <a:rPr sz="1700" spc="-45" dirty="0">
                <a:latin typeface="Carlito"/>
                <a:cs typeface="Carlito"/>
              </a:rPr>
              <a:t> </a:t>
            </a:r>
            <a:r>
              <a:rPr sz="1700" spc="-5" dirty="0">
                <a:latin typeface="Carlito"/>
                <a:cs typeface="Carlito"/>
              </a:rPr>
              <a:t>users</a:t>
            </a:r>
            <a:endParaRPr sz="1700">
              <a:latin typeface="Carlito"/>
              <a:cs typeface="Carlito"/>
            </a:endParaRPr>
          </a:p>
          <a:p>
            <a:pPr lvl="1">
              <a:lnSpc>
                <a:spcPct val="100000"/>
              </a:lnSpc>
              <a:buFont typeface="Courier New"/>
              <a:buChar char="o"/>
            </a:pPr>
            <a:endParaRPr sz="1400">
              <a:latin typeface="Carlito"/>
              <a:cs typeface="Carlito"/>
            </a:endParaRPr>
          </a:p>
          <a:p>
            <a:pPr marL="889635" indent="-287020">
              <a:lnSpc>
                <a:spcPts val="2805"/>
              </a:lnSpc>
              <a:buFont typeface="Courier New"/>
              <a:buChar char="o"/>
              <a:tabLst>
                <a:tab pos="890269" algn="l"/>
              </a:tabLst>
            </a:pPr>
            <a:r>
              <a:rPr sz="2400" dirty="0">
                <a:latin typeface="Carlito"/>
                <a:cs typeface="Carlito"/>
              </a:rPr>
              <a:t>AD</a:t>
            </a:r>
            <a:r>
              <a:rPr sz="2400" spc="-2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Connector</a:t>
            </a:r>
            <a:endParaRPr sz="2400">
              <a:latin typeface="Carlito"/>
              <a:cs typeface="Carlito"/>
            </a:endParaRPr>
          </a:p>
          <a:p>
            <a:pPr marL="1499235" lvl="1" indent="-287020">
              <a:lnSpc>
                <a:spcPts val="1860"/>
              </a:lnSpc>
              <a:buFont typeface="Courier New"/>
              <a:buChar char="o"/>
              <a:tabLst>
                <a:tab pos="1499870" algn="l"/>
              </a:tabLst>
            </a:pPr>
            <a:r>
              <a:rPr sz="1700" dirty="0">
                <a:latin typeface="Carlito"/>
                <a:cs typeface="Carlito"/>
              </a:rPr>
              <a:t>Connect </a:t>
            </a:r>
            <a:r>
              <a:rPr sz="1700" spc="-10" dirty="0">
                <a:latin typeface="Carlito"/>
                <a:cs typeface="Carlito"/>
              </a:rPr>
              <a:t>your </a:t>
            </a:r>
            <a:r>
              <a:rPr sz="1700" spc="-5" dirty="0">
                <a:latin typeface="Carlito"/>
                <a:cs typeface="Carlito"/>
              </a:rPr>
              <a:t>on-prem AD to </a:t>
            </a:r>
            <a:r>
              <a:rPr sz="1700" spc="-10" dirty="0">
                <a:latin typeface="Carlito"/>
                <a:cs typeface="Carlito"/>
              </a:rPr>
              <a:t>your </a:t>
            </a:r>
            <a:r>
              <a:rPr sz="1700" spc="-30" dirty="0">
                <a:latin typeface="Carlito"/>
                <a:cs typeface="Carlito"/>
              </a:rPr>
              <a:t>AWS</a:t>
            </a:r>
            <a:r>
              <a:rPr sz="1700" spc="-20" dirty="0">
                <a:latin typeface="Carlito"/>
                <a:cs typeface="Carlito"/>
              </a:rPr>
              <a:t> </a:t>
            </a:r>
            <a:r>
              <a:rPr sz="1700" spc="-5" dirty="0">
                <a:latin typeface="Carlito"/>
                <a:cs typeface="Carlito"/>
              </a:rPr>
              <a:t>account</a:t>
            </a:r>
            <a:endParaRPr sz="1700">
              <a:latin typeface="Carlito"/>
              <a:cs typeface="Carlito"/>
            </a:endParaRPr>
          </a:p>
          <a:p>
            <a:pPr marL="1499235" lvl="1" indent="-287020">
              <a:lnSpc>
                <a:spcPts val="1835"/>
              </a:lnSpc>
              <a:buFont typeface="Courier New"/>
              <a:buChar char="o"/>
              <a:tabLst>
                <a:tab pos="1499870" algn="l"/>
              </a:tabLst>
            </a:pPr>
            <a:r>
              <a:rPr sz="1700" spc="-5" dirty="0">
                <a:latin typeface="Carlito"/>
                <a:cs typeface="Carlito"/>
              </a:rPr>
              <a:t>Associate AD </a:t>
            </a:r>
            <a:r>
              <a:rPr sz="1700" spc="-10" dirty="0">
                <a:latin typeface="Carlito"/>
                <a:cs typeface="Carlito"/>
              </a:rPr>
              <a:t>users/groups </a:t>
            </a:r>
            <a:r>
              <a:rPr sz="1700" spc="5" dirty="0">
                <a:latin typeface="Carlito"/>
                <a:cs typeface="Carlito"/>
              </a:rPr>
              <a:t>with </a:t>
            </a:r>
            <a:r>
              <a:rPr sz="1700" dirty="0">
                <a:latin typeface="Carlito"/>
                <a:cs typeface="Carlito"/>
              </a:rPr>
              <a:t>IAM</a:t>
            </a:r>
            <a:r>
              <a:rPr sz="1700" spc="-90" dirty="0">
                <a:latin typeface="Carlito"/>
                <a:cs typeface="Carlito"/>
              </a:rPr>
              <a:t> </a:t>
            </a:r>
            <a:r>
              <a:rPr sz="1700" spc="-10" dirty="0">
                <a:latin typeface="Carlito"/>
                <a:cs typeface="Carlito"/>
              </a:rPr>
              <a:t>users/groups</a:t>
            </a:r>
            <a:endParaRPr sz="1700">
              <a:latin typeface="Carlito"/>
              <a:cs typeface="Carlito"/>
            </a:endParaRPr>
          </a:p>
          <a:p>
            <a:pPr marL="1499235" lvl="1" indent="-287020">
              <a:lnSpc>
                <a:spcPts val="1835"/>
              </a:lnSpc>
              <a:buFont typeface="Courier New"/>
              <a:buChar char="o"/>
              <a:tabLst>
                <a:tab pos="1499870" algn="l"/>
              </a:tabLst>
            </a:pPr>
            <a:r>
              <a:rPr sz="1700" spc="-5" dirty="0">
                <a:latin typeface="Carlito"/>
                <a:cs typeface="Carlito"/>
              </a:rPr>
              <a:t>Windows servers can auto-join </a:t>
            </a:r>
            <a:r>
              <a:rPr sz="1700" spc="5" dirty="0">
                <a:latin typeface="Carlito"/>
                <a:cs typeface="Carlito"/>
              </a:rPr>
              <a:t>this </a:t>
            </a:r>
            <a:r>
              <a:rPr sz="1700" spc="-5" dirty="0">
                <a:latin typeface="Carlito"/>
                <a:cs typeface="Carlito"/>
              </a:rPr>
              <a:t>domain as </a:t>
            </a:r>
            <a:r>
              <a:rPr sz="1700" dirty="0">
                <a:latin typeface="Carlito"/>
                <a:cs typeface="Carlito"/>
              </a:rPr>
              <a:t>they would in </a:t>
            </a:r>
            <a:r>
              <a:rPr sz="1700" spc="-5" dirty="0">
                <a:latin typeface="Carlito"/>
                <a:cs typeface="Carlito"/>
              </a:rPr>
              <a:t>an AD</a:t>
            </a:r>
            <a:r>
              <a:rPr sz="1700" spc="-175" dirty="0">
                <a:latin typeface="Carlito"/>
                <a:cs typeface="Carlito"/>
              </a:rPr>
              <a:t> </a:t>
            </a:r>
            <a:r>
              <a:rPr sz="1700" spc="-10" dirty="0">
                <a:latin typeface="Carlito"/>
                <a:cs typeface="Carlito"/>
              </a:rPr>
              <a:t>environment</a:t>
            </a:r>
            <a:endParaRPr sz="1700">
              <a:latin typeface="Carlito"/>
              <a:cs typeface="Carlito"/>
            </a:endParaRPr>
          </a:p>
          <a:p>
            <a:pPr marL="1499235" lvl="1" indent="-287020">
              <a:lnSpc>
                <a:spcPts val="1939"/>
              </a:lnSpc>
              <a:buFont typeface="Courier New"/>
              <a:buChar char="o"/>
              <a:tabLst>
                <a:tab pos="1499870" algn="l"/>
              </a:tabLst>
            </a:pPr>
            <a:r>
              <a:rPr sz="1700" spc="-5" dirty="0">
                <a:latin typeface="Carlito"/>
                <a:cs typeface="Carlito"/>
              </a:rPr>
              <a:t>Manage </a:t>
            </a:r>
            <a:r>
              <a:rPr sz="1700" spc="5" dirty="0">
                <a:latin typeface="Carlito"/>
                <a:cs typeface="Carlito"/>
              </a:rPr>
              <a:t>the </a:t>
            </a:r>
            <a:r>
              <a:rPr sz="1700" spc="-30" dirty="0">
                <a:latin typeface="Carlito"/>
                <a:cs typeface="Carlito"/>
              </a:rPr>
              <a:t>AWS </a:t>
            </a:r>
            <a:r>
              <a:rPr sz="1700" spc="-5" dirty="0">
                <a:latin typeface="Carlito"/>
                <a:cs typeface="Carlito"/>
              </a:rPr>
              <a:t>console using </a:t>
            </a:r>
            <a:r>
              <a:rPr sz="1700" spc="-10" dirty="0">
                <a:latin typeface="Carlito"/>
                <a:cs typeface="Carlito"/>
              </a:rPr>
              <a:t>your </a:t>
            </a:r>
            <a:r>
              <a:rPr sz="1700" spc="-5" dirty="0">
                <a:latin typeface="Carlito"/>
                <a:cs typeface="Carlito"/>
              </a:rPr>
              <a:t>AD</a:t>
            </a:r>
            <a:r>
              <a:rPr sz="1700" spc="-45" dirty="0">
                <a:latin typeface="Carlito"/>
                <a:cs typeface="Carlito"/>
              </a:rPr>
              <a:t> </a:t>
            </a:r>
            <a:r>
              <a:rPr sz="1700" spc="-5" dirty="0">
                <a:latin typeface="Carlito"/>
                <a:cs typeface="Carlito"/>
              </a:rPr>
              <a:t>credentials</a:t>
            </a:r>
            <a:endParaRPr sz="17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rlito"/>
                <a:cs typeface="Carlito"/>
              </a:rPr>
              <a:t>49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  <p:transition spd="slow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635" cy="6858000"/>
            <a:chOff x="0" y="0"/>
            <a:chExt cx="12192635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63337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5943600"/>
              <a:ext cx="9187815" cy="914400"/>
            </a:xfrm>
            <a:custGeom>
              <a:avLst/>
              <a:gdLst/>
              <a:ahLst/>
              <a:cxnLst/>
              <a:rect l="l" t="t" r="r" b="b"/>
              <a:pathLst>
                <a:path w="9187815" h="914400">
                  <a:moveTo>
                    <a:pt x="0" y="0"/>
                  </a:moveTo>
                  <a:lnTo>
                    <a:pt x="0" y="914400"/>
                  </a:lnTo>
                  <a:lnTo>
                    <a:pt x="9187332" y="914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9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03945" y="5645696"/>
              <a:ext cx="10288270" cy="1212850"/>
            </a:xfrm>
            <a:custGeom>
              <a:avLst/>
              <a:gdLst/>
              <a:ahLst/>
              <a:cxnLst/>
              <a:rect l="l" t="t" r="r" b="b"/>
              <a:pathLst>
                <a:path w="10288270" h="1212850">
                  <a:moveTo>
                    <a:pt x="10288066" y="0"/>
                  </a:moveTo>
                  <a:lnTo>
                    <a:pt x="0" y="1212303"/>
                  </a:lnTo>
                  <a:lnTo>
                    <a:pt x="10288066" y="1212303"/>
                  </a:lnTo>
                  <a:lnTo>
                    <a:pt x="10288066" y="0"/>
                  </a:lnTo>
                  <a:close/>
                </a:path>
              </a:pathLst>
            </a:custGeom>
            <a:solidFill>
              <a:srgbClr val="187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60905" y="5957544"/>
              <a:ext cx="10231120" cy="901065"/>
            </a:xfrm>
            <a:custGeom>
              <a:avLst/>
              <a:gdLst/>
              <a:ahLst/>
              <a:cxnLst/>
              <a:rect l="l" t="t" r="r" b="b"/>
              <a:pathLst>
                <a:path w="10231120" h="901065">
                  <a:moveTo>
                    <a:pt x="10231107" y="0"/>
                  </a:moveTo>
                  <a:lnTo>
                    <a:pt x="0" y="900455"/>
                  </a:lnTo>
                  <a:lnTo>
                    <a:pt x="10231107" y="900455"/>
                  </a:lnTo>
                  <a:lnTo>
                    <a:pt x="10231107" y="0"/>
                  </a:lnTo>
                  <a:close/>
                </a:path>
              </a:pathLst>
            </a:custGeom>
            <a:solidFill>
              <a:srgbClr val="2C99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849356" y="6228588"/>
              <a:ext cx="1171955" cy="4404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409" dirty="0"/>
              <a:t>AWS</a:t>
            </a:r>
            <a:r>
              <a:rPr spc="-550" dirty="0"/>
              <a:t> </a:t>
            </a:r>
            <a:r>
              <a:rPr spc="-490" dirty="0"/>
              <a:t>Compute  </a:t>
            </a:r>
            <a:r>
              <a:rPr spc="-440" dirty="0"/>
              <a:t>Overview</a:t>
            </a:r>
          </a:p>
        </p:txBody>
      </p:sp>
      <p:sp>
        <p:nvSpPr>
          <p:cNvPr id="9" name="object 9"/>
          <p:cNvSpPr/>
          <p:nvPr/>
        </p:nvSpPr>
        <p:spPr>
          <a:xfrm>
            <a:off x="2436114" y="2315717"/>
            <a:ext cx="0" cy="1135380"/>
          </a:xfrm>
          <a:custGeom>
            <a:avLst/>
            <a:gdLst/>
            <a:ahLst/>
            <a:cxnLst/>
            <a:rect l="l" t="t" r="r" b="b"/>
            <a:pathLst>
              <a:path h="1135379">
                <a:moveTo>
                  <a:pt x="0" y="0"/>
                </a:moveTo>
                <a:lnTo>
                  <a:pt x="0" y="113477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38721"/>
            <a:ext cx="45745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340" dirty="0">
                <a:solidFill>
                  <a:srgbClr val="000000"/>
                </a:solidFill>
              </a:rPr>
              <a:t>Current </a:t>
            </a:r>
            <a:r>
              <a:rPr sz="4800" spc="-375" dirty="0">
                <a:solidFill>
                  <a:srgbClr val="000000"/>
                </a:solidFill>
              </a:rPr>
              <a:t>vs</a:t>
            </a:r>
            <a:r>
              <a:rPr sz="4800" spc="-545" dirty="0">
                <a:solidFill>
                  <a:srgbClr val="000000"/>
                </a:solidFill>
              </a:rPr>
              <a:t> </a:t>
            </a:r>
            <a:r>
              <a:rPr sz="4800" spc="-365" dirty="0">
                <a:solidFill>
                  <a:srgbClr val="000000"/>
                </a:solidFill>
              </a:rPr>
              <a:t>AWS</a:t>
            </a:r>
            <a:endParaRPr sz="48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03247" y="1411287"/>
          <a:ext cx="11116310" cy="36458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58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581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006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Now</a:t>
                      </a:r>
                      <a:endParaRPr sz="24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b="1" spc="-4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AWS</a:t>
                      </a:r>
                      <a:endParaRPr sz="2400"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005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400" spc="-30" dirty="0">
                          <a:latin typeface="Carlito"/>
                          <a:cs typeface="Carlito"/>
                        </a:rPr>
                        <a:t>Server,</a:t>
                      </a:r>
                      <a:r>
                        <a:rPr sz="2400" spc="-2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400" spc="-5" dirty="0">
                          <a:latin typeface="Carlito"/>
                          <a:cs typeface="Carlito"/>
                        </a:rPr>
                        <a:t>VM</a:t>
                      </a:r>
                      <a:endParaRPr sz="2400" dirty="0">
                        <a:latin typeface="Carlito"/>
                        <a:cs typeface="Carlito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400" spc="-10" dirty="0">
                          <a:latin typeface="Carlito"/>
                          <a:cs typeface="Carlito"/>
                        </a:rPr>
                        <a:t>Instance</a:t>
                      </a:r>
                      <a:endParaRPr sz="2400" dirty="0">
                        <a:latin typeface="Carlito"/>
                        <a:cs typeface="Carlito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064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400" spc="-30" dirty="0">
                          <a:latin typeface="Carlito"/>
                          <a:cs typeface="Carlito"/>
                        </a:rPr>
                        <a:t>Template, </a:t>
                      </a:r>
                      <a:r>
                        <a:rPr sz="2400" spc="-5" dirty="0">
                          <a:latin typeface="Carlito"/>
                          <a:cs typeface="Carlito"/>
                        </a:rPr>
                        <a:t>Image, </a:t>
                      </a:r>
                      <a:r>
                        <a:rPr sz="2400" spc="-10" dirty="0">
                          <a:latin typeface="Carlito"/>
                          <a:cs typeface="Carlito"/>
                        </a:rPr>
                        <a:t>Host Profile</a:t>
                      </a:r>
                      <a:endParaRPr sz="2400" dirty="0">
                        <a:latin typeface="Carlito"/>
                        <a:cs typeface="Carlito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400" spc="-5" dirty="0">
                          <a:latin typeface="Carlito"/>
                          <a:cs typeface="Carlito"/>
                        </a:rPr>
                        <a:t>AMI, </a:t>
                      </a:r>
                      <a:r>
                        <a:rPr sz="2400" spc="-10" dirty="0">
                          <a:latin typeface="Carlito"/>
                          <a:cs typeface="Carlito"/>
                        </a:rPr>
                        <a:t>Instance</a:t>
                      </a:r>
                      <a:r>
                        <a:rPr sz="2400" spc="-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400" spc="-30" dirty="0">
                          <a:latin typeface="Carlito"/>
                          <a:cs typeface="Carlito"/>
                        </a:rPr>
                        <a:t>Type</a:t>
                      </a:r>
                      <a:endParaRPr sz="2400" dirty="0">
                        <a:latin typeface="Carlito"/>
                        <a:cs typeface="Carlito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558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400" dirty="0">
                          <a:latin typeface="Carlito"/>
                          <a:cs typeface="Carlito"/>
                        </a:rPr>
                        <a:t>Hypervisor </a:t>
                      </a:r>
                      <a:r>
                        <a:rPr sz="2400" spc="-5" dirty="0">
                          <a:latin typeface="Carlito"/>
                          <a:cs typeface="Carlito"/>
                        </a:rPr>
                        <a:t>(usually </a:t>
                      </a:r>
                      <a:r>
                        <a:rPr sz="2400" spc="-10" dirty="0">
                          <a:latin typeface="Carlito"/>
                          <a:cs typeface="Carlito"/>
                        </a:rPr>
                        <a:t>ESXi, </a:t>
                      </a:r>
                      <a:r>
                        <a:rPr sz="2400" spc="-5" dirty="0">
                          <a:latin typeface="Carlito"/>
                          <a:cs typeface="Carlito"/>
                        </a:rPr>
                        <a:t>or</a:t>
                      </a:r>
                      <a:r>
                        <a:rPr sz="2400" spc="-2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400" spc="-5" dirty="0">
                          <a:latin typeface="Carlito"/>
                          <a:cs typeface="Carlito"/>
                        </a:rPr>
                        <a:t>Hyper-V)</a:t>
                      </a:r>
                      <a:endParaRPr sz="2400" dirty="0">
                        <a:latin typeface="Carlito"/>
                        <a:cs typeface="Carlito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400" dirty="0">
                          <a:latin typeface="Carlito"/>
                          <a:cs typeface="Carlito"/>
                        </a:rPr>
                        <a:t>Hypervisor</a:t>
                      </a:r>
                      <a:r>
                        <a:rPr sz="2400" spc="-5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400" spc="-10" dirty="0">
                          <a:latin typeface="Carlito"/>
                          <a:cs typeface="Carlito"/>
                        </a:rPr>
                        <a:t>(Xen)</a:t>
                      </a:r>
                      <a:endParaRPr sz="2400">
                        <a:latin typeface="Carlito"/>
                        <a:cs typeface="Carlito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005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400" spc="-5" dirty="0">
                          <a:latin typeface="Carlito"/>
                          <a:cs typeface="Carlito"/>
                        </a:rPr>
                        <a:t>VM</a:t>
                      </a:r>
                      <a:r>
                        <a:rPr sz="2400" spc="-10" dirty="0">
                          <a:latin typeface="Carlito"/>
                          <a:cs typeface="Carlito"/>
                        </a:rPr>
                        <a:t> </a:t>
                      </a:r>
                      <a:r>
                        <a:rPr sz="2400" spc="-5" dirty="0">
                          <a:latin typeface="Carlito"/>
                          <a:cs typeface="Carlito"/>
                        </a:rPr>
                        <a:t>Snapshot</a:t>
                      </a:r>
                      <a:endParaRPr sz="2400" dirty="0">
                        <a:latin typeface="Carlito"/>
                        <a:cs typeface="Carlito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400" spc="-5" dirty="0">
                          <a:latin typeface="Carlito"/>
                          <a:cs typeface="Carlito"/>
                        </a:rPr>
                        <a:t>Snapshot</a:t>
                      </a:r>
                      <a:endParaRPr sz="2400" dirty="0">
                        <a:latin typeface="Carlito"/>
                        <a:cs typeface="Carlito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61556"/>
            <a:ext cx="12192000" cy="6696709"/>
            <a:chOff x="0" y="161556"/>
            <a:chExt cx="12192000" cy="6696709"/>
          </a:xfrm>
        </p:grpSpPr>
        <p:sp>
          <p:nvSpPr>
            <p:cNvPr id="3" name="object 3"/>
            <p:cNvSpPr/>
            <p:nvPr/>
          </p:nvSpPr>
          <p:spPr>
            <a:xfrm>
              <a:off x="6580644" y="161556"/>
              <a:ext cx="5402567" cy="54955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52855" y="1354835"/>
              <a:ext cx="731519" cy="731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8340" y="569785"/>
            <a:ext cx="562356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355" dirty="0">
                <a:solidFill>
                  <a:srgbClr val="000000"/>
                </a:solidFill>
              </a:rPr>
              <a:t>EC2 </a:t>
            </a:r>
            <a:r>
              <a:rPr sz="3200" spc="590" dirty="0">
                <a:solidFill>
                  <a:srgbClr val="000000"/>
                </a:solidFill>
              </a:rPr>
              <a:t>–</a:t>
            </a:r>
            <a:r>
              <a:rPr sz="3200" spc="-295" dirty="0">
                <a:solidFill>
                  <a:srgbClr val="000000"/>
                </a:solidFill>
              </a:rPr>
              <a:t> </a:t>
            </a:r>
            <a:r>
              <a:rPr sz="3200" spc="-245" dirty="0">
                <a:solidFill>
                  <a:srgbClr val="000000"/>
                </a:solidFill>
              </a:rPr>
              <a:t>Elastic </a:t>
            </a:r>
            <a:r>
              <a:rPr sz="3200" spc="-250" dirty="0">
                <a:solidFill>
                  <a:srgbClr val="000000"/>
                </a:solidFill>
              </a:rPr>
              <a:t>Cloud </a:t>
            </a:r>
            <a:r>
              <a:rPr sz="3200" spc="-285" dirty="0">
                <a:solidFill>
                  <a:srgbClr val="000000"/>
                </a:solidFill>
              </a:rPr>
              <a:t>Compute</a:t>
            </a:r>
            <a:endParaRPr sz="320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46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15597" y="2692552"/>
            <a:ext cx="5891530" cy="232854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0"/>
              </a:spcBef>
              <a:buFont typeface="Wingdings"/>
              <a:buChar char=""/>
              <a:tabLst>
                <a:tab pos="241300" algn="l"/>
              </a:tabLst>
            </a:pPr>
            <a:r>
              <a:rPr sz="3050" spc="10" dirty="0">
                <a:latin typeface="Carlito"/>
                <a:cs typeface="Carlito"/>
              </a:rPr>
              <a:t>AMI</a:t>
            </a:r>
            <a:endParaRPr sz="3050" dirty="0">
              <a:latin typeface="Carlito"/>
              <a:cs typeface="Carlito"/>
            </a:endParaRPr>
          </a:p>
          <a:p>
            <a:pPr marL="469265" marR="5080" lvl="1" indent="-228600">
              <a:lnSpc>
                <a:spcPct val="100000"/>
              </a:lnSpc>
              <a:spcBef>
                <a:spcPts val="50"/>
              </a:spcBef>
              <a:buFont typeface="Symbol"/>
              <a:buChar char=""/>
              <a:tabLst>
                <a:tab pos="469900" algn="l"/>
              </a:tabLst>
            </a:pPr>
            <a:r>
              <a:rPr sz="2400" spc="-10" dirty="0">
                <a:latin typeface="Carlito"/>
                <a:cs typeface="Carlito"/>
              </a:rPr>
              <a:t>Instances </a:t>
            </a:r>
            <a:r>
              <a:rPr sz="2400" spc="-15" dirty="0">
                <a:latin typeface="Carlito"/>
                <a:cs typeface="Carlito"/>
              </a:rPr>
              <a:t>are </a:t>
            </a:r>
            <a:r>
              <a:rPr sz="2400" spc="-5" dirty="0">
                <a:latin typeface="Carlito"/>
                <a:cs typeface="Carlito"/>
              </a:rPr>
              <a:t>based on </a:t>
            </a:r>
            <a:r>
              <a:rPr sz="2400" dirty="0">
                <a:latin typeface="Carlito"/>
                <a:cs typeface="Carlito"/>
              </a:rPr>
              <a:t>an </a:t>
            </a:r>
            <a:r>
              <a:rPr sz="2400" spc="-10" dirty="0">
                <a:latin typeface="Carlito"/>
                <a:cs typeface="Carlito"/>
              </a:rPr>
              <a:t>Amazon </a:t>
            </a:r>
            <a:r>
              <a:rPr sz="2400" spc="-5" dirty="0">
                <a:latin typeface="Carlito"/>
                <a:cs typeface="Carlito"/>
              </a:rPr>
              <a:t>Machine  </a:t>
            </a:r>
            <a:r>
              <a:rPr sz="2400" spc="-10" dirty="0">
                <a:latin typeface="Carlito"/>
                <a:cs typeface="Carlito"/>
              </a:rPr>
              <a:t>Image</a:t>
            </a:r>
            <a:endParaRPr sz="2400" dirty="0">
              <a:latin typeface="Carlito"/>
              <a:cs typeface="Carlito"/>
            </a:endParaRPr>
          </a:p>
          <a:p>
            <a:pPr marL="469265" marR="413384" lvl="1" indent="-228600">
              <a:lnSpc>
                <a:spcPct val="100000"/>
              </a:lnSpc>
              <a:buFont typeface="Symbol"/>
              <a:buChar char=""/>
              <a:tabLst>
                <a:tab pos="469900" algn="l"/>
              </a:tabLst>
            </a:pPr>
            <a:r>
              <a:rPr sz="2400" spc="-70" dirty="0">
                <a:latin typeface="Carlito"/>
                <a:cs typeface="Carlito"/>
              </a:rPr>
              <a:t>You </a:t>
            </a:r>
            <a:r>
              <a:rPr sz="2400" spc="-10" dirty="0">
                <a:latin typeface="Carlito"/>
                <a:cs typeface="Carlito"/>
              </a:rPr>
              <a:t>can </a:t>
            </a:r>
            <a:r>
              <a:rPr sz="2400" spc="-15" dirty="0">
                <a:latin typeface="Carlito"/>
                <a:cs typeface="Carlito"/>
              </a:rPr>
              <a:t>create </a:t>
            </a:r>
            <a:r>
              <a:rPr sz="2400" spc="-5" dirty="0">
                <a:latin typeface="Carlito"/>
                <a:cs typeface="Carlito"/>
              </a:rPr>
              <a:t>new AMIs </a:t>
            </a:r>
            <a:r>
              <a:rPr sz="2400" spc="-15" dirty="0">
                <a:latin typeface="Carlito"/>
                <a:cs typeface="Carlito"/>
              </a:rPr>
              <a:t>from </a:t>
            </a:r>
            <a:r>
              <a:rPr sz="2400" dirty="0">
                <a:latin typeface="Carlito"/>
                <a:cs typeface="Carlito"/>
              </a:rPr>
              <a:t>a </a:t>
            </a:r>
            <a:r>
              <a:rPr sz="2400" spc="-5" dirty="0">
                <a:latin typeface="Carlito"/>
                <a:cs typeface="Carlito"/>
              </a:rPr>
              <a:t>running  </a:t>
            </a:r>
            <a:r>
              <a:rPr sz="2400" spc="-10" dirty="0">
                <a:latin typeface="Carlito"/>
                <a:cs typeface="Carlito"/>
              </a:rPr>
              <a:t>instance</a:t>
            </a:r>
            <a:endParaRPr sz="2400" dirty="0">
              <a:latin typeface="Carlito"/>
              <a:cs typeface="Carlito"/>
            </a:endParaRPr>
          </a:p>
          <a:p>
            <a:pPr marL="469900" lvl="1" indent="-229235">
              <a:lnSpc>
                <a:spcPct val="100000"/>
              </a:lnSpc>
              <a:buFont typeface="Symbol"/>
              <a:buChar char=""/>
              <a:tabLst>
                <a:tab pos="469900" algn="l"/>
              </a:tabLst>
            </a:pPr>
            <a:r>
              <a:rPr sz="2400" spc="-5" dirty="0">
                <a:latin typeface="Carlito"/>
                <a:cs typeface="Carlito"/>
              </a:rPr>
              <a:t>AMIs </a:t>
            </a:r>
            <a:r>
              <a:rPr sz="2400" spc="-15" dirty="0">
                <a:latin typeface="Carlito"/>
                <a:cs typeface="Carlito"/>
              </a:rPr>
              <a:t>are </a:t>
            </a:r>
            <a:r>
              <a:rPr sz="2400" spc="-5" dirty="0">
                <a:latin typeface="Carlito"/>
                <a:cs typeface="Carlito"/>
              </a:rPr>
              <a:t>unique </a:t>
            </a:r>
            <a:r>
              <a:rPr sz="2400" spc="-15" dirty="0">
                <a:latin typeface="Carlito"/>
                <a:cs typeface="Carlito"/>
              </a:rPr>
              <a:t>to </a:t>
            </a:r>
            <a:r>
              <a:rPr sz="2400" dirty="0">
                <a:latin typeface="Carlito"/>
                <a:cs typeface="Carlito"/>
              </a:rPr>
              <a:t>each</a:t>
            </a:r>
            <a:r>
              <a:rPr sz="2400" spc="-10" dirty="0">
                <a:latin typeface="Carlito"/>
                <a:cs typeface="Carlito"/>
              </a:rPr>
              <a:t> region</a:t>
            </a:r>
            <a:endParaRPr sz="2400" dirty="0">
              <a:latin typeface="Carlito"/>
              <a:cs typeface="Carlito"/>
            </a:endParaRPr>
          </a:p>
        </p:txBody>
      </p:sp>
    </p:spTree>
  </p:cSld>
  <p:clrMapOvr>
    <a:masterClrMapping/>
  </p:clrMapOvr>
  <p:transition spd="slow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569785"/>
            <a:ext cx="406781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355" dirty="0">
                <a:solidFill>
                  <a:srgbClr val="000000"/>
                </a:solidFill>
              </a:rPr>
              <a:t>EC2 </a:t>
            </a:r>
            <a:r>
              <a:rPr sz="3200" spc="180" dirty="0">
                <a:solidFill>
                  <a:srgbClr val="000000"/>
                </a:solidFill>
              </a:rPr>
              <a:t>- </a:t>
            </a:r>
            <a:r>
              <a:rPr sz="3200" spc="-270" dirty="0">
                <a:solidFill>
                  <a:srgbClr val="000000"/>
                </a:solidFill>
              </a:rPr>
              <a:t>Instance</a:t>
            </a:r>
            <a:r>
              <a:rPr sz="3200" spc="-680" dirty="0">
                <a:solidFill>
                  <a:srgbClr val="000000"/>
                </a:solidFill>
              </a:rPr>
              <a:t> </a:t>
            </a:r>
            <a:r>
              <a:rPr sz="3200" spc="-280" dirty="0">
                <a:solidFill>
                  <a:srgbClr val="000000"/>
                </a:solidFill>
              </a:rPr>
              <a:t>Types</a:t>
            </a:r>
            <a:endParaRPr sz="32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47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33359" y="1640103"/>
            <a:ext cx="11106785" cy="390652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50" spc="5" dirty="0">
                <a:latin typeface="Carlito"/>
                <a:cs typeface="Carlito"/>
              </a:rPr>
              <a:t>Choosing </a:t>
            </a:r>
            <a:r>
              <a:rPr sz="3050" spc="10" dirty="0">
                <a:latin typeface="Carlito"/>
                <a:cs typeface="Carlito"/>
              </a:rPr>
              <a:t>the </a:t>
            </a:r>
            <a:r>
              <a:rPr sz="3050" spc="-5" dirty="0">
                <a:latin typeface="Carlito"/>
                <a:cs typeface="Carlito"/>
              </a:rPr>
              <a:t>correct instance </a:t>
            </a:r>
            <a:r>
              <a:rPr sz="3050" spc="10" dirty="0">
                <a:latin typeface="Carlito"/>
                <a:cs typeface="Carlito"/>
              </a:rPr>
              <a:t>type </a:t>
            </a:r>
            <a:r>
              <a:rPr sz="3050" spc="-15" dirty="0">
                <a:latin typeface="Carlito"/>
                <a:cs typeface="Carlito"/>
              </a:rPr>
              <a:t>for </a:t>
            </a:r>
            <a:r>
              <a:rPr sz="3050" spc="10" dirty="0">
                <a:latin typeface="Carlito"/>
                <a:cs typeface="Carlito"/>
              </a:rPr>
              <a:t>the </a:t>
            </a:r>
            <a:r>
              <a:rPr sz="3050" spc="-5" dirty="0">
                <a:latin typeface="Carlito"/>
                <a:cs typeface="Carlito"/>
              </a:rPr>
              <a:t>required</a:t>
            </a:r>
            <a:r>
              <a:rPr sz="3050" spc="-175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workload</a:t>
            </a:r>
          </a:p>
          <a:p>
            <a:pPr marL="622300" indent="-228600">
              <a:lnSpc>
                <a:spcPct val="100000"/>
              </a:lnSpc>
              <a:spcBef>
                <a:spcPts val="90"/>
              </a:spcBef>
              <a:buFont typeface="Courier New"/>
              <a:buChar char="o"/>
              <a:tabLst>
                <a:tab pos="622300" algn="l"/>
              </a:tabLst>
            </a:pPr>
            <a:r>
              <a:rPr sz="2300" spc="15" dirty="0">
                <a:latin typeface="Carlito"/>
                <a:cs typeface="Carlito"/>
              </a:rPr>
              <a:t>T2 </a:t>
            </a:r>
            <a:r>
              <a:rPr sz="2300" spc="-10" dirty="0">
                <a:latin typeface="Carlito"/>
                <a:cs typeface="Carlito"/>
              </a:rPr>
              <a:t>for </a:t>
            </a:r>
            <a:r>
              <a:rPr sz="2300" spc="5" dirty="0">
                <a:latin typeface="Carlito"/>
                <a:cs typeface="Carlito"/>
              </a:rPr>
              <a:t>light weight </a:t>
            </a:r>
            <a:r>
              <a:rPr sz="2300" dirty="0">
                <a:latin typeface="Carlito"/>
                <a:cs typeface="Carlito"/>
              </a:rPr>
              <a:t>general </a:t>
            </a:r>
            <a:r>
              <a:rPr sz="2300" spc="10" dirty="0">
                <a:latin typeface="Carlito"/>
                <a:cs typeface="Carlito"/>
              </a:rPr>
              <a:t>purpose – but with </a:t>
            </a:r>
            <a:r>
              <a:rPr sz="2300" dirty="0">
                <a:latin typeface="Carlito"/>
                <a:cs typeface="Carlito"/>
              </a:rPr>
              <a:t>burstable</a:t>
            </a:r>
            <a:r>
              <a:rPr sz="2300" spc="40" dirty="0">
                <a:latin typeface="Carlito"/>
                <a:cs typeface="Carlito"/>
              </a:rPr>
              <a:t> </a:t>
            </a:r>
            <a:r>
              <a:rPr sz="2300" spc="5" dirty="0">
                <a:latin typeface="Carlito"/>
                <a:cs typeface="Carlito"/>
              </a:rPr>
              <a:t>performance</a:t>
            </a:r>
            <a:endParaRPr sz="2300" dirty="0">
              <a:latin typeface="Carlito"/>
              <a:cs typeface="Carlito"/>
            </a:endParaRPr>
          </a:p>
          <a:p>
            <a:pPr marL="622300" indent="-229235">
              <a:lnSpc>
                <a:spcPct val="100000"/>
              </a:lnSpc>
              <a:spcBef>
                <a:spcPts val="35"/>
              </a:spcBef>
              <a:buFont typeface="Courier New"/>
              <a:buChar char="o"/>
              <a:tabLst>
                <a:tab pos="622300" algn="l"/>
              </a:tabLst>
            </a:pPr>
            <a:r>
              <a:rPr sz="2300" spc="15" dirty="0">
                <a:latin typeface="Carlito"/>
                <a:cs typeface="Carlito"/>
              </a:rPr>
              <a:t>M4 </a:t>
            </a:r>
            <a:r>
              <a:rPr sz="2300" spc="-10" dirty="0">
                <a:latin typeface="Carlito"/>
                <a:cs typeface="Carlito"/>
              </a:rPr>
              <a:t>for </a:t>
            </a:r>
            <a:r>
              <a:rPr sz="2300" dirty="0">
                <a:latin typeface="Carlito"/>
                <a:cs typeface="Carlito"/>
              </a:rPr>
              <a:t>general</a:t>
            </a:r>
            <a:r>
              <a:rPr sz="2300" spc="30" dirty="0">
                <a:latin typeface="Carlito"/>
                <a:cs typeface="Carlito"/>
              </a:rPr>
              <a:t> </a:t>
            </a:r>
            <a:r>
              <a:rPr sz="2300" spc="10" dirty="0">
                <a:latin typeface="Carlito"/>
                <a:cs typeface="Carlito"/>
              </a:rPr>
              <a:t>purpose</a:t>
            </a:r>
            <a:endParaRPr sz="2300" dirty="0">
              <a:latin typeface="Carlito"/>
              <a:cs typeface="Carlito"/>
            </a:endParaRPr>
          </a:p>
          <a:p>
            <a:pPr marL="622300" indent="-229235">
              <a:lnSpc>
                <a:spcPct val="100000"/>
              </a:lnSpc>
              <a:spcBef>
                <a:spcPts val="40"/>
              </a:spcBef>
              <a:buFont typeface="Courier New"/>
              <a:buChar char="o"/>
              <a:tabLst>
                <a:tab pos="622300" algn="l"/>
              </a:tabLst>
            </a:pPr>
            <a:r>
              <a:rPr sz="2300" spc="5" dirty="0">
                <a:latin typeface="Carlito"/>
                <a:cs typeface="Carlito"/>
              </a:rPr>
              <a:t>R3, </a:t>
            </a:r>
            <a:r>
              <a:rPr sz="2300" spc="10" dirty="0">
                <a:latin typeface="Carlito"/>
                <a:cs typeface="Carlito"/>
              </a:rPr>
              <a:t>X1 </a:t>
            </a:r>
            <a:r>
              <a:rPr sz="2300" spc="-10" dirty="0">
                <a:latin typeface="Carlito"/>
                <a:cs typeface="Carlito"/>
              </a:rPr>
              <a:t>for </a:t>
            </a:r>
            <a:r>
              <a:rPr sz="2300" spc="15" dirty="0">
                <a:latin typeface="Carlito"/>
                <a:cs typeface="Carlito"/>
              </a:rPr>
              <a:t>memory </a:t>
            </a:r>
            <a:r>
              <a:rPr sz="2300" spc="10" dirty="0">
                <a:latin typeface="Carlito"/>
                <a:cs typeface="Carlito"/>
              </a:rPr>
              <a:t>and </a:t>
            </a:r>
            <a:r>
              <a:rPr sz="2300" spc="5" dirty="0">
                <a:latin typeface="Carlito"/>
                <a:cs typeface="Carlito"/>
              </a:rPr>
              <a:t>database heavy applications</a:t>
            </a:r>
            <a:endParaRPr sz="2300" dirty="0">
              <a:latin typeface="Carlito"/>
              <a:cs typeface="Carlito"/>
            </a:endParaRPr>
          </a:p>
          <a:p>
            <a:pPr marL="622300" indent="-229235">
              <a:lnSpc>
                <a:spcPct val="100000"/>
              </a:lnSpc>
              <a:spcBef>
                <a:spcPts val="35"/>
              </a:spcBef>
              <a:buFont typeface="Courier New"/>
              <a:buChar char="o"/>
              <a:tabLst>
                <a:tab pos="622300" algn="l"/>
              </a:tabLst>
            </a:pPr>
            <a:r>
              <a:rPr sz="2300" spc="5" dirty="0">
                <a:latin typeface="Carlito"/>
                <a:cs typeface="Carlito"/>
              </a:rPr>
              <a:t>C3, C4 </a:t>
            </a:r>
            <a:r>
              <a:rPr sz="2300" spc="-10" dirty="0">
                <a:latin typeface="Carlito"/>
                <a:cs typeface="Carlito"/>
              </a:rPr>
              <a:t>for </a:t>
            </a:r>
            <a:r>
              <a:rPr sz="2300" spc="5" dirty="0">
                <a:latin typeface="Carlito"/>
                <a:cs typeface="Carlito"/>
              </a:rPr>
              <a:t>compute heavy</a:t>
            </a:r>
            <a:r>
              <a:rPr sz="2300" spc="70" dirty="0">
                <a:latin typeface="Carlito"/>
                <a:cs typeface="Carlito"/>
              </a:rPr>
              <a:t> </a:t>
            </a:r>
            <a:r>
              <a:rPr sz="2300" spc="5" dirty="0">
                <a:latin typeface="Carlito"/>
                <a:cs typeface="Carlito"/>
              </a:rPr>
              <a:t>applications</a:t>
            </a:r>
            <a:endParaRPr sz="2300" dirty="0">
              <a:latin typeface="Carlito"/>
              <a:cs typeface="Carlito"/>
            </a:endParaRPr>
          </a:p>
          <a:p>
            <a:pPr marL="622300" indent="-229235">
              <a:lnSpc>
                <a:spcPct val="100000"/>
              </a:lnSpc>
              <a:spcBef>
                <a:spcPts val="45"/>
              </a:spcBef>
              <a:buFont typeface="Courier New"/>
              <a:buChar char="o"/>
              <a:tabLst>
                <a:tab pos="622300" algn="l"/>
              </a:tabLst>
            </a:pPr>
            <a:r>
              <a:rPr sz="2300" spc="5" dirty="0">
                <a:latin typeface="Carlito"/>
                <a:cs typeface="Carlito"/>
              </a:rPr>
              <a:t>G2, </a:t>
            </a:r>
            <a:r>
              <a:rPr sz="2300" spc="10" dirty="0">
                <a:latin typeface="Carlito"/>
                <a:cs typeface="Carlito"/>
              </a:rPr>
              <a:t>P2 </a:t>
            </a:r>
            <a:r>
              <a:rPr sz="2300" spc="-10" dirty="0">
                <a:latin typeface="Carlito"/>
                <a:cs typeface="Carlito"/>
              </a:rPr>
              <a:t>for </a:t>
            </a:r>
            <a:r>
              <a:rPr sz="2300" spc="10" dirty="0">
                <a:latin typeface="Carlito"/>
                <a:cs typeface="Carlito"/>
              </a:rPr>
              <a:t>GPU </a:t>
            </a:r>
            <a:r>
              <a:rPr sz="2300" spc="5" dirty="0">
                <a:latin typeface="Carlito"/>
                <a:cs typeface="Carlito"/>
              </a:rPr>
              <a:t>intensive</a:t>
            </a:r>
            <a:r>
              <a:rPr sz="2300" spc="55" dirty="0">
                <a:latin typeface="Carlito"/>
                <a:cs typeface="Carlito"/>
              </a:rPr>
              <a:t> </a:t>
            </a:r>
            <a:r>
              <a:rPr sz="2300" spc="5" dirty="0">
                <a:latin typeface="Carlito"/>
                <a:cs typeface="Carlito"/>
              </a:rPr>
              <a:t>applications</a:t>
            </a:r>
            <a:endParaRPr sz="2300" dirty="0">
              <a:latin typeface="Carlito"/>
              <a:cs typeface="Carlito"/>
            </a:endParaRPr>
          </a:p>
          <a:p>
            <a:pPr marL="622300" indent="-229235">
              <a:lnSpc>
                <a:spcPct val="100000"/>
              </a:lnSpc>
              <a:spcBef>
                <a:spcPts val="40"/>
              </a:spcBef>
              <a:buFont typeface="Courier New"/>
              <a:buChar char="o"/>
              <a:tabLst>
                <a:tab pos="622300" algn="l"/>
              </a:tabLst>
            </a:pPr>
            <a:r>
              <a:rPr sz="2300" spc="5" dirty="0">
                <a:latin typeface="Carlito"/>
                <a:cs typeface="Carlito"/>
              </a:rPr>
              <a:t>I2, </a:t>
            </a:r>
            <a:r>
              <a:rPr sz="2300" spc="10" dirty="0">
                <a:latin typeface="Carlito"/>
                <a:cs typeface="Carlito"/>
              </a:rPr>
              <a:t>D2 </a:t>
            </a:r>
            <a:r>
              <a:rPr sz="2300" spc="-10" dirty="0">
                <a:latin typeface="Carlito"/>
                <a:cs typeface="Carlito"/>
              </a:rPr>
              <a:t>for storage </a:t>
            </a:r>
            <a:r>
              <a:rPr sz="2300" spc="5" dirty="0">
                <a:latin typeface="Carlito"/>
                <a:cs typeface="Carlito"/>
              </a:rPr>
              <a:t>heavy applications</a:t>
            </a:r>
            <a:r>
              <a:rPr sz="2300" spc="70" dirty="0">
                <a:latin typeface="Carlito"/>
                <a:cs typeface="Carlito"/>
              </a:rPr>
              <a:t> </a:t>
            </a:r>
            <a:r>
              <a:rPr sz="2300" spc="5" dirty="0">
                <a:latin typeface="Carlito"/>
                <a:cs typeface="Carlito"/>
              </a:rPr>
              <a:t>(random)</a:t>
            </a:r>
            <a:endParaRPr sz="2300" dirty="0">
              <a:latin typeface="Carlito"/>
              <a:cs typeface="Carlito"/>
            </a:endParaRPr>
          </a:p>
          <a:p>
            <a:pPr marL="622300" indent="-229235">
              <a:lnSpc>
                <a:spcPct val="100000"/>
              </a:lnSpc>
              <a:spcBef>
                <a:spcPts val="35"/>
              </a:spcBef>
              <a:buFont typeface="Courier New"/>
              <a:buChar char="o"/>
              <a:tabLst>
                <a:tab pos="622300" algn="l"/>
              </a:tabLst>
            </a:pPr>
            <a:r>
              <a:rPr sz="2300" spc="10" dirty="0">
                <a:latin typeface="Carlito"/>
                <a:cs typeface="Carlito"/>
              </a:rPr>
              <a:t>HS1 </a:t>
            </a:r>
            <a:r>
              <a:rPr sz="2300" spc="-10" dirty="0">
                <a:latin typeface="Carlito"/>
                <a:cs typeface="Carlito"/>
              </a:rPr>
              <a:t>for storage </a:t>
            </a:r>
            <a:r>
              <a:rPr sz="2300" spc="5" dirty="0">
                <a:latin typeface="Carlito"/>
                <a:cs typeface="Carlito"/>
              </a:rPr>
              <a:t>heavy applications</a:t>
            </a:r>
            <a:r>
              <a:rPr sz="2300" spc="45" dirty="0">
                <a:latin typeface="Carlito"/>
                <a:cs typeface="Carlito"/>
              </a:rPr>
              <a:t> </a:t>
            </a:r>
            <a:r>
              <a:rPr sz="2300" spc="10" dirty="0">
                <a:latin typeface="Carlito"/>
                <a:cs typeface="Carlito"/>
              </a:rPr>
              <a:t>(sequential)</a:t>
            </a:r>
            <a:endParaRPr sz="23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2600" dirty="0">
              <a:latin typeface="Carlito"/>
              <a:cs typeface="Carlito"/>
            </a:endParaRPr>
          </a:p>
          <a:p>
            <a:pPr marR="5080" algn="r">
              <a:lnSpc>
                <a:spcPct val="100000"/>
              </a:lnSpc>
              <a:spcBef>
                <a:spcPts val="1900"/>
              </a:spcBef>
            </a:pPr>
            <a:r>
              <a:rPr sz="1800" spc="-10" dirty="0">
                <a:latin typeface="Carlito"/>
                <a:cs typeface="Carlito"/>
              </a:rPr>
              <a:t>Example </a:t>
            </a:r>
            <a:r>
              <a:rPr sz="1800" spc="-5" dirty="0">
                <a:latin typeface="Carlito"/>
                <a:cs typeface="Carlito"/>
              </a:rPr>
              <a:t>of M4 </a:t>
            </a:r>
            <a:r>
              <a:rPr sz="1800" spc="-10" dirty="0">
                <a:latin typeface="Carlito"/>
                <a:cs typeface="Carlito"/>
              </a:rPr>
              <a:t>family </a:t>
            </a:r>
            <a:r>
              <a:rPr sz="1800" spc="-5" dirty="0">
                <a:latin typeface="Carlito"/>
                <a:cs typeface="Carlito"/>
              </a:rPr>
              <a:t>of </a:t>
            </a:r>
            <a:r>
              <a:rPr sz="1800" spc="-10" dirty="0">
                <a:latin typeface="Carlito"/>
                <a:cs typeface="Carlito"/>
              </a:rPr>
              <a:t>instance</a:t>
            </a:r>
            <a:r>
              <a:rPr sz="1800" spc="5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type</a:t>
            </a:r>
            <a:endParaRPr sz="1800" dirty="0">
              <a:latin typeface="Carlito"/>
              <a:cs typeface="Carlito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347787" y="3305187"/>
          <a:ext cx="469646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4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10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294640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5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Model</a:t>
                      </a:r>
                      <a:endParaRPr sz="1500">
                        <a:latin typeface="Carlito"/>
                        <a:cs typeface="Carlito"/>
                      </a:endParaRPr>
                    </a:p>
                  </a:txBody>
                  <a:tcPr marL="0" marR="0" marT="1016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5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vCPU</a:t>
                      </a:r>
                      <a:endParaRPr sz="1500">
                        <a:latin typeface="Carlito"/>
                        <a:cs typeface="Carlito"/>
                      </a:endParaRPr>
                    </a:p>
                  </a:txBody>
                  <a:tcPr marL="0" marR="0" marT="1016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234315">
                        <a:lnSpc>
                          <a:spcPts val="1705"/>
                        </a:lnSpc>
                      </a:pPr>
                      <a:r>
                        <a:rPr sz="15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Mem</a:t>
                      </a:r>
                      <a:endParaRPr sz="1500">
                        <a:latin typeface="Carlito"/>
                        <a:cs typeface="Carlito"/>
                      </a:endParaRPr>
                    </a:p>
                    <a:p>
                      <a:pPr marL="246379">
                        <a:lnSpc>
                          <a:spcPts val="1795"/>
                        </a:lnSpc>
                      </a:pPr>
                      <a:r>
                        <a:rPr sz="15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(GiB)</a:t>
                      </a:r>
                      <a:endParaRPr sz="15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5"/>
                        </a:lnSpc>
                      </a:pPr>
                      <a:r>
                        <a:rPr sz="1500" b="1" spc="-1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Dedicated</a:t>
                      </a:r>
                      <a:r>
                        <a:rPr sz="1500" b="1" spc="-30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5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EBS</a:t>
                      </a:r>
                      <a:endParaRPr sz="1500">
                        <a:latin typeface="Carlito"/>
                        <a:cs typeface="Carlito"/>
                      </a:endParaRPr>
                    </a:p>
                    <a:p>
                      <a:pPr algn="ctr">
                        <a:lnSpc>
                          <a:spcPts val="1795"/>
                        </a:lnSpc>
                      </a:pPr>
                      <a:r>
                        <a:rPr sz="15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Bandwidth</a:t>
                      </a:r>
                      <a:r>
                        <a:rPr sz="1500" b="1" spc="-4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1500" b="1" spc="-5" dirty="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(Mbps)</a:t>
                      </a:r>
                      <a:endParaRPr sz="15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59055">
                        <a:lnSpc>
                          <a:spcPts val="1700"/>
                        </a:lnSpc>
                      </a:pPr>
                      <a:r>
                        <a:rPr sz="1500" spc="-5" dirty="0">
                          <a:latin typeface="Carlito"/>
                          <a:cs typeface="Carlito"/>
                        </a:rPr>
                        <a:t>m4.large</a:t>
                      </a:r>
                      <a:endParaRPr sz="1500" dirty="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</a:pPr>
                      <a:r>
                        <a:rPr sz="1500" dirty="0">
                          <a:latin typeface="Carlito"/>
                          <a:cs typeface="Carlito"/>
                        </a:rPr>
                        <a:t>2</a:t>
                      </a: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</a:pPr>
                      <a:r>
                        <a:rPr sz="1500" dirty="0">
                          <a:latin typeface="Carlito"/>
                          <a:cs typeface="Carlito"/>
                        </a:rPr>
                        <a:t>8</a:t>
                      </a: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700"/>
                        </a:lnSpc>
                      </a:pPr>
                      <a:r>
                        <a:rPr sz="1500" spc="-5" dirty="0">
                          <a:latin typeface="Carlito"/>
                          <a:cs typeface="Carlito"/>
                        </a:rPr>
                        <a:t>450</a:t>
                      </a:r>
                      <a:endParaRPr sz="15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59055">
                        <a:lnSpc>
                          <a:spcPts val="1700"/>
                        </a:lnSpc>
                      </a:pPr>
                      <a:r>
                        <a:rPr sz="1500" spc="-5" dirty="0">
                          <a:latin typeface="Carlito"/>
                          <a:cs typeface="Carlito"/>
                        </a:rPr>
                        <a:t>m4.xlarge</a:t>
                      </a:r>
                      <a:endParaRPr sz="15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</a:pPr>
                      <a:r>
                        <a:rPr sz="1500" dirty="0">
                          <a:latin typeface="Carlito"/>
                          <a:cs typeface="Carlito"/>
                        </a:rPr>
                        <a:t>4</a:t>
                      </a:r>
                      <a:endParaRPr sz="15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</a:pPr>
                      <a:r>
                        <a:rPr sz="1500" spc="-5" dirty="0">
                          <a:latin typeface="Carlito"/>
                          <a:cs typeface="Carlito"/>
                        </a:rPr>
                        <a:t>16</a:t>
                      </a:r>
                      <a:endParaRPr sz="15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700"/>
                        </a:lnSpc>
                      </a:pPr>
                      <a:r>
                        <a:rPr sz="1500" spc="-5" dirty="0">
                          <a:latin typeface="Carlito"/>
                          <a:cs typeface="Carlito"/>
                        </a:rPr>
                        <a:t>750</a:t>
                      </a:r>
                      <a:endParaRPr sz="15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59055">
                        <a:lnSpc>
                          <a:spcPts val="1700"/>
                        </a:lnSpc>
                      </a:pPr>
                      <a:r>
                        <a:rPr sz="1500" spc="-5" dirty="0">
                          <a:latin typeface="Carlito"/>
                          <a:cs typeface="Carlito"/>
                        </a:rPr>
                        <a:t>m4.2xlarge</a:t>
                      </a:r>
                      <a:endParaRPr sz="15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</a:pPr>
                      <a:r>
                        <a:rPr sz="1500" dirty="0">
                          <a:latin typeface="Carlito"/>
                          <a:cs typeface="Carlito"/>
                        </a:rPr>
                        <a:t>8</a:t>
                      </a:r>
                      <a:endParaRPr sz="15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</a:pPr>
                      <a:r>
                        <a:rPr sz="1500" spc="-5" dirty="0">
                          <a:latin typeface="Carlito"/>
                          <a:cs typeface="Carlito"/>
                        </a:rPr>
                        <a:t>32</a:t>
                      </a:r>
                      <a:endParaRPr sz="15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</a:pPr>
                      <a:r>
                        <a:rPr sz="1500" spc="-5" dirty="0">
                          <a:latin typeface="Carlito"/>
                          <a:cs typeface="Carlito"/>
                        </a:rPr>
                        <a:t>1,000</a:t>
                      </a:r>
                      <a:endParaRPr sz="15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59055">
                        <a:lnSpc>
                          <a:spcPts val="1700"/>
                        </a:lnSpc>
                      </a:pPr>
                      <a:r>
                        <a:rPr sz="1500" spc="-5" dirty="0">
                          <a:latin typeface="Carlito"/>
                          <a:cs typeface="Carlito"/>
                        </a:rPr>
                        <a:t>m4.4xlarge</a:t>
                      </a:r>
                      <a:endParaRPr sz="15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</a:pPr>
                      <a:r>
                        <a:rPr sz="1500" spc="-5" dirty="0">
                          <a:latin typeface="Carlito"/>
                          <a:cs typeface="Carlito"/>
                        </a:rPr>
                        <a:t>16</a:t>
                      </a:r>
                      <a:endParaRPr sz="15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</a:pPr>
                      <a:r>
                        <a:rPr sz="1500" spc="-5" dirty="0">
                          <a:latin typeface="Carlito"/>
                          <a:cs typeface="Carlito"/>
                        </a:rPr>
                        <a:t>64</a:t>
                      </a:r>
                      <a:endParaRPr sz="15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</a:pPr>
                      <a:r>
                        <a:rPr sz="1500" spc="-5" dirty="0">
                          <a:latin typeface="Carlito"/>
                          <a:cs typeface="Carlito"/>
                        </a:rPr>
                        <a:t>2,000</a:t>
                      </a:r>
                      <a:endParaRPr sz="15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59055">
                        <a:lnSpc>
                          <a:spcPts val="1700"/>
                        </a:lnSpc>
                      </a:pPr>
                      <a:r>
                        <a:rPr sz="1500" spc="-5" dirty="0">
                          <a:latin typeface="Carlito"/>
                          <a:cs typeface="Carlito"/>
                        </a:rPr>
                        <a:t>m4.10xlarge</a:t>
                      </a:r>
                      <a:endParaRPr sz="15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</a:pPr>
                      <a:r>
                        <a:rPr sz="1500" spc="-5" dirty="0">
                          <a:latin typeface="Carlito"/>
                          <a:cs typeface="Carlito"/>
                        </a:rPr>
                        <a:t>40</a:t>
                      </a:r>
                      <a:endParaRPr sz="15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</a:pPr>
                      <a:r>
                        <a:rPr sz="1500" spc="-5" dirty="0">
                          <a:latin typeface="Carlito"/>
                          <a:cs typeface="Carlito"/>
                        </a:rPr>
                        <a:t>160</a:t>
                      </a:r>
                      <a:endParaRPr sz="15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</a:pPr>
                      <a:r>
                        <a:rPr sz="1500" spc="-5" dirty="0">
                          <a:latin typeface="Carlito"/>
                          <a:cs typeface="Carlito"/>
                        </a:rPr>
                        <a:t>4,000</a:t>
                      </a:r>
                      <a:endParaRPr sz="15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59055">
                        <a:lnSpc>
                          <a:spcPts val="1700"/>
                        </a:lnSpc>
                      </a:pPr>
                      <a:r>
                        <a:rPr sz="1500" spc="-5" dirty="0">
                          <a:latin typeface="Carlito"/>
                          <a:cs typeface="Carlito"/>
                        </a:rPr>
                        <a:t>m4.16xlarge</a:t>
                      </a:r>
                      <a:endParaRPr sz="15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</a:pPr>
                      <a:r>
                        <a:rPr sz="1500" spc="-5" dirty="0">
                          <a:latin typeface="Carlito"/>
                          <a:cs typeface="Carlito"/>
                        </a:rPr>
                        <a:t>64</a:t>
                      </a:r>
                      <a:endParaRPr sz="15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</a:pPr>
                      <a:r>
                        <a:rPr sz="1500" spc="-5" dirty="0">
                          <a:latin typeface="Carlito"/>
                          <a:cs typeface="Carlito"/>
                        </a:rPr>
                        <a:t>256</a:t>
                      </a:r>
                      <a:endParaRPr sz="150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</a:pPr>
                      <a:r>
                        <a:rPr sz="1500" spc="-5" dirty="0">
                          <a:latin typeface="Carlito"/>
                          <a:cs typeface="Carlito"/>
                        </a:rPr>
                        <a:t>10,000</a:t>
                      </a:r>
                      <a:endParaRPr sz="1500" dirty="0">
                        <a:latin typeface="Carlito"/>
                        <a:cs typeface="Carlito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569785"/>
            <a:ext cx="47891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355" dirty="0">
                <a:solidFill>
                  <a:srgbClr val="000000"/>
                </a:solidFill>
              </a:rPr>
              <a:t>EC2 </a:t>
            </a:r>
            <a:r>
              <a:rPr sz="3200" spc="180" dirty="0">
                <a:solidFill>
                  <a:srgbClr val="000000"/>
                </a:solidFill>
              </a:rPr>
              <a:t>- </a:t>
            </a:r>
            <a:r>
              <a:rPr sz="3200" spc="-155" dirty="0">
                <a:solidFill>
                  <a:srgbClr val="000000"/>
                </a:solidFill>
              </a:rPr>
              <a:t>Running</a:t>
            </a:r>
            <a:r>
              <a:rPr sz="3200" spc="-705" dirty="0">
                <a:solidFill>
                  <a:srgbClr val="000000"/>
                </a:solidFill>
              </a:rPr>
              <a:t> </a:t>
            </a:r>
            <a:r>
              <a:rPr sz="3200" spc="-275" dirty="0">
                <a:solidFill>
                  <a:srgbClr val="000000"/>
                </a:solidFill>
              </a:rPr>
              <a:t>Instances</a:t>
            </a:r>
            <a:endParaRPr sz="32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48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083632" y="1461833"/>
            <a:ext cx="9613900" cy="367982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50" spc="5" dirty="0">
                <a:latin typeface="Carlito"/>
                <a:cs typeface="Carlito"/>
              </a:rPr>
              <a:t>Running</a:t>
            </a:r>
            <a:r>
              <a:rPr sz="3050" spc="-55" dirty="0">
                <a:latin typeface="Carlito"/>
                <a:cs typeface="Carlito"/>
              </a:rPr>
              <a:t> </a:t>
            </a:r>
            <a:r>
              <a:rPr sz="3050" spc="-5" dirty="0">
                <a:latin typeface="Carlito"/>
                <a:cs typeface="Carlito"/>
              </a:rPr>
              <a:t>instances</a:t>
            </a:r>
            <a:endParaRPr sz="3050" dirty="0">
              <a:latin typeface="Carlito"/>
              <a:cs typeface="Carlito"/>
            </a:endParaRPr>
          </a:p>
          <a:p>
            <a:pPr marL="469900" indent="-229235">
              <a:lnSpc>
                <a:spcPct val="100000"/>
              </a:lnSpc>
              <a:spcBef>
                <a:spcPts val="25"/>
              </a:spcBef>
              <a:buFont typeface="Symbol"/>
              <a:buChar char=""/>
              <a:tabLst>
                <a:tab pos="469900" algn="l"/>
              </a:tabLst>
            </a:pPr>
            <a:r>
              <a:rPr sz="3050" dirty="0">
                <a:latin typeface="Carlito"/>
                <a:cs typeface="Carlito"/>
              </a:rPr>
              <a:t>Instances </a:t>
            </a:r>
            <a:r>
              <a:rPr sz="3050" spc="-5" dirty="0">
                <a:latin typeface="Carlito"/>
                <a:cs typeface="Carlito"/>
              </a:rPr>
              <a:t>are </a:t>
            </a:r>
            <a:r>
              <a:rPr sz="3050" spc="5" dirty="0">
                <a:latin typeface="Carlito"/>
                <a:cs typeface="Carlito"/>
              </a:rPr>
              <a:t>launched </a:t>
            </a:r>
            <a:r>
              <a:rPr sz="3050" spc="-5" dirty="0">
                <a:latin typeface="Carlito"/>
                <a:cs typeface="Carlito"/>
              </a:rPr>
              <a:t>into </a:t>
            </a:r>
            <a:r>
              <a:rPr sz="3050" spc="10" dirty="0">
                <a:latin typeface="Carlito"/>
                <a:cs typeface="Carlito"/>
              </a:rPr>
              <a:t>an </a:t>
            </a:r>
            <a:r>
              <a:rPr sz="3050" spc="-5" dirty="0">
                <a:latin typeface="Carlito"/>
                <a:cs typeface="Carlito"/>
              </a:rPr>
              <a:t>existing </a:t>
            </a:r>
            <a:r>
              <a:rPr sz="3050" spc="5" dirty="0">
                <a:latin typeface="Carlito"/>
                <a:cs typeface="Carlito"/>
              </a:rPr>
              <a:t>VPC</a:t>
            </a:r>
            <a:r>
              <a:rPr sz="3050" spc="-220" dirty="0">
                <a:latin typeface="Carlito"/>
                <a:cs typeface="Carlito"/>
              </a:rPr>
              <a:t> </a:t>
            </a:r>
            <a:r>
              <a:rPr sz="3050" spc="5" dirty="0">
                <a:latin typeface="Carlito"/>
                <a:cs typeface="Carlito"/>
              </a:rPr>
              <a:t>subnet</a:t>
            </a:r>
            <a:endParaRPr sz="3050" dirty="0">
              <a:latin typeface="Carlito"/>
              <a:cs typeface="Carlito"/>
            </a:endParaRPr>
          </a:p>
          <a:p>
            <a:pPr marL="469900" indent="-229235">
              <a:lnSpc>
                <a:spcPct val="100000"/>
              </a:lnSpc>
              <a:spcBef>
                <a:spcPts val="10"/>
              </a:spcBef>
              <a:buFont typeface="Symbol"/>
              <a:buChar char=""/>
              <a:tabLst>
                <a:tab pos="469900" algn="l"/>
              </a:tabLst>
            </a:pPr>
            <a:r>
              <a:rPr sz="3050" spc="-10" dirty="0">
                <a:latin typeface="Carlito"/>
                <a:cs typeface="Carlito"/>
              </a:rPr>
              <a:t>CloudWatch </a:t>
            </a:r>
            <a:r>
              <a:rPr sz="3050" dirty="0">
                <a:latin typeface="Carlito"/>
                <a:cs typeface="Carlito"/>
              </a:rPr>
              <a:t>monitoring </a:t>
            </a:r>
            <a:r>
              <a:rPr sz="3050" spc="5" dirty="0">
                <a:latin typeface="Carlito"/>
                <a:cs typeface="Carlito"/>
              </a:rPr>
              <a:t>is enabled by</a:t>
            </a:r>
            <a:r>
              <a:rPr sz="3050" spc="-170" dirty="0">
                <a:latin typeface="Carlito"/>
                <a:cs typeface="Carlito"/>
              </a:rPr>
              <a:t> </a:t>
            </a:r>
            <a:r>
              <a:rPr sz="3050" spc="-10" dirty="0">
                <a:latin typeface="Carlito"/>
                <a:cs typeface="Carlito"/>
              </a:rPr>
              <a:t>default</a:t>
            </a:r>
            <a:endParaRPr sz="3050" dirty="0">
              <a:latin typeface="Carlito"/>
              <a:cs typeface="Carlito"/>
            </a:endParaRPr>
          </a:p>
          <a:p>
            <a:pPr marL="850900" lvl="1" indent="-229235">
              <a:lnSpc>
                <a:spcPct val="100000"/>
              </a:lnSpc>
              <a:spcBef>
                <a:spcPts val="90"/>
              </a:spcBef>
              <a:buFont typeface="Courier New"/>
              <a:buChar char="o"/>
              <a:tabLst>
                <a:tab pos="850900" algn="l"/>
              </a:tabLst>
            </a:pPr>
            <a:r>
              <a:rPr sz="2300" spc="10" dirty="0">
                <a:latin typeface="Carlito"/>
                <a:cs typeface="Carlito"/>
              </a:rPr>
              <a:t>CPU </a:t>
            </a:r>
            <a:r>
              <a:rPr sz="2300" spc="5" dirty="0">
                <a:latin typeface="Carlito"/>
                <a:cs typeface="Carlito"/>
              </a:rPr>
              <a:t>Utilization, Network </a:t>
            </a:r>
            <a:r>
              <a:rPr sz="2300" spc="10" dirty="0">
                <a:latin typeface="Carlito"/>
                <a:cs typeface="Carlito"/>
              </a:rPr>
              <a:t>I/O </a:t>
            </a:r>
            <a:r>
              <a:rPr sz="2300" dirty="0">
                <a:latin typeface="Carlito"/>
                <a:cs typeface="Carlito"/>
              </a:rPr>
              <a:t>are </a:t>
            </a:r>
            <a:r>
              <a:rPr sz="2300" spc="10" dirty="0">
                <a:latin typeface="Carlito"/>
                <a:cs typeface="Carlito"/>
              </a:rPr>
              <a:t>the </a:t>
            </a:r>
            <a:r>
              <a:rPr sz="2300" spc="15" dirty="0">
                <a:latin typeface="Carlito"/>
                <a:cs typeface="Carlito"/>
              </a:rPr>
              <a:t>primary </a:t>
            </a:r>
            <a:r>
              <a:rPr sz="2300" dirty="0">
                <a:latin typeface="Carlito"/>
                <a:cs typeface="Carlito"/>
              </a:rPr>
              <a:t>data </a:t>
            </a:r>
            <a:r>
              <a:rPr sz="2300" spc="5" dirty="0">
                <a:latin typeface="Carlito"/>
                <a:cs typeface="Carlito"/>
              </a:rPr>
              <a:t>points of</a:t>
            </a:r>
            <a:r>
              <a:rPr sz="2300" spc="40" dirty="0">
                <a:latin typeface="Carlito"/>
                <a:cs typeface="Carlito"/>
              </a:rPr>
              <a:t> </a:t>
            </a:r>
            <a:r>
              <a:rPr sz="2300" spc="-5" dirty="0">
                <a:latin typeface="Carlito"/>
                <a:cs typeface="Carlito"/>
              </a:rPr>
              <a:t>interest</a:t>
            </a:r>
            <a:endParaRPr sz="2300" dirty="0">
              <a:latin typeface="Carlito"/>
              <a:cs typeface="Carlito"/>
            </a:endParaRPr>
          </a:p>
          <a:p>
            <a:pPr marL="850265" marR="5080" lvl="1" indent="-228600">
              <a:lnSpc>
                <a:spcPct val="101299"/>
              </a:lnSpc>
              <a:buFont typeface="Courier New"/>
              <a:buChar char="o"/>
              <a:tabLst>
                <a:tab pos="850900" algn="l"/>
              </a:tabLst>
            </a:pPr>
            <a:r>
              <a:rPr sz="2300" spc="15" dirty="0">
                <a:latin typeface="Carlito"/>
                <a:cs typeface="Carlito"/>
              </a:rPr>
              <a:t>Memory </a:t>
            </a:r>
            <a:r>
              <a:rPr sz="2300" spc="10" dirty="0">
                <a:latin typeface="Carlito"/>
                <a:cs typeface="Carlito"/>
              </a:rPr>
              <a:t>and Disk </a:t>
            </a:r>
            <a:r>
              <a:rPr sz="2300" dirty="0">
                <a:latin typeface="Carlito"/>
                <a:cs typeface="Carlito"/>
              </a:rPr>
              <a:t>require </a:t>
            </a:r>
            <a:r>
              <a:rPr sz="2300" spc="10" dirty="0">
                <a:latin typeface="Carlito"/>
                <a:cs typeface="Carlito"/>
              </a:rPr>
              <a:t>an additional </a:t>
            </a:r>
            <a:r>
              <a:rPr sz="2300" spc="5" dirty="0">
                <a:latin typeface="Carlito"/>
                <a:cs typeface="Carlito"/>
              </a:rPr>
              <a:t>script that </a:t>
            </a:r>
            <a:r>
              <a:rPr sz="2300" spc="10" dirty="0">
                <a:latin typeface="Carlito"/>
                <a:cs typeface="Carlito"/>
              </a:rPr>
              <a:t>will </a:t>
            </a:r>
            <a:r>
              <a:rPr sz="2300" dirty="0">
                <a:latin typeface="Carlito"/>
                <a:cs typeface="Carlito"/>
              </a:rPr>
              <a:t>post </a:t>
            </a:r>
            <a:r>
              <a:rPr sz="2300" spc="10" dirty="0">
                <a:latin typeface="Carlito"/>
                <a:cs typeface="Carlito"/>
              </a:rPr>
              <a:t>a </a:t>
            </a:r>
            <a:r>
              <a:rPr sz="2300" spc="-5" dirty="0">
                <a:latin typeface="Carlito"/>
                <a:cs typeface="Carlito"/>
              </a:rPr>
              <a:t>to </a:t>
            </a:r>
            <a:r>
              <a:rPr sz="2300" spc="10" dirty="0">
                <a:latin typeface="Carlito"/>
                <a:cs typeface="Carlito"/>
              </a:rPr>
              <a:t>a </a:t>
            </a:r>
            <a:r>
              <a:rPr sz="2300" dirty="0">
                <a:latin typeface="Carlito"/>
                <a:cs typeface="Carlito"/>
              </a:rPr>
              <a:t>custom  CloudWatch</a:t>
            </a:r>
            <a:r>
              <a:rPr sz="2300" spc="25" dirty="0">
                <a:latin typeface="Carlito"/>
                <a:cs typeface="Carlito"/>
              </a:rPr>
              <a:t> </a:t>
            </a:r>
            <a:r>
              <a:rPr sz="2300" spc="10" dirty="0">
                <a:latin typeface="Carlito"/>
                <a:cs typeface="Carlito"/>
              </a:rPr>
              <a:t>metric</a:t>
            </a:r>
            <a:endParaRPr sz="2300" dirty="0">
              <a:latin typeface="Carlito"/>
              <a:cs typeface="Carlito"/>
            </a:endParaRPr>
          </a:p>
          <a:p>
            <a:pPr marL="469900" indent="-229235">
              <a:lnSpc>
                <a:spcPts val="3640"/>
              </a:lnSpc>
              <a:buFont typeface="Symbol"/>
              <a:buChar char=""/>
              <a:tabLst>
                <a:tab pos="469900" algn="l"/>
              </a:tabLst>
            </a:pPr>
            <a:r>
              <a:rPr sz="3050" spc="-5" dirty="0">
                <a:latin typeface="Carlito"/>
                <a:cs typeface="Carlito"/>
              </a:rPr>
              <a:t>Status</a:t>
            </a:r>
            <a:r>
              <a:rPr sz="3050" spc="-40" dirty="0">
                <a:latin typeface="Carlito"/>
                <a:cs typeface="Carlito"/>
              </a:rPr>
              <a:t> </a:t>
            </a:r>
            <a:r>
              <a:rPr sz="3050" dirty="0">
                <a:latin typeface="Carlito"/>
                <a:cs typeface="Carlito"/>
              </a:rPr>
              <a:t>checks</a:t>
            </a:r>
          </a:p>
          <a:p>
            <a:pPr marL="850900" lvl="1" indent="-229235">
              <a:lnSpc>
                <a:spcPct val="100000"/>
              </a:lnSpc>
              <a:spcBef>
                <a:spcPts val="80"/>
              </a:spcBef>
              <a:buFont typeface="Courier New"/>
              <a:buChar char="o"/>
              <a:tabLst>
                <a:tab pos="850900" algn="l"/>
              </a:tabLst>
            </a:pPr>
            <a:r>
              <a:rPr sz="2300" spc="10" dirty="0">
                <a:latin typeface="Carlito"/>
                <a:cs typeface="Carlito"/>
              </a:rPr>
              <a:t>OS check</a:t>
            </a:r>
            <a:endParaRPr sz="2300" dirty="0">
              <a:latin typeface="Carlito"/>
              <a:cs typeface="Carlito"/>
            </a:endParaRPr>
          </a:p>
          <a:p>
            <a:pPr marL="850900" lvl="1" indent="-229235">
              <a:lnSpc>
                <a:spcPct val="100000"/>
              </a:lnSpc>
              <a:spcBef>
                <a:spcPts val="50"/>
              </a:spcBef>
              <a:buFont typeface="Courier New"/>
              <a:buChar char="o"/>
              <a:tabLst>
                <a:tab pos="850900" algn="l"/>
              </a:tabLst>
            </a:pPr>
            <a:r>
              <a:rPr sz="2300" spc="5" dirty="0">
                <a:latin typeface="Carlito"/>
                <a:cs typeface="Carlito"/>
              </a:rPr>
              <a:t>Network reachability</a:t>
            </a:r>
            <a:r>
              <a:rPr sz="2300" spc="-10" dirty="0">
                <a:latin typeface="Carlito"/>
                <a:cs typeface="Carlito"/>
              </a:rPr>
              <a:t> </a:t>
            </a:r>
            <a:r>
              <a:rPr sz="2300" spc="10" dirty="0">
                <a:latin typeface="Carlito"/>
                <a:cs typeface="Carlito"/>
              </a:rPr>
              <a:t>check</a:t>
            </a:r>
            <a:endParaRPr sz="2300" dirty="0">
              <a:latin typeface="Carlito"/>
              <a:cs typeface="Carlito"/>
            </a:endParaRPr>
          </a:p>
        </p:txBody>
      </p:sp>
    </p:spTree>
  </p:cSld>
  <p:clrMapOvr>
    <a:masterClrMapping/>
  </p:clrMapOvr>
  <p:transition spd="slow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569785"/>
            <a:ext cx="481647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355" dirty="0">
                <a:solidFill>
                  <a:srgbClr val="000000"/>
                </a:solidFill>
              </a:rPr>
              <a:t>EC2 </a:t>
            </a:r>
            <a:r>
              <a:rPr sz="3200" spc="590" dirty="0">
                <a:solidFill>
                  <a:srgbClr val="000000"/>
                </a:solidFill>
              </a:rPr>
              <a:t>–</a:t>
            </a:r>
            <a:r>
              <a:rPr sz="3200" spc="-229" dirty="0">
                <a:solidFill>
                  <a:srgbClr val="000000"/>
                </a:solidFill>
              </a:rPr>
              <a:t> </a:t>
            </a:r>
            <a:r>
              <a:rPr sz="3200" spc="-270" dirty="0">
                <a:solidFill>
                  <a:srgbClr val="000000"/>
                </a:solidFill>
              </a:rPr>
              <a:t>Instance </a:t>
            </a:r>
            <a:r>
              <a:rPr sz="3200" spc="-290" dirty="0">
                <a:solidFill>
                  <a:srgbClr val="000000"/>
                </a:solidFill>
              </a:rPr>
              <a:t>Recovery</a:t>
            </a:r>
            <a:endParaRPr sz="32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49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083630" y="1364912"/>
            <a:ext cx="9958070" cy="324294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200" spc="-20" dirty="0">
                <a:latin typeface="Carlito"/>
                <a:cs typeface="Carlito"/>
              </a:rPr>
              <a:t>CloudWatch </a:t>
            </a:r>
            <a:r>
              <a:rPr sz="3200" spc="-15" dirty="0">
                <a:latin typeface="Carlito"/>
                <a:cs typeface="Carlito"/>
              </a:rPr>
              <a:t>monitors</a:t>
            </a:r>
            <a:r>
              <a:rPr sz="3200" spc="35" dirty="0">
                <a:latin typeface="Carlito"/>
                <a:cs typeface="Carlito"/>
              </a:rPr>
              <a:t> </a:t>
            </a:r>
            <a:r>
              <a:rPr sz="3200" spc="-15" dirty="0">
                <a:latin typeface="Carlito"/>
                <a:cs typeface="Carlito"/>
              </a:rPr>
              <a:t>instance</a:t>
            </a:r>
            <a:endParaRPr sz="3200">
              <a:latin typeface="Carlito"/>
              <a:cs typeface="Carlito"/>
            </a:endParaRPr>
          </a:p>
          <a:p>
            <a:pPr marL="469900" indent="-4572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200" spc="-10" dirty="0">
                <a:latin typeface="Carlito"/>
                <a:cs typeface="Carlito"/>
              </a:rPr>
              <a:t>Automatically </a:t>
            </a:r>
            <a:r>
              <a:rPr sz="3200" spc="-25" dirty="0">
                <a:latin typeface="Carlito"/>
                <a:cs typeface="Carlito"/>
              </a:rPr>
              <a:t>recovers </a:t>
            </a:r>
            <a:r>
              <a:rPr sz="3200" spc="-5" dirty="0">
                <a:latin typeface="Carlito"/>
                <a:cs typeface="Carlito"/>
              </a:rPr>
              <a:t>if it becomes</a:t>
            </a:r>
            <a:r>
              <a:rPr sz="3200" spc="3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impaired</a:t>
            </a:r>
            <a:endParaRPr sz="3200">
              <a:latin typeface="Carlito"/>
              <a:cs typeface="Carlito"/>
            </a:endParaRPr>
          </a:p>
          <a:p>
            <a:pPr marL="1003300" lvl="1" indent="-381635">
              <a:lnSpc>
                <a:spcPct val="100000"/>
              </a:lnSpc>
              <a:spcBef>
                <a:spcPts val="680"/>
              </a:spcBef>
              <a:buFont typeface="Arial"/>
              <a:buChar char="–"/>
              <a:tabLst>
                <a:tab pos="1002665" algn="l"/>
                <a:tab pos="1003300" algn="l"/>
              </a:tabLst>
            </a:pPr>
            <a:r>
              <a:rPr sz="2650" dirty="0">
                <a:latin typeface="Carlito"/>
                <a:cs typeface="Carlito"/>
              </a:rPr>
              <a:t>underlying </a:t>
            </a:r>
            <a:r>
              <a:rPr sz="2650" spc="-10" dirty="0">
                <a:latin typeface="Carlito"/>
                <a:cs typeface="Carlito"/>
              </a:rPr>
              <a:t>hardware</a:t>
            </a:r>
            <a:r>
              <a:rPr sz="2650" spc="-20" dirty="0">
                <a:latin typeface="Carlito"/>
                <a:cs typeface="Carlito"/>
              </a:rPr>
              <a:t> </a:t>
            </a:r>
            <a:r>
              <a:rPr sz="2650" spc="-10" dirty="0">
                <a:latin typeface="Carlito"/>
                <a:cs typeface="Carlito"/>
              </a:rPr>
              <a:t>failure</a:t>
            </a:r>
            <a:endParaRPr sz="2650">
              <a:latin typeface="Carlito"/>
              <a:cs typeface="Carlito"/>
            </a:endParaRPr>
          </a:p>
          <a:p>
            <a:pPr marL="1003300" lvl="1" indent="-381635">
              <a:lnSpc>
                <a:spcPct val="100000"/>
              </a:lnSpc>
              <a:spcBef>
                <a:spcPts val="660"/>
              </a:spcBef>
              <a:buFont typeface="Arial"/>
              <a:buChar char="–"/>
              <a:tabLst>
                <a:tab pos="1002665" algn="l"/>
                <a:tab pos="1003300" algn="l"/>
              </a:tabLst>
            </a:pPr>
            <a:r>
              <a:rPr sz="2650" spc="-5" dirty="0">
                <a:latin typeface="Carlito"/>
                <a:cs typeface="Carlito"/>
              </a:rPr>
              <a:t>problem that </a:t>
            </a:r>
            <a:r>
              <a:rPr sz="2650" spc="-10" dirty="0">
                <a:latin typeface="Carlito"/>
                <a:cs typeface="Carlito"/>
              </a:rPr>
              <a:t>requires </a:t>
            </a:r>
            <a:r>
              <a:rPr sz="2650" spc="-35" dirty="0">
                <a:latin typeface="Carlito"/>
                <a:cs typeface="Carlito"/>
              </a:rPr>
              <a:t>AWS </a:t>
            </a:r>
            <a:r>
              <a:rPr sz="2650" spc="-10" dirty="0">
                <a:latin typeface="Carlito"/>
                <a:cs typeface="Carlito"/>
              </a:rPr>
              <a:t>involvement to</a:t>
            </a:r>
            <a:r>
              <a:rPr sz="2650" spc="45" dirty="0">
                <a:latin typeface="Carlito"/>
                <a:cs typeface="Carlito"/>
              </a:rPr>
              <a:t> </a:t>
            </a:r>
            <a:r>
              <a:rPr sz="2650" spc="-10" dirty="0">
                <a:latin typeface="Carlito"/>
                <a:cs typeface="Carlito"/>
              </a:rPr>
              <a:t>repair</a:t>
            </a:r>
            <a:endParaRPr sz="2650">
              <a:latin typeface="Carlito"/>
              <a:cs typeface="Carlito"/>
            </a:endParaRPr>
          </a:p>
          <a:p>
            <a:pPr marL="469900" marR="5080" indent="-457200">
              <a:lnSpc>
                <a:spcPct val="100000"/>
              </a:lnSpc>
              <a:spcBef>
                <a:spcPts val="73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200" spc="-5" dirty="0">
                <a:latin typeface="Carlito"/>
                <a:cs typeface="Carlito"/>
              </a:rPr>
              <a:t>During </a:t>
            </a:r>
            <a:r>
              <a:rPr sz="3200" spc="-15" dirty="0">
                <a:latin typeface="Carlito"/>
                <a:cs typeface="Carlito"/>
              </a:rPr>
              <a:t>instance </a:t>
            </a:r>
            <a:r>
              <a:rPr sz="3200" spc="-35" dirty="0">
                <a:latin typeface="Carlito"/>
                <a:cs typeface="Carlito"/>
              </a:rPr>
              <a:t>recovery, </a:t>
            </a:r>
            <a:r>
              <a:rPr sz="3200" spc="-5" dirty="0">
                <a:latin typeface="Carlito"/>
                <a:cs typeface="Carlito"/>
              </a:rPr>
              <a:t>the </a:t>
            </a:r>
            <a:r>
              <a:rPr sz="3200" spc="-15" dirty="0">
                <a:latin typeface="Carlito"/>
                <a:cs typeface="Carlito"/>
              </a:rPr>
              <a:t>instance </a:t>
            </a:r>
            <a:r>
              <a:rPr sz="3200" spc="-5" dirty="0">
                <a:latin typeface="Carlito"/>
                <a:cs typeface="Carlito"/>
              </a:rPr>
              <a:t>is </a:t>
            </a:r>
            <a:r>
              <a:rPr sz="3200" spc="-20" dirty="0">
                <a:latin typeface="Carlito"/>
                <a:cs typeface="Carlito"/>
              </a:rPr>
              <a:t>migrated </a:t>
            </a:r>
            <a:r>
              <a:rPr sz="3200" spc="-5" dirty="0">
                <a:latin typeface="Carlito"/>
                <a:cs typeface="Carlito"/>
              </a:rPr>
              <a:t>during  </a:t>
            </a:r>
            <a:r>
              <a:rPr sz="3200" dirty="0">
                <a:latin typeface="Carlito"/>
                <a:cs typeface="Carlito"/>
              </a:rPr>
              <a:t>an </a:t>
            </a:r>
            <a:r>
              <a:rPr sz="3200" spc="-15" dirty="0">
                <a:latin typeface="Carlito"/>
                <a:cs typeface="Carlito"/>
              </a:rPr>
              <a:t>instance </a:t>
            </a:r>
            <a:r>
              <a:rPr sz="3200" spc="-10" dirty="0">
                <a:latin typeface="Carlito"/>
                <a:cs typeface="Carlito"/>
              </a:rPr>
              <a:t>reboot, </a:t>
            </a:r>
            <a:r>
              <a:rPr sz="3200" spc="-5" dirty="0">
                <a:latin typeface="Carlito"/>
                <a:cs typeface="Carlito"/>
              </a:rPr>
              <a:t>and </a:t>
            </a:r>
            <a:r>
              <a:rPr sz="3200" spc="-20" dirty="0">
                <a:latin typeface="Carlito"/>
                <a:cs typeface="Carlito"/>
              </a:rPr>
              <a:t>any data </a:t>
            </a:r>
            <a:r>
              <a:rPr sz="3200" spc="-10" dirty="0">
                <a:latin typeface="Carlito"/>
                <a:cs typeface="Carlito"/>
              </a:rPr>
              <a:t>that </a:t>
            </a:r>
            <a:r>
              <a:rPr sz="3200" spc="-5" dirty="0">
                <a:latin typeface="Carlito"/>
                <a:cs typeface="Carlito"/>
              </a:rPr>
              <a:t>is </a:t>
            </a:r>
            <a:r>
              <a:rPr sz="3200" dirty="0">
                <a:latin typeface="Carlito"/>
                <a:cs typeface="Carlito"/>
              </a:rPr>
              <a:t>in-memory </a:t>
            </a:r>
            <a:r>
              <a:rPr sz="3200" spc="-5" dirty="0">
                <a:latin typeface="Carlito"/>
                <a:cs typeface="Carlito"/>
              </a:rPr>
              <a:t>is</a:t>
            </a:r>
            <a:r>
              <a:rPr sz="3200" spc="180" dirty="0">
                <a:latin typeface="Carlito"/>
                <a:cs typeface="Carlito"/>
              </a:rPr>
              <a:t> </a:t>
            </a:r>
            <a:r>
              <a:rPr sz="3200" spc="-15" dirty="0">
                <a:latin typeface="Carlito"/>
                <a:cs typeface="Carlito"/>
              </a:rPr>
              <a:t>lost</a:t>
            </a:r>
            <a:endParaRPr sz="3200">
              <a:latin typeface="Carlito"/>
              <a:cs typeface="Carlito"/>
            </a:endParaRP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438721"/>
            <a:ext cx="67684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515" dirty="0">
                <a:solidFill>
                  <a:srgbClr val="000000"/>
                </a:solidFill>
              </a:rPr>
              <a:t>New </a:t>
            </a:r>
            <a:r>
              <a:rPr sz="4800" spc="-390" dirty="0">
                <a:solidFill>
                  <a:srgbClr val="000000"/>
                </a:solidFill>
              </a:rPr>
              <a:t>IT Business</a:t>
            </a:r>
            <a:r>
              <a:rPr sz="4800" spc="-395" dirty="0">
                <a:solidFill>
                  <a:srgbClr val="000000"/>
                </a:solidFill>
              </a:rPr>
              <a:t> </a:t>
            </a:r>
            <a:r>
              <a:rPr sz="4800" spc="-330" dirty="0">
                <a:solidFill>
                  <a:srgbClr val="000000"/>
                </a:solidFill>
              </a:rPr>
              <a:t>Model</a:t>
            </a:r>
            <a:endParaRPr sz="48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948432" y="2130734"/>
            <a:ext cx="6292215" cy="262064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indent="630555">
              <a:lnSpc>
                <a:spcPct val="115700"/>
              </a:lnSpc>
              <a:spcBef>
                <a:spcPts val="40"/>
              </a:spcBef>
            </a:pPr>
            <a:r>
              <a:rPr sz="4800" spc="-380" dirty="0">
                <a:latin typeface="Arial Black"/>
                <a:cs typeface="Arial Black"/>
              </a:rPr>
              <a:t>Cloud </a:t>
            </a:r>
            <a:r>
              <a:rPr sz="4800" spc="-345" dirty="0">
                <a:latin typeface="Arial Black"/>
                <a:cs typeface="Arial Black"/>
              </a:rPr>
              <a:t>Computing  </a:t>
            </a:r>
            <a:r>
              <a:rPr sz="4800" spc="-320" dirty="0">
                <a:latin typeface="Arial Black"/>
                <a:cs typeface="Arial Black"/>
              </a:rPr>
              <a:t>is</a:t>
            </a:r>
            <a:r>
              <a:rPr sz="4800" spc="-450" dirty="0">
                <a:latin typeface="Arial Black"/>
                <a:cs typeface="Arial Black"/>
              </a:rPr>
              <a:t> </a:t>
            </a:r>
            <a:r>
              <a:rPr sz="5050" i="1" spc="215" dirty="0">
                <a:latin typeface="Times New Roman"/>
                <a:cs typeface="Times New Roman"/>
              </a:rPr>
              <a:t>first</a:t>
            </a:r>
            <a:r>
              <a:rPr sz="5050" i="1" spc="-120" dirty="0">
                <a:latin typeface="Times New Roman"/>
                <a:cs typeface="Times New Roman"/>
              </a:rPr>
              <a:t> </a:t>
            </a:r>
            <a:r>
              <a:rPr sz="5050" i="1" spc="335" dirty="0">
                <a:latin typeface="Times New Roman"/>
                <a:cs typeface="Times New Roman"/>
              </a:rPr>
              <a:t>and</a:t>
            </a:r>
            <a:r>
              <a:rPr sz="5050" i="1" spc="-130" dirty="0">
                <a:latin typeface="Times New Roman"/>
                <a:cs typeface="Times New Roman"/>
              </a:rPr>
              <a:t> </a:t>
            </a:r>
            <a:r>
              <a:rPr sz="5050" i="1" spc="325" dirty="0">
                <a:latin typeface="Times New Roman"/>
                <a:cs typeface="Times New Roman"/>
              </a:rPr>
              <a:t>foremost</a:t>
            </a:r>
            <a:r>
              <a:rPr sz="5050" i="1" spc="-110" dirty="0">
                <a:latin typeface="Times New Roman"/>
                <a:cs typeface="Times New Roman"/>
              </a:rPr>
              <a:t> </a:t>
            </a:r>
            <a:r>
              <a:rPr sz="4800" spc="-555" dirty="0">
                <a:latin typeface="Arial Black"/>
                <a:cs typeface="Arial Black"/>
              </a:rPr>
              <a:t>a</a:t>
            </a:r>
            <a:endParaRPr sz="4800">
              <a:latin typeface="Arial Black"/>
              <a:cs typeface="Arial Black"/>
            </a:endParaRPr>
          </a:p>
          <a:p>
            <a:pPr marL="894715">
              <a:lnSpc>
                <a:spcPct val="100000"/>
              </a:lnSpc>
              <a:spcBef>
                <a:spcPts val="1105"/>
              </a:spcBef>
            </a:pPr>
            <a:r>
              <a:rPr sz="4800" spc="-425" dirty="0">
                <a:latin typeface="Arial Black"/>
                <a:cs typeface="Arial Black"/>
              </a:rPr>
              <a:t>Business</a:t>
            </a:r>
            <a:r>
              <a:rPr sz="4800" spc="-459" dirty="0">
                <a:latin typeface="Arial Black"/>
                <a:cs typeface="Arial Black"/>
              </a:rPr>
              <a:t> </a:t>
            </a:r>
            <a:r>
              <a:rPr sz="4800" spc="-365" dirty="0">
                <a:latin typeface="Arial Black"/>
                <a:cs typeface="Arial Black"/>
              </a:rPr>
              <a:t>Model</a:t>
            </a:r>
            <a:endParaRPr sz="48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911" y="688853"/>
            <a:ext cx="10774413" cy="50845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5596" y="132435"/>
            <a:ext cx="330771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355" dirty="0">
                <a:solidFill>
                  <a:srgbClr val="000000"/>
                </a:solidFill>
              </a:rPr>
              <a:t>EC2 </a:t>
            </a:r>
            <a:r>
              <a:rPr sz="3200" spc="180" dirty="0">
                <a:solidFill>
                  <a:srgbClr val="000000"/>
                </a:solidFill>
              </a:rPr>
              <a:t>-</a:t>
            </a:r>
            <a:r>
              <a:rPr sz="3200" spc="-254" dirty="0">
                <a:solidFill>
                  <a:srgbClr val="000000"/>
                </a:solidFill>
              </a:rPr>
              <a:t> </a:t>
            </a:r>
            <a:r>
              <a:rPr sz="3200" spc="-160" dirty="0">
                <a:solidFill>
                  <a:srgbClr val="000000"/>
                </a:solidFill>
              </a:rPr>
              <a:t>Monitoring</a:t>
            </a:r>
            <a:endParaRPr sz="32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50</a:t>
            </a:fld>
            <a:endParaRPr dirty="0"/>
          </a:p>
        </p:txBody>
      </p:sp>
    </p:spTree>
  </p:cSld>
  <p:clrMapOvr>
    <a:masterClrMapping/>
  </p:clrMapOvr>
  <p:transition spd="slow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569785"/>
            <a:ext cx="38741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355" dirty="0">
                <a:solidFill>
                  <a:srgbClr val="000000"/>
                </a:solidFill>
              </a:rPr>
              <a:t>EC2 </a:t>
            </a:r>
            <a:r>
              <a:rPr sz="3200" spc="180" dirty="0">
                <a:solidFill>
                  <a:srgbClr val="000000"/>
                </a:solidFill>
              </a:rPr>
              <a:t>-</a:t>
            </a:r>
            <a:r>
              <a:rPr sz="3200" spc="-265" dirty="0">
                <a:solidFill>
                  <a:srgbClr val="000000"/>
                </a:solidFill>
              </a:rPr>
              <a:t> </a:t>
            </a:r>
            <a:r>
              <a:rPr sz="3200" spc="-245" dirty="0">
                <a:solidFill>
                  <a:srgbClr val="000000"/>
                </a:solidFill>
              </a:rPr>
              <a:t>Bootstrapping</a:t>
            </a:r>
            <a:endParaRPr sz="320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51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132124" y="1374025"/>
            <a:ext cx="10041255" cy="46539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30"/>
              </a:spcBef>
              <a:buFont typeface="Wingdings"/>
              <a:buChar char=""/>
              <a:tabLst>
                <a:tab pos="241300" algn="l"/>
              </a:tabLst>
            </a:pPr>
            <a:r>
              <a:rPr sz="2500" spc="10" dirty="0">
                <a:latin typeface="Carlito"/>
                <a:cs typeface="Carlito"/>
              </a:rPr>
              <a:t>User </a:t>
            </a:r>
            <a:r>
              <a:rPr sz="2500" dirty="0">
                <a:latin typeface="Carlito"/>
                <a:cs typeface="Carlito"/>
              </a:rPr>
              <a:t>Data</a:t>
            </a:r>
          </a:p>
          <a:p>
            <a:pPr marL="621665" marR="5080" lvl="1" indent="-228600">
              <a:lnSpc>
                <a:spcPct val="101200"/>
              </a:lnSpc>
              <a:buFont typeface="Symbol"/>
              <a:buChar char=""/>
              <a:tabLst>
                <a:tab pos="622300" algn="l"/>
              </a:tabLst>
            </a:pPr>
            <a:r>
              <a:rPr sz="2500" spc="5" dirty="0">
                <a:latin typeface="Carlito"/>
                <a:cs typeface="Carlito"/>
              </a:rPr>
              <a:t>Provides </a:t>
            </a:r>
            <a:r>
              <a:rPr sz="2500" spc="15" dirty="0">
                <a:latin typeface="Carlito"/>
                <a:cs typeface="Carlito"/>
              </a:rPr>
              <a:t>a </a:t>
            </a:r>
            <a:r>
              <a:rPr sz="2500" spc="10" dirty="0">
                <a:latin typeface="Carlito"/>
                <a:cs typeface="Carlito"/>
              </a:rPr>
              <a:t>hook </a:t>
            </a:r>
            <a:r>
              <a:rPr sz="2500" dirty="0">
                <a:latin typeface="Carlito"/>
                <a:cs typeface="Carlito"/>
              </a:rPr>
              <a:t>to </a:t>
            </a:r>
            <a:r>
              <a:rPr sz="2500" spc="5" dirty="0">
                <a:latin typeface="Carlito"/>
                <a:cs typeface="Carlito"/>
              </a:rPr>
              <a:t>inject </a:t>
            </a:r>
            <a:r>
              <a:rPr sz="2500" spc="10" dirty="0">
                <a:latin typeface="Carlito"/>
                <a:cs typeface="Carlito"/>
              </a:rPr>
              <a:t>scripting </a:t>
            </a:r>
            <a:r>
              <a:rPr sz="2500" spc="-5" dirty="0">
                <a:latin typeface="Carlito"/>
                <a:cs typeface="Carlito"/>
              </a:rPr>
              <a:t>into any </a:t>
            </a:r>
            <a:r>
              <a:rPr sz="2500" dirty="0">
                <a:latin typeface="Carlito"/>
                <a:cs typeface="Carlito"/>
              </a:rPr>
              <a:t>standard instance </a:t>
            </a:r>
            <a:r>
              <a:rPr sz="2500" spc="5" dirty="0">
                <a:latin typeface="Carlito"/>
                <a:cs typeface="Carlito"/>
              </a:rPr>
              <a:t>you </a:t>
            </a:r>
            <a:r>
              <a:rPr sz="2500" spc="10" dirty="0">
                <a:latin typeface="Carlito"/>
                <a:cs typeface="Carlito"/>
              </a:rPr>
              <a:t>decide  </a:t>
            </a:r>
            <a:r>
              <a:rPr sz="2500" dirty="0">
                <a:latin typeface="Carlito"/>
                <a:cs typeface="Carlito"/>
              </a:rPr>
              <a:t>to </a:t>
            </a:r>
            <a:r>
              <a:rPr sz="2500" spc="10" dirty="0">
                <a:latin typeface="Carlito"/>
                <a:cs typeface="Carlito"/>
              </a:rPr>
              <a:t>launch</a:t>
            </a:r>
            <a:endParaRPr sz="2500" dirty="0">
              <a:latin typeface="Carlito"/>
              <a:cs typeface="Carlito"/>
            </a:endParaRPr>
          </a:p>
          <a:p>
            <a:pPr marL="1079500" lvl="2" indent="-228600">
              <a:lnSpc>
                <a:spcPct val="100000"/>
              </a:lnSpc>
              <a:spcBef>
                <a:spcPts val="55"/>
              </a:spcBef>
              <a:buFont typeface="Courier New"/>
              <a:buChar char="o"/>
              <a:tabLst>
                <a:tab pos="1079500" algn="l"/>
              </a:tabLst>
            </a:pPr>
            <a:r>
              <a:rPr sz="1800" spc="-5" dirty="0">
                <a:latin typeface="Carlito"/>
                <a:cs typeface="Carlito"/>
              </a:rPr>
              <a:t>These include the </a:t>
            </a:r>
            <a:r>
              <a:rPr sz="1800" spc="-10" dirty="0">
                <a:latin typeface="Carlito"/>
                <a:cs typeface="Carlito"/>
              </a:rPr>
              <a:t>Amazon </a:t>
            </a:r>
            <a:r>
              <a:rPr sz="1800" spc="-5" dirty="0">
                <a:latin typeface="Carlito"/>
                <a:cs typeface="Carlito"/>
              </a:rPr>
              <a:t>Linux, </a:t>
            </a:r>
            <a:r>
              <a:rPr sz="1800" spc="-10" dirty="0">
                <a:latin typeface="Carlito"/>
                <a:cs typeface="Carlito"/>
              </a:rPr>
              <a:t>Windows </a:t>
            </a:r>
            <a:r>
              <a:rPr sz="1800" dirty="0">
                <a:latin typeface="Carlito"/>
                <a:cs typeface="Carlito"/>
              </a:rPr>
              <a:t>and </a:t>
            </a:r>
            <a:r>
              <a:rPr sz="1800" spc="-5" dirty="0">
                <a:latin typeface="Carlito"/>
                <a:cs typeface="Carlito"/>
              </a:rPr>
              <a:t>Ubuntu</a:t>
            </a:r>
            <a:r>
              <a:rPr sz="1800" spc="15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AMIs</a:t>
            </a:r>
            <a:endParaRPr sz="1800" dirty="0">
              <a:latin typeface="Carlito"/>
              <a:cs typeface="Carlito"/>
            </a:endParaRPr>
          </a:p>
          <a:p>
            <a:pPr marL="1079500" lvl="2" indent="-228600">
              <a:lnSpc>
                <a:spcPts val="2150"/>
              </a:lnSpc>
              <a:buFont typeface="Courier New"/>
              <a:buChar char="o"/>
              <a:tabLst>
                <a:tab pos="1079500" algn="l"/>
              </a:tabLst>
            </a:pPr>
            <a:r>
              <a:rPr sz="1800" spc="-5" dirty="0">
                <a:latin typeface="Carlito"/>
                <a:cs typeface="Carlito"/>
              </a:rPr>
              <a:t>User </a:t>
            </a:r>
            <a:r>
              <a:rPr sz="1800" spc="-15" dirty="0">
                <a:latin typeface="Carlito"/>
                <a:cs typeface="Carlito"/>
              </a:rPr>
              <a:t>Data </a:t>
            </a:r>
            <a:r>
              <a:rPr sz="1800" spc="-10" dirty="0">
                <a:latin typeface="Carlito"/>
                <a:cs typeface="Carlito"/>
              </a:rPr>
              <a:t>can </a:t>
            </a:r>
            <a:r>
              <a:rPr sz="1800" spc="-5" dirty="0">
                <a:latin typeface="Carlito"/>
                <a:cs typeface="Carlito"/>
              </a:rPr>
              <a:t>only </a:t>
            </a:r>
            <a:r>
              <a:rPr sz="1800" dirty="0">
                <a:latin typeface="Carlito"/>
                <a:cs typeface="Carlito"/>
              </a:rPr>
              <a:t>be </a:t>
            </a:r>
            <a:r>
              <a:rPr sz="1800" spc="-5" dirty="0">
                <a:latin typeface="Carlito"/>
                <a:cs typeface="Carlito"/>
              </a:rPr>
              <a:t>modified while the </a:t>
            </a:r>
            <a:r>
              <a:rPr sz="1800" spc="-10" dirty="0">
                <a:latin typeface="Carlito"/>
                <a:cs typeface="Carlito"/>
              </a:rPr>
              <a:t>instance </a:t>
            </a:r>
            <a:r>
              <a:rPr sz="1800" spc="-5" dirty="0">
                <a:latin typeface="Carlito"/>
                <a:cs typeface="Carlito"/>
              </a:rPr>
              <a:t>is</a:t>
            </a:r>
            <a:r>
              <a:rPr sz="1800" spc="18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stopped</a:t>
            </a:r>
            <a:endParaRPr sz="1800" dirty="0">
              <a:latin typeface="Carlito"/>
              <a:cs typeface="Carlito"/>
            </a:endParaRPr>
          </a:p>
          <a:p>
            <a:pPr marL="622300" lvl="1" indent="-228600">
              <a:lnSpc>
                <a:spcPts val="2990"/>
              </a:lnSpc>
              <a:buFont typeface="Symbol"/>
              <a:buChar char=""/>
              <a:tabLst>
                <a:tab pos="622300" algn="l"/>
              </a:tabLst>
            </a:pPr>
            <a:r>
              <a:rPr sz="2500" spc="5" dirty="0">
                <a:latin typeface="Carlito"/>
                <a:cs typeface="Carlito"/>
              </a:rPr>
              <a:t>Suggested</a:t>
            </a:r>
            <a:r>
              <a:rPr sz="2500" spc="-15" dirty="0">
                <a:latin typeface="Carlito"/>
                <a:cs typeface="Carlito"/>
              </a:rPr>
              <a:t> </a:t>
            </a:r>
            <a:r>
              <a:rPr sz="2500" dirty="0">
                <a:latin typeface="Carlito"/>
                <a:cs typeface="Carlito"/>
              </a:rPr>
              <a:t>patterns</a:t>
            </a:r>
          </a:p>
          <a:p>
            <a:pPr marL="1079500" lvl="2" indent="-228600">
              <a:lnSpc>
                <a:spcPct val="100000"/>
              </a:lnSpc>
              <a:spcBef>
                <a:spcPts val="60"/>
              </a:spcBef>
              <a:buFont typeface="Courier New"/>
              <a:buChar char="o"/>
              <a:tabLst>
                <a:tab pos="1079500" algn="l"/>
              </a:tabLst>
            </a:pPr>
            <a:r>
              <a:rPr sz="1800" spc="-10" dirty="0">
                <a:latin typeface="Carlito"/>
                <a:cs typeface="Carlito"/>
              </a:rPr>
              <a:t>Install </a:t>
            </a:r>
            <a:r>
              <a:rPr sz="1800" spc="-5" dirty="0">
                <a:latin typeface="Carlito"/>
                <a:cs typeface="Carlito"/>
              </a:rPr>
              <a:t>security</a:t>
            </a:r>
            <a:r>
              <a:rPr sz="1800" spc="1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updates</a:t>
            </a:r>
            <a:endParaRPr sz="1800" dirty="0">
              <a:latin typeface="Carlito"/>
              <a:cs typeface="Carlito"/>
            </a:endParaRPr>
          </a:p>
          <a:p>
            <a:pPr marL="1536700" lvl="3" indent="-228600">
              <a:lnSpc>
                <a:spcPts val="2150"/>
              </a:lnSpc>
              <a:buFont typeface="Wingdings"/>
              <a:buChar char=""/>
              <a:tabLst>
                <a:tab pos="1536700" algn="l"/>
              </a:tabLst>
            </a:pPr>
            <a:r>
              <a:rPr sz="1800" dirty="0">
                <a:latin typeface="Carlito"/>
                <a:cs typeface="Carlito"/>
              </a:rPr>
              <a:t>yum </a:t>
            </a:r>
            <a:r>
              <a:rPr sz="1800" spc="-10" dirty="0">
                <a:latin typeface="Carlito"/>
                <a:cs typeface="Carlito"/>
              </a:rPr>
              <a:t>update</a:t>
            </a:r>
            <a:r>
              <a:rPr sz="1800" spc="1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-y</a:t>
            </a:r>
          </a:p>
          <a:p>
            <a:pPr marL="1079500" lvl="2" indent="-228600">
              <a:lnSpc>
                <a:spcPts val="2390"/>
              </a:lnSpc>
              <a:buFont typeface="Courier New"/>
              <a:buChar char="o"/>
              <a:tabLst>
                <a:tab pos="1079500" algn="l"/>
              </a:tabLst>
            </a:pPr>
            <a:r>
              <a:rPr sz="2000" spc="-10" dirty="0">
                <a:latin typeface="Carlito"/>
                <a:cs typeface="Carlito"/>
              </a:rPr>
              <a:t>Install</a:t>
            </a:r>
            <a:r>
              <a:rPr sz="2000" spc="5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middleware</a:t>
            </a:r>
            <a:endParaRPr sz="2000" dirty="0">
              <a:latin typeface="Carlito"/>
              <a:cs typeface="Carlito"/>
            </a:endParaRPr>
          </a:p>
          <a:p>
            <a:pPr marL="1536700" lvl="3" indent="-228600">
              <a:lnSpc>
                <a:spcPct val="100000"/>
              </a:lnSpc>
              <a:spcBef>
                <a:spcPts val="20"/>
              </a:spcBef>
              <a:buFont typeface="Wingdings"/>
              <a:buChar char=""/>
              <a:tabLst>
                <a:tab pos="1536700" algn="l"/>
              </a:tabLst>
            </a:pPr>
            <a:r>
              <a:rPr sz="1800" dirty="0">
                <a:latin typeface="Carlito"/>
                <a:cs typeface="Carlito"/>
              </a:rPr>
              <a:t>yum </a:t>
            </a:r>
            <a:r>
              <a:rPr sz="1800" spc="-10" dirty="0">
                <a:latin typeface="Carlito"/>
                <a:cs typeface="Carlito"/>
              </a:rPr>
              <a:t>install </a:t>
            </a:r>
            <a:r>
              <a:rPr sz="1800" dirty="0">
                <a:latin typeface="Carlito"/>
                <a:cs typeface="Carlito"/>
              </a:rPr>
              <a:t>-y</a:t>
            </a:r>
            <a:r>
              <a:rPr sz="1800" spc="1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httpd</a:t>
            </a:r>
            <a:endParaRPr sz="1800" dirty="0">
              <a:latin typeface="Carlito"/>
              <a:cs typeface="Carlito"/>
            </a:endParaRPr>
          </a:p>
          <a:p>
            <a:pPr marL="1536700" lvl="3" indent="-228600">
              <a:lnSpc>
                <a:spcPts val="2150"/>
              </a:lnSpc>
              <a:buFont typeface="Wingdings"/>
              <a:buChar char=""/>
              <a:tabLst>
                <a:tab pos="1536700" algn="l"/>
              </a:tabLst>
            </a:pPr>
            <a:r>
              <a:rPr sz="1800" spc="-10" dirty="0">
                <a:latin typeface="Carlito"/>
                <a:cs typeface="Carlito"/>
              </a:rPr>
              <a:t>chkconfig httpd</a:t>
            </a:r>
            <a:r>
              <a:rPr sz="1800" spc="2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on</a:t>
            </a:r>
            <a:endParaRPr sz="1800" dirty="0">
              <a:latin typeface="Carlito"/>
              <a:cs typeface="Carlito"/>
            </a:endParaRPr>
          </a:p>
          <a:p>
            <a:pPr marL="1079500" lvl="2" indent="-228600">
              <a:lnSpc>
                <a:spcPts val="2390"/>
              </a:lnSpc>
              <a:buFont typeface="Courier New"/>
              <a:buChar char="o"/>
              <a:tabLst>
                <a:tab pos="1079500" algn="l"/>
              </a:tabLst>
            </a:pPr>
            <a:r>
              <a:rPr sz="2000" spc="-5" dirty="0">
                <a:latin typeface="Carlito"/>
                <a:cs typeface="Carlito"/>
              </a:rPr>
              <a:t>Download </a:t>
            </a:r>
            <a:r>
              <a:rPr sz="2000" dirty="0">
                <a:latin typeface="Carlito"/>
                <a:cs typeface="Carlito"/>
              </a:rPr>
              <a:t>and </a:t>
            </a:r>
            <a:r>
              <a:rPr sz="2000" spc="-20" dirty="0">
                <a:latin typeface="Carlito"/>
                <a:cs typeface="Carlito"/>
              </a:rPr>
              <a:t>execute </a:t>
            </a:r>
            <a:r>
              <a:rPr sz="2000" dirty="0">
                <a:latin typeface="Carlito"/>
                <a:cs typeface="Carlito"/>
              </a:rPr>
              <a:t>a </a:t>
            </a:r>
            <a:r>
              <a:rPr sz="2000" spc="-10" dirty="0">
                <a:latin typeface="Carlito"/>
                <a:cs typeface="Carlito"/>
              </a:rPr>
              <a:t>remote</a:t>
            </a:r>
            <a:r>
              <a:rPr sz="2000" spc="-5" dirty="0">
                <a:latin typeface="Carlito"/>
                <a:cs typeface="Carlito"/>
              </a:rPr>
              <a:t> script</a:t>
            </a:r>
            <a:endParaRPr sz="2000" dirty="0">
              <a:latin typeface="Carlito"/>
              <a:cs typeface="Carlito"/>
            </a:endParaRPr>
          </a:p>
          <a:p>
            <a:pPr marL="1536700" lvl="3" indent="-228600">
              <a:lnSpc>
                <a:spcPct val="100000"/>
              </a:lnSpc>
              <a:spcBef>
                <a:spcPts val="20"/>
              </a:spcBef>
              <a:buFont typeface="Wingdings"/>
              <a:buChar char=""/>
              <a:tabLst>
                <a:tab pos="1536700" algn="l"/>
              </a:tabLst>
            </a:pPr>
            <a:r>
              <a:rPr sz="1800" spc="-5" dirty="0">
                <a:latin typeface="Carlito"/>
                <a:cs typeface="Carlito"/>
              </a:rPr>
              <a:t>Assign </a:t>
            </a:r>
            <a:r>
              <a:rPr sz="1800" dirty="0">
                <a:latin typeface="Carlito"/>
                <a:cs typeface="Carlito"/>
              </a:rPr>
              <a:t>an IAM </a:t>
            </a:r>
            <a:r>
              <a:rPr sz="1800" spc="-10" dirty="0">
                <a:latin typeface="Carlito"/>
                <a:cs typeface="Carlito"/>
              </a:rPr>
              <a:t>Profile to </a:t>
            </a:r>
            <a:r>
              <a:rPr sz="1800" spc="-5" dirty="0">
                <a:latin typeface="Carlito"/>
                <a:cs typeface="Carlito"/>
              </a:rPr>
              <a:t>the </a:t>
            </a:r>
            <a:r>
              <a:rPr sz="1800" spc="-10" dirty="0">
                <a:latin typeface="Carlito"/>
                <a:cs typeface="Carlito"/>
              </a:rPr>
              <a:t>EC2</a:t>
            </a:r>
            <a:r>
              <a:rPr sz="1800" spc="4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instance</a:t>
            </a:r>
            <a:endParaRPr sz="1800" dirty="0">
              <a:latin typeface="Carlito"/>
              <a:cs typeface="Carlito"/>
            </a:endParaRPr>
          </a:p>
          <a:p>
            <a:pPr marL="1536700" lvl="3" indent="-228600">
              <a:lnSpc>
                <a:spcPct val="100000"/>
              </a:lnSpc>
              <a:buFont typeface="Wingdings"/>
              <a:buChar char=""/>
              <a:tabLst>
                <a:tab pos="1536700" algn="l"/>
              </a:tabLst>
            </a:pPr>
            <a:r>
              <a:rPr sz="1800" spc="-5" dirty="0">
                <a:latin typeface="Carlito"/>
                <a:cs typeface="Carlito"/>
              </a:rPr>
              <a:t>Aws </a:t>
            </a:r>
            <a:r>
              <a:rPr sz="1800" dirty="0">
                <a:latin typeface="Carlito"/>
                <a:cs typeface="Carlito"/>
              </a:rPr>
              <a:t>s3 </a:t>
            </a:r>
            <a:r>
              <a:rPr sz="1800" spc="-5" dirty="0">
                <a:latin typeface="Carlito"/>
                <a:cs typeface="Carlito"/>
              </a:rPr>
              <a:t>cp </a:t>
            </a:r>
            <a:r>
              <a:rPr sz="1800" spc="-10" dirty="0">
                <a:latin typeface="Carlito"/>
                <a:cs typeface="Carlito"/>
              </a:rPr>
              <a:t>s3://mybucket/myscript.sh</a:t>
            </a:r>
            <a:r>
              <a:rPr sz="1800" spc="2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/tmp/myscript.sh</a:t>
            </a:r>
            <a:endParaRPr sz="1800" dirty="0">
              <a:latin typeface="Carlito"/>
              <a:cs typeface="Carlito"/>
            </a:endParaRPr>
          </a:p>
          <a:p>
            <a:pPr marL="1536700" lvl="3" indent="-228600">
              <a:lnSpc>
                <a:spcPct val="100000"/>
              </a:lnSpc>
              <a:buFont typeface="Wingdings"/>
              <a:buChar char=""/>
              <a:tabLst>
                <a:tab pos="1536700" algn="l"/>
              </a:tabLst>
            </a:pPr>
            <a:r>
              <a:rPr sz="1800" spc="-10" dirty="0">
                <a:latin typeface="Carlito"/>
                <a:cs typeface="Carlito"/>
              </a:rPr>
              <a:t>./tmp/myscript.sh</a:t>
            </a:r>
            <a:endParaRPr sz="1800" dirty="0">
              <a:latin typeface="Carlito"/>
              <a:cs typeface="Carlito"/>
            </a:endParaRPr>
          </a:p>
        </p:txBody>
      </p:sp>
    </p:spTree>
  </p:cSld>
  <p:clrMapOvr>
    <a:masterClrMapping/>
  </p:clrMapOvr>
  <p:transition spd="slow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569785"/>
            <a:ext cx="253936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355" dirty="0">
                <a:solidFill>
                  <a:srgbClr val="000000"/>
                </a:solidFill>
              </a:rPr>
              <a:t>EC2 </a:t>
            </a:r>
            <a:r>
              <a:rPr sz="3200" spc="180" dirty="0">
                <a:solidFill>
                  <a:srgbClr val="000000"/>
                </a:solidFill>
              </a:rPr>
              <a:t>-</a:t>
            </a:r>
            <a:r>
              <a:rPr sz="3200" spc="-270" dirty="0">
                <a:solidFill>
                  <a:srgbClr val="000000"/>
                </a:solidFill>
              </a:rPr>
              <a:t> </a:t>
            </a:r>
            <a:r>
              <a:rPr sz="3200" spc="-175" dirty="0">
                <a:solidFill>
                  <a:srgbClr val="000000"/>
                </a:solidFill>
              </a:rPr>
              <a:t>Pricing</a:t>
            </a:r>
            <a:endParaRPr sz="32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52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810994" y="1677111"/>
            <a:ext cx="8012430" cy="432041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00" b="1" spc="15" dirty="0">
                <a:latin typeface="Carlito"/>
                <a:cs typeface="Carlito"/>
              </a:rPr>
              <a:t>On Demand</a:t>
            </a:r>
            <a:r>
              <a:rPr sz="2500" b="1" spc="-20" dirty="0">
                <a:latin typeface="Carlito"/>
                <a:cs typeface="Carlito"/>
              </a:rPr>
              <a:t> </a:t>
            </a:r>
            <a:r>
              <a:rPr sz="2500" b="1" spc="5" dirty="0">
                <a:latin typeface="Carlito"/>
                <a:cs typeface="Carlito"/>
              </a:rPr>
              <a:t>Instance</a:t>
            </a:r>
            <a:endParaRPr sz="2500" b="1" dirty="0">
              <a:latin typeface="Carlito"/>
              <a:cs typeface="Carlito"/>
            </a:endParaRPr>
          </a:p>
          <a:p>
            <a:pPr marL="622300" indent="-228600">
              <a:lnSpc>
                <a:spcPct val="100000"/>
              </a:lnSpc>
              <a:spcBef>
                <a:spcPts val="45"/>
              </a:spcBef>
              <a:buFont typeface="Symbol"/>
              <a:buChar char=""/>
              <a:tabLst>
                <a:tab pos="622300" algn="l"/>
              </a:tabLst>
            </a:pPr>
            <a:r>
              <a:rPr sz="2300" spc="10" dirty="0">
                <a:latin typeface="Carlito"/>
                <a:cs typeface="Carlito"/>
              </a:rPr>
              <a:t>This is the </a:t>
            </a:r>
            <a:r>
              <a:rPr sz="2300" spc="5" dirty="0">
                <a:latin typeface="Carlito"/>
                <a:cs typeface="Carlito"/>
              </a:rPr>
              <a:t>most </a:t>
            </a:r>
            <a:r>
              <a:rPr sz="2300" spc="10" dirty="0">
                <a:latin typeface="Carlito"/>
                <a:cs typeface="Carlito"/>
              </a:rPr>
              <a:t>common and </a:t>
            </a:r>
            <a:r>
              <a:rPr sz="2300" spc="5" dirty="0">
                <a:latin typeface="Carlito"/>
                <a:cs typeface="Carlito"/>
              </a:rPr>
              <a:t>flexible </a:t>
            </a:r>
            <a:r>
              <a:rPr sz="2300" spc="10" dirty="0">
                <a:latin typeface="Carlito"/>
                <a:cs typeface="Carlito"/>
              </a:rPr>
              <a:t>pricing </a:t>
            </a:r>
            <a:r>
              <a:rPr sz="2300" spc="5" dirty="0">
                <a:latin typeface="Carlito"/>
                <a:cs typeface="Carlito"/>
              </a:rPr>
              <a:t>option</a:t>
            </a:r>
            <a:endParaRPr sz="2300" dirty="0">
              <a:latin typeface="Carlito"/>
              <a:cs typeface="Carlito"/>
            </a:endParaRPr>
          </a:p>
          <a:p>
            <a:pPr marL="622300" indent="-228600">
              <a:lnSpc>
                <a:spcPct val="100000"/>
              </a:lnSpc>
              <a:spcBef>
                <a:spcPts val="50"/>
              </a:spcBef>
              <a:buFont typeface="Symbol"/>
              <a:buChar char=""/>
              <a:tabLst>
                <a:tab pos="622300" algn="l"/>
              </a:tabLst>
            </a:pPr>
            <a:r>
              <a:rPr sz="2300" spc="-25" dirty="0">
                <a:latin typeface="Carlito"/>
                <a:cs typeface="Carlito"/>
              </a:rPr>
              <a:t>Pay </a:t>
            </a:r>
            <a:r>
              <a:rPr sz="2300" spc="10" dirty="0">
                <a:latin typeface="Carlito"/>
                <a:cs typeface="Carlito"/>
              </a:rPr>
              <a:t>only </a:t>
            </a:r>
            <a:r>
              <a:rPr sz="2300" spc="-10" dirty="0">
                <a:latin typeface="Carlito"/>
                <a:cs typeface="Carlito"/>
              </a:rPr>
              <a:t>for </a:t>
            </a:r>
            <a:r>
              <a:rPr sz="2300" spc="5" dirty="0">
                <a:latin typeface="Carlito"/>
                <a:cs typeface="Carlito"/>
              </a:rPr>
              <a:t>what </a:t>
            </a:r>
            <a:r>
              <a:rPr sz="2300" dirty="0">
                <a:latin typeface="Carlito"/>
                <a:cs typeface="Carlito"/>
              </a:rPr>
              <a:t>you</a:t>
            </a:r>
            <a:r>
              <a:rPr sz="2300" spc="15" dirty="0">
                <a:latin typeface="Carlito"/>
                <a:cs typeface="Carlito"/>
              </a:rPr>
              <a:t> </a:t>
            </a:r>
            <a:r>
              <a:rPr sz="2300" spc="10" dirty="0">
                <a:latin typeface="Carlito"/>
                <a:cs typeface="Carlito"/>
              </a:rPr>
              <a:t>use</a:t>
            </a:r>
            <a:endParaRPr sz="2300" dirty="0">
              <a:latin typeface="Carlito"/>
              <a:cs typeface="Carlito"/>
            </a:endParaRPr>
          </a:p>
          <a:p>
            <a:pPr marL="622300" indent="-228600">
              <a:lnSpc>
                <a:spcPct val="100000"/>
              </a:lnSpc>
              <a:spcBef>
                <a:spcPts val="35"/>
              </a:spcBef>
              <a:buFont typeface="Symbol"/>
              <a:buChar char=""/>
              <a:tabLst>
                <a:tab pos="622300" algn="l"/>
              </a:tabLst>
            </a:pPr>
            <a:r>
              <a:rPr sz="2300" spc="5" dirty="0">
                <a:latin typeface="Carlito"/>
                <a:cs typeface="Carlito"/>
              </a:rPr>
              <a:t>Stopped instances </a:t>
            </a:r>
            <a:r>
              <a:rPr sz="2300" spc="10" dirty="0">
                <a:latin typeface="Carlito"/>
                <a:cs typeface="Carlito"/>
              </a:rPr>
              <a:t>will not accrue hourly </a:t>
            </a:r>
            <a:r>
              <a:rPr sz="2300" spc="5" dirty="0">
                <a:latin typeface="Carlito"/>
                <a:cs typeface="Carlito"/>
              </a:rPr>
              <a:t>compute</a:t>
            </a:r>
            <a:r>
              <a:rPr sz="2300" spc="15" dirty="0">
                <a:latin typeface="Carlito"/>
                <a:cs typeface="Carlito"/>
              </a:rPr>
              <a:t> </a:t>
            </a:r>
            <a:r>
              <a:rPr sz="2300" dirty="0">
                <a:latin typeface="Carlito"/>
                <a:cs typeface="Carlito"/>
              </a:rPr>
              <a:t>costs</a:t>
            </a:r>
          </a:p>
          <a:p>
            <a:pPr marL="622300" indent="-228600">
              <a:lnSpc>
                <a:spcPct val="100000"/>
              </a:lnSpc>
              <a:spcBef>
                <a:spcPts val="35"/>
              </a:spcBef>
              <a:buFont typeface="Symbol"/>
              <a:buChar char=""/>
              <a:tabLst>
                <a:tab pos="622300" algn="l"/>
              </a:tabLst>
            </a:pPr>
            <a:r>
              <a:rPr sz="2300" spc="-25" dirty="0">
                <a:latin typeface="Carlito"/>
                <a:cs typeface="Carlito"/>
              </a:rPr>
              <a:t>Pay </a:t>
            </a:r>
            <a:r>
              <a:rPr sz="2300" spc="5" dirty="0">
                <a:latin typeface="Carlito"/>
                <a:cs typeface="Carlito"/>
              </a:rPr>
              <a:t>by </a:t>
            </a:r>
            <a:r>
              <a:rPr sz="2300" spc="10" dirty="0">
                <a:latin typeface="Carlito"/>
                <a:cs typeface="Carlito"/>
              </a:rPr>
              <a:t>the </a:t>
            </a:r>
            <a:r>
              <a:rPr sz="2300" spc="5" dirty="0">
                <a:latin typeface="Carlito"/>
                <a:cs typeface="Carlito"/>
              </a:rPr>
              <a:t>instance</a:t>
            </a:r>
            <a:r>
              <a:rPr sz="2300" spc="30" dirty="0">
                <a:latin typeface="Carlito"/>
                <a:cs typeface="Carlito"/>
              </a:rPr>
              <a:t> </a:t>
            </a:r>
            <a:r>
              <a:rPr sz="2300" spc="10" dirty="0">
                <a:latin typeface="Carlito"/>
                <a:cs typeface="Carlito"/>
              </a:rPr>
              <a:t>hour</a:t>
            </a:r>
            <a:endParaRPr sz="23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500" b="1" spc="5" dirty="0">
                <a:latin typeface="Carlito"/>
                <a:cs typeface="Carlito"/>
              </a:rPr>
              <a:t>Reserved Instance</a:t>
            </a:r>
            <a:r>
              <a:rPr sz="2500" b="1" dirty="0">
                <a:latin typeface="Carlito"/>
                <a:cs typeface="Carlito"/>
              </a:rPr>
              <a:t> </a:t>
            </a:r>
            <a:r>
              <a:rPr sz="2500" b="1" spc="5" dirty="0">
                <a:latin typeface="Carlito"/>
                <a:cs typeface="Carlito"/>
              </a:rPr>
              <a:t>(RI)</a:t>
            </a:r>
            <a:endParaRPr sz="2500" b="1" dirty="0">
              <a:latin typeface="Carlito"/>
              <a:cs typeface="Carlito"/>
            </a:endParaRPr>
          </a:p>
          <a:p>
            <a:pPr marL="622300" indent="-228600">
              <a:lnSpc>
                <a:spcPct val="100000"/>
              </a:lnSpc>
              <a:spcBef>
                <a:spcPts val="60"/>
              </a:spcBef>
              <a:buFont typeface="Symbol"/>
              <a:buChar char=""/>
              <a:tabLst>
                <a:tab pos="622300" algn="l"/>
              </a:tabLst>
            </a:pPr>
            <a:r>
              <a:rPr sz="2300" spc="10" dirty="0">
                <a:latin typeface="Carlito"/>
                <a:cs typeface="Carlito"/>
              </a:rPr>
              <a:t>1 </a:t>
            </a:r>
            <a:r>
              <a:rPr sz="2300" spc="5" dirty="0">
                <a:latin typeface="Carlito"/>
                <a:cs typeface="Carlito"/>
              </a:rPr>
              <a:t>or </a:t>
            </a:r>
            <a:r>
              <a:rPr sz="2300" spc="10" dirty="0">
                <a:latin typeface="Carlito"/>
                <a:cs typeface="Carlito"/>
              </a:rPr>
              <a:t>3 </a:t>
            </a:r>
            <a:r>
              <a:rPr sz="2300" spc="5" dirty="0">
                <a:latin typeface="Carlito"/>
                <a:cs typeface="Carlito"/>
              </a:rPr>
              <a:t>year</a:t>
            </a:r>
            <a:r>
              <a:rPr sz="2300" spc="-15" dirty="0">
                <a:latin typeface="Carlito"/>
                <a:cs typeface="Carlito"/>
              </a:rPr>
              <a:t> </a:t>
            </a:r>
            <a:r>
              <a:rPr sz="2300" spc="5" dirty="0">
                <a:latin typeface="Carlito"/>
                <a:cs typeface="Carlito"/>
              </a:rPr>
              <a:t>commitment</a:t>
            </a:r>
            <a:endParaRPr sz="2300" dirty="0">
              <a:latin typeface="Carlito"/>
              <a:cs typeface="Carlito"/>
            </a:endParaRPr>
          </a:p>
          <a:p>
            <a:pPr marL="1231900" lvl="1" indent="-228600">
              <a:lnSpc>
                <a:spcPct val="100000"/>
              </a:lnSpc>
              <a:spcBef>
                <a:spcPts val="30"/>
              </a:spcBef>
              <a:buFont typeface="Symbol"/>
              <a:buChar char=""/>
              <a:tabLst>
                <a:tab pos="1231900" algn="l"/>
              </a:tabLst>
            </a:pPr>
            <a:r>
              <a:rPr sz="1800" spc="-30" dirty="0">
                <a:latin typeface="Carlito"/>
                <a:cs typeface="Carlito"/>
              </a:rPr>
              <a:t>Pay </a:t>
            </a:r>
            <a:r>
              <a:rPr sz="1800" spc="-15" dirty="0">
                <a:latin typeface="Carlito"/>
                <a:cs typeface="Carlito"/>
              </a:rPr>
              <a:t>for </a:t>
            </a:r>
            <a:r>
              <a:rPr sz="1800" spc="-10" dirty="0">
                <a:latin typeface="Carlito"/>
                <a:cs typeface="Carlito"/>
              </a:rPr>
              <a:t>EC2 </a:t>
            </a:r>
            <a:r>
              <a:rPr sz="1800" spc="-5" dirty="0">
                <a:latin typeface="Carlito"/>
                <a:cs typeface="Carlito"/>
              </a:rPr>
              <a:t>hourly </a:t>
            </a:r>
            <a:r>
              <a:rPr sz="1800" spc="-10" dirty="0">
                <a:latin typeface="Carlito"/>
                <a:cs typeface="Carlito"/>
              </a:rPr>
              <a:t>at reduced </a:t>
            </a:r>
            <a:r>
              <a:rPr sz="1800" spc="-20" dirty="0">
                <a:latin typeface="Carlito"/>
                <a:cs typeface="Carlito"/>
              </a:rPr>
              <a:t>rates </a:t>
            </a:r>
            <a:r>
              <a:rPr sz="1800" spc="-10" dirty="0">
                <a:latin typeface="Carlito"/>
                <a:cs typeface="Carlito"/>
              </a:rPr>
              <a:t>(from </a:t>
            </a:r>
            <a:r>
              <a:rPr sz="1800" spc="-5" dirty="0">
                <a:latin typeface="Carlito"/>
                <a:cs typeface="Carlito"/>
              </a:rPr>
              <a:t>On Demand</a:t>
            </a:r>
            <a:r>
              <a:rPr sz="1800" spc="190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rates)</a:t>
            </a:r>
            <a:endParaRPr sz="1800" dirty="0">
              <a:latin typeface="Carlito"/>
              <a:cs typeface="Carlito"/>
            </a:endParaRPr>
          </a:p>
          <a:p>
            <a:pPr marL="622300" indent="-228600">
              <a:lnSpc>
                <a:spcPct val="100000"/>
              </a:lnSpc>
              <a:spcBef>
                <a:spcPts val="5"/>
              </a:spcBef>
              <a:buFont typeface="Symbol"/>
              <a:buChar char=""/>
              <a:tabLst>
                <a:tab pos="622300" algn="l"/>
              </a:tabLst>
            </a:pPr>
            <a:r>
              <a:rPr sz="2300" spc="-5" dirty="0">
                <a:latin typeface="Carlito"/>
                <a:cs typeface="Carlito"/>
              </a:rPr>
              <a:t>Payment</a:t>
            </a:r>
            <a:r>
              <a:rPr sz="2300" dirty="0">
                <a:latin typeface="Carlito"/>
                <a:cs typeface="Carlito"/>
              </a:rPr>
              <a:t> </a:t>
            </a:r>
            <a:r>
              <a:rPr sz="2300" spc="5" dirty="0">
                <a:latin typeface="Carlito"/>
                <a:cs typeface="Carlito"/>
              </a:rPr>
              <a:t>Options</a:t>
            </a:r>
            <a:endParaRPr sz="2300" dirty="0">
              <a:latin typeface="Carlito"/>
              <a:cs typeface="Carlito"/>
            </a:endParaRPr>
          </a:p>
          <a:p>
            <a:pPr marL="1231900" lvl="1" indent="-228600">
              <a:lnSpc>
                <a:spcPct val="100000"/>
              </a:lnSpc>
              <a:spcBef>
                <a:spcPts val="45"/>
              </a:spcBef>
              <a:buFont typeface="Symbol"/>
              <a:buChar char=""/>
              <a:tabLst>
                <a:tab pos="1231900" algn="l"/>
              </a:tabLst>
            </a:pPr>
            <a:r>
              <a:rPr sz="1800" dirty="0">
                <a:latin typeface="Carlito"/>
                <a:cs typeface="Carlito"/>
              </a:rPr>
              <a:t>No </a:t>
            </a:r>
            <a:r>
              <a:rPr sz="1800" spc="-10" dirty="0">
                <a:latin typeface="Carlito"/>
                <a:cs typeface="Carlito"/>
              </a:rPr>
              <a:t>Upfront payment: </a:t>
            </a:r>
            <a:r>
              <a:rPr sz="1800" dirty="0">
                <a:latin typeface="Carlito"/>
                <a:cs typeface="Carlito"/>
              </a:rPr>
              <a:t>no </a:t>
            </a:r>
            <a:r>
              <a:rPr sz="1800" spc="-5" dirty="0">
                <a:latin typeface="Carlito"/>
                <a:cs typeface="Carlito"/>
              </a:rPr>
              <a:t>CapEx, </a:t>
            </a:r>
            <a:r>
              <a:rPr sz="1800" spc="-10" dirty="0">
                <a:latin typeface="Carlito"/>
                <a:cs typeface="Carlito"/>
              </a:rPr>
              <a:t>lower </a:t>
            </a:r>
            <a:r>
              <a:rPr sz="1800" spc="-5" dirty="0">
                <a:latin typeface="Carlito"/>
                <a:cs typeface="Carlito"/>
              </a:rPr>
              <a:t>hourly </a:t>
            </a:r>
            <a:r>
              <a:rPr sz="1800" spc="-25" dirty="0">
                <a:latin typeface="Carlito"/>
                <a:cs typeface="Carlito"/>
              </a:rPr>
              <a:t>rate </a:t>
            </a:r>
            <a:r>
              <a:rPr sz="1800" spc="-5" dirty="0">
                <a:latin typeface="Carlito"/>
                <a:cs typeface="Carlito"/>
              </a:rPr>
              <a:t>than On</a:t>
            </a:r>
            <a:r>
              <a:rPr sz="1800" spc="14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Demand</a:t>
            </a:r>
            <a:endParaRPr sz="1800" dirty="0">
              <a:latin typeface="Carlito"/>
              <a:cs typeface="Carlito"/>
            </a:endParaRPr>
          </a:p>
          <a:p>
            <a:pPr marL="1231900" lvl="1" indent="-228600">
              <a:lnSpc>
                <a:spcPct val="100000"/>
              </a:lnSpc>
              <a:buFont typeface="Symbol"/>
              <a:buChar char=""/>
              <a:tabLst>
                <a:tab pos="1231900" algn="l"/>
              </a:tabLst>
            </a:pPr>
            <a:r>
              <a:rPr sz="1800" spc="-10" dirty="0">
                <a:latin typeface="Carlito"/>
                <a:cs typeface="Carlito"/>
              </a:rPr>
              <a:t>Partial Upfront payment: </a:t>
            </a:r>
            <a:r>
              <a:rPr sz="1800" spc="-5" dirty="0">
                <a:latin typeface="Carlito"/>
                <a:cs typeface="Carlito"/>
              </a:rPr>
              <a:t>some CapEx, </a:t>
            </a:r>
            <a:r>
              <a:rPr sz="1800" spc="-10" dirty="0">
                <a:latin typeface="Carlito"/>
                <a:cs typeface="Carlito"/>
              </a:rPr>
              <a:t>lower </a:t>
            </a:r>
            <a:r>
              <a:rPr sz="1800" spc="-5" dirty="0">
                <a:latin typeface="Carlito"/>
                <a:cs typeface="Carlito"/>
              </a:rPr>
              <a:t>hourly </a:t>
            </a:r>
            <a:r>
              <a:rPr sz="1800" spc="-25" dirty="0">
                <a:latin typeface="Carlito"/>
                <a:cs typeface="Carlito"/>
              </a:rPr>
              <a:t>rate </a:t>
            </a:r>
            <a:r>
              <a:rPr sz="1800" spc="-5" dirty="0">
                <a:latin typeface="Carlito"/>
                <a:cs typeface="Carlito"/>
              </a:rPr>
              <a:t>than </a:t>
            </a:r>
            <a:r>
              <a:rPr sz="1800" dirty="0">
                <a:latin typeface="Carlito"/>
                <a:cs typeface="Carlito"/>
              </a:rPr>
              <a:t>No</a:t>
            </a:r>
            <a:r>
              <a:rPr sz="1800" spc="18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Upfront</a:t>
            </a:r>
            <a:endParaRPr sz="1800" dirty="0">
              <a:latin typeface="Carlito"/>
              <a:cs typeface="Carlito"/>
            </a:endParaRPr>
          </a:p>
          <a:p>
            <a:pPr marL="1231900" lvl="1" indent="-228600">
              <a:lnSpc>
                <a:spcPct val="100000"/>
              </a:lnSpc>
              <a:buFont typeface="Symbol"/>
              <a:buChar char=""/>
              <a:tabLst>
                <a:tab pos="1231900" algn="l"/>
              </a:tabLst>
            </a:pPr>
            <a:r>
              <a:rPr sz="1800" spc="-5" dirty="0">
                <a:latin typeface="Carlito"/>
                <a:cs typeface="Carlito"/>
              </a:rPr>
              <a:t>All </a:t>
            </a:r>
            <a:r>
              <a:rPr sz="1800" spc="-10" dirty="0">
                <a:latin typeface="Carlito"/>
                <a:cs typeface="Carlito"/>
              </a:rPr>
              <a:t>Upfront payment: larger </a:t>
            </a:r>
            <a:r>
              <a:rPr sz="1800" spc="-5" dirty="0">
                <a:latin typeface="Carlito"/>
                <a:cs typeface="Carlito"/>
              </a:rPr>
              <a:t>Capex, </a:t>
            </a:r>
            <a:r>
              <a:rPr sz="1800" spc="-10" dirty="0">
                <a:latin typeface="Carlito"/>
                <a:cs typeface="Carlito"/>
              </a:rPr>
              <a:t>lowest </a:t>
            </a:r>
            <a:r>
              <a:rPr sz="1800" spc="-5" dirty="0">
                <a:latin typeface="Carlito"/>
                <a:cs typeface="Carlito"/>
              </a:rPr>
              <a:t>hourly </a:t>
            </a:r>
            <a:r>
              <a:rPr sz="1800" spc="-25" dirty="0">
                <a:latin typeface="Carlito"/>
                <a:cs typeface="Carlito"/>
              </a:rPr>
              <a:t>rate</a:t>
            </a:r>
            <a:r>
              <a:rPr sz="1800" spc="8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possible</a:t>
            </a:r>
            <a:endParaRPr sz="1800" dirty="0">
              <a:latin typeface="Carlito"/>
              <a:cs typeface="Carlito"/>
            </a:endParaRPr>
          </a:p>
        </p:txBody>
      </p:sp>
    </p:spTree>
  </p:cSld>
  <p:clrMapOvr>
    <a:masterClrMapping/>
  </p:clrMapOvr>
  <p:transition spd="slow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569785"/>
            <a:ext cx="253936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355" dirty="0">
                <a:solidFill>
                  <a:srgbClr val="000000"/>
                </a:solidFill>
              </a:rPr>
              <a:t>EC2 </a:t>
            </a:r>
            <a:r>
              <a:rPr sz="3200" spc="180" dirty="0">
                <a:solidFill>
                  <a:srgbClr val="000000"/>
                </a:solidFill>
              </a:rPr>
              <a:t>-</a:t>
            </a:r>
            <a:r>
              <a:rPr sz="3200" spc="-270" dirty="0">
                <a:solidFill>
                  <a:srgbClr val="000000"/>
                </a:solidFill>
              </a:rPr>
              <a:t> </a:t>
            </a:r>
            <a:r>
              <a:rPr sz="3200" spc="-175" dirty="0">
                <a:solidFill>
                  <a:srgbClr val="000000"/>
                </a:solidFill>
              </a:rPr>
              <a:t>Pricing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93656" y="1784413"/>
            <a:ext cx="3736975" cy="3015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rlito"/>
                <a:cs typeface="Carlito"/>
              </a:rPr>
              <a:t>Spot</a:t>
            </a:r>
            <a:endParaRPr sz="2800">
              <a:latin typeface="Carlito"/>
              <a:cs typeface="Carlito"/>
            </a:endParaRPr>
          </a:p>
          <a:p>
            <a:pPr marL="469900" marR="238760" indent="-228600">
              <a:lnSpc>
                <a:spcPct val="100000"/>
              </a:lnSpc>
              <a:spcBef>
                <a:spcPts val="30"/>
              </a:spcBef>
              <a:buFont typeface="Symbol"/>
              <a:buChar char=""/>
              <a:tabLst>
                <a:tab pos="469900" algn="l"/>
              </a:tabLst>
            </a:pPr>
            <a:r>
              <a:rPr sz="2400" spc="-10" dirty="0">
                <a:latin typeface="Carlito"/>
                <a:cs typeface="Carlito"/>
              </a:rPr>
              <a:t>Useful </a:t>
            </a:r>
            <a:r>
              <a:rPr sz="2400" spc="-20" dirty="0">
                <a:latin typeface="Carlito"/>
                <a:cs typeface="Carlito"/>
              </a:rPr>
              <a:t>for </a:t>
            </a:r>
            <a:r>
              <a:rPr sz="2400" spc="-15" dirty="0">
                <a:latin typeface="Carlito"/>
                <a:cs typeface="Carlito"/>
              </a:rPr>
              <a:t>“worker </a:t>
            </a:r>
            <a:r>
              <a:rPr sz="2400" spc="-5" dirty="0">
                <a:latin typeface="Carlito"/>
                <a:cs typeface="Carlito"/>
              </a:rPr>
              <a:t>pool”  scenarios</a:t>
            </a:r>
            <a:endParaRPr sz="2400">
              <a:latin typeface="Carlito"/>
              <a:cs typeface="Carlito"/>
            </a:endParaRPr>
          </a:p>
          <a:p>
            <a:pPr marL="850900" marR="5080" indent="-228600">
              <a:lnSpc>
                <a:spcPct val="100000"/>
              </a:lnSpc>
            </a:pPr>
            <a:r>
              <a:rPr sz="2400" spc="-5" dirty="0">
                <a:latin typeface="Courier New"/>
                <a:cs typeface="Courier New"/>
              </a:rPr>
              <a:t>o</a:t>
            </a:r>
            <a:r>
              <a:rPr sz="2400" spc="-1135" dirty="0">
                <a:latin typeface="Courier New"/>
                <a:cs typeface="Courier New"/>
              </a:rPr>
              <a:t> </a:t>
            </a:r>
            <a:r>
              <a:rPr sz="2400" spc="-25" dirty="0">
                <a:latin typeface="Carlito"/>
                <a:cs typeface="Carlito"/>
              </a:rPr>
              <a:t>Transcode, </a:t>
            </a:r>
            <a:r>
              <a:rPr sz="2400" dirty="0">
                <a:latin typeface="Carlito"/>
                <a:cs typeface="Carlito"/>
              </a:rPr>
              <a:t>map </a:t>
            </a:r>
            <a:r>
              <a:rPr sz="2400" spc="-10" dirty="0">
                <a:latin typeface="Carlito"/>
                <a:cs typeface="Carlito"/>
              </a:rPr>
              <a:t>reduce  task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nodes</a:t>
            </a:r>
            <a:endParaRPr sz="2400">
              <a:latin typeface="Carlito"/>
              <a:cs typeface="Carlito"/>
            </a:endParaRPr>
          </a:p>
          <a:p>
            <a:pPr marL="469900" marR="152400" indent="-228600">
              <a:lnSpc>
                <a:spcPct val="100000"/>
              </a:lnSpc>
              <a:buFont typeface="Symbol"/>
              <a:buChar char=""/>
              <a:tabLst>
                <a:tab pos="469900" algn="l"/>
              </a:tabLst>
            </a:pPr>
            <a:r>
              <a:rPr sz="2400" dirty="0">
                <a:latin typeface="Carlito"/>
                <a:cs typeface="Carlito"/>
              </a:rPr>
              <a:t>Can </a:t>
            </a:r>
            <a:r>
              <a:rPr sz="2400" spc="-5" dirty="0">
                <a:latin typeface="Carlito"/>
                <a:cs typeface="Carlito"/>
              </a:rPr>
              <a:t>be </a:t>
            </a:r>
            <a:r>
              <a:rPr sz="2400" spc="-10" dirty="0">
                <a:latin typeface="Carlito"/>
                <a:cs typeface="Carlito"/>
              </a:rPr>
              <a:t>lost </a:t>
            </a:r>
            <a:r>
              <a:rPr sz="2400" dirty="0">
                <a:latin typeface="Carlito"/>
                <a:cs typeface="Carlito"/>
              </a:rPr>
              <a:t>as </a:t>
            </a:r>
            <a:r>
              <a:rPr sz="2400" spc="-10" dirty="0">
                <a:latin typeface="Carlito"/>
                <a:cs typeface="Carlito"/>
              </a:rPr>
              <a:t>soon </a:t>
            </a:r>
            <a:r>
              <a:rPr sz="2400" dirty="0">
                <a:latin typeface="Carlito"/>
                <a:cs typeface="Carlito"/>
              </a:rPr>
              <a:t>as  </a:t>
            </a:r>
            <a:r>
              <a:rPr sz="2400" spc="-5" dirty="0">
                <a:latin typeface="Carlito"/>
                <a:cs typeface="Carlito"/>
              </a:rPr>
              <a:t>someone </a:t>
            </a:r>
            <a:r>
              <a:rPr sz="2400" dirty="0">
                <a:latin typeface="Carlito"/>
                <a:cs typeface="Carlito"/>
              </a:rPr>
              <a:t>is </a:t>
            </a:r>
            <a:r>
              <a:rPr sz="2400" spc="-5" dirty="0">
                <a:latin typeface="Carlito"/>
                <a:cs typeface="Carlito"/>
              </a:rPr>
              <a:t>willing </a:t>
            </a:r>
            <a:r>
              <a:rPr sz="2400" spc="-15" dirty="0">
                <a:latin typeface="Carlito"/>
                <a:cs typeface="Carlito"/>
              </a:rPr>
              <a:t>to</a:t>
            </a:r>
            <a:r>
              <a:rPr sz="2400" spc="-90" dirty="0">
                <a:latin typeface="Carlito"/>
                <a:cs typeface="Carlito"/>
              </a:rPr>
              <a:t> </a:t>
            </a:r>
            <a:r>
              <a:rPr sz="2400" spc="-20" dirty="0">
                <a:latin typeface="Carlito"/>
                <a:cs typeface="Carlito"/>
              </a:rPr>
              <a:t>pay  </a:t>
            </a:r>
            <a:r>
              <a:rPr sz="2400" spc="-15" dirty="0">
                <a:latin typeface="Carlito"/>
                <a:cs typeface="Carlito"/>
              </a:rPr>
              <a:t>more </a:t>
            </a:r>
            <a:r>
              <a:rPr sz="2400" spc="-20" dirty="0">
                <a:latin typeface="Carlito"/>
                <a:cs typeface="Carlito"/>
              </a:rPr>
              <a:t>for </a:t>
            </a:r>
            <a:r>
              <a:rPr sz="2400" spc="-10" dirty="0">
                <a:latin typeface="Carlito"/>
                <a:cs typeface="Carlito"/>
              </a:rPr>
              <a:t>that</a:t>
            </a:r>
            <a:r>
              <a:rPr sz="240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instance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32959" y="478536"/>
            <a:ext cx="6949440" cy="44714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53</a:t>
            </a:fld>
            <a:endParaRPr dirty="0"/>
          </a:p>
        </p:txBody>
      </p:sp>
    </p:spTree>
  </p:cSld>
  <p:clrMapOvr>
    <a:masterClrMapping/>
  </p:clrMapOvr>
  <p:transition spd="slow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635" cy="6858000"/>
            <a:chOff x="0" y="0"/>
            <a:chExt cx="12192635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63337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5943600"/>
              <a:ext cx="9187815" cy="914400"/>
            </a:xfrm>
            <a:custGeom>
              <a:avLst/>
              <a:gdLst/>
              <a:ahLst/>
              <a:cxnLst/>
              <a:rect l="l" t="t" r="r" b="b"/>
              <a:pathLst>
                <a:path w="9187815" h="914400">
                  <a:moveTo>
                    <a:pt x="0" y="0"/>
                  </a:moveTo>
                  <a:lnTo>
                    <a:pt x="0" y="914400"/>
                  </a:lnTo>
                  <a:lnTo>
                    <a:pt x="9187332" y="914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9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03945" y="5645696"/>
              <a:ext cx="10288270" cy="1212850"/>
            </a:xfrm>
            <a:custGeom>
              <a:avLst/>
              <a:gdLst/>
              <a:ahLst/>
              <a:cxnLst/>
              <a:rect l="l" t="t" r="r" b="b"/>
              <a:pathLst>
                <a:path w="10288270" h="1212850">
                  <a:moveTo>
                    <a:pt x="10288066" y="0"/>
                  </a:moveTo>
                  <a:lnTo>
                    <a:pt x="0" y="1212303"/>
                  </a:lnTo>
                  <a:lnTo>
                    <a:pt x="10288066" y="1212303"/>
                  </a:lnTo>
                  <a:lnTo>
                    <a:pt x="10288066" y="0"/>
                  </a:lnTo>
                  <a:close/>
                </a:path>
              </a:pathLst>
            </a:custGeom>
            <a:solidFill>
              <a:srgbClr val="187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60905" y="5957544"/>
              <a:ext cx="10231120" cy="901065"/>
            </a:xfrm>
            <a:custGeom>
              <a:avLst/>
              <a:gdLst/>
              <a:ahLst/>
              <a:cxnLst/>
              <a:rect l="l" t="t" r="r" b="b"/>
              <a:pathLst>
                <a:path w="10231120" h="901065">
                  <a:moveTo>
                    <a:pt x="10231107" y="0"/>
                  </a:moveTo>
                  <a:lnTo>
                    <a:pt x="0" y="900455"/>
                  </a:lnTo>
                  <a:lnTo>
                    <a:pt x="10231107" y="900455"/>
                  </a:lnTo>
                  <a:lnTo>
                    <a:pt x="10231107" y="0"/>
                  </a:lnTo>
                  <a:close/>
                </a:path>
              </a:pathLst>
            </a:custGeom>
            <a:solidFill>
              <a:srgbClr val="2C99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849356" y="6228588"/>
              <a:ext cx="1171955" cy="4404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853842" y="1945665"/>
            <a:ext cx="5062220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409" dirty="0"/>
              <a:t>AWS Elastic  </a:t>
            </a:r>
            <a:r>
              <a:rPr spc="-509" dirty="0"/>
              <a:t>Load</a:t>
            </a:r>
            <a:r>
              <a:rPr spc="-535" dirty="0"/>
              <a:t> </a:t>
            </a:r>
            <a:r>
              <a:rPr spc="-390" dirty="0"/>
              <a:t>Balancing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2417064" y="2315717"/>
            <a:ext cx="8242300" cy="4396105"/>
            <a:chOff x="2417064" y="2315717"/>
            <a:chExt cx="8242300" cy="4396105"/>
          </a:xfrm>
        </p:grpSpPr>
        <p:sp>
          <p:nvSpPr>
            <p:cNvPr id="10" name="object 10"/>
            <p:cNvSpPr/>
            <p:nvPr/>
          </p:nvSpPr>
          <p:spPr>
            <a:xfrm>
              <a:off x="2436114" y="2315717"/>
              <a:ext cx="0" cy="1135380"/>
            </a:xfrm>
            <a:custGeom>
              <a:avLst/>
              <a:gdLst/>
              <a:ahLst/>
              <a:cxnLst/>
              <a:rect l="l" t="t" r="r" b="b"/>
              <a:pathLst>
                <a:path h="1135379">
                  <a:moveTo>
                    <a:pt x="0" y="0"/>
                  </a:moveTo>
                  <a:lnTo>
                    <a:pt x="0" y="113477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967216" y="6376415"/>
              <a:ext cx="1691639" cy="3352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42060"/>
            <a:ext cx="12192000" cy="5615940"/>
            <a:chOff x="0" y="1242060"/>
            <a:chExt cx="12192000" cy="5615940"/>
          </a:xfrm>
        </p:grpSpPr>
        <p:sp>
          <p:nvSpPr>
            <p:cNvPr id="3" name="object 3"/>
            <p:cNvSpPr/>
            <p:nvPr/>
          </p:nvSpPr>
          <p:spPr>
            <a:xfrm>
              <a:off x="242315" y="4108704"/>
              <a:ext cx="3927348" cy="157581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3070860"/>
              <a:ext cx="4736592" cy="13091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2315" y="1417320"/>
              <a:ext cx="3229356" cy="17251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564880" y="1242060"/>
              <a:ext cx="138683" cy="423976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20506" y="1264158"/>
              <a:ext cx="27305" cy="4142104"/>
            </a:xfrm>
            <a:custGeom>
              <a:avLst/>
              <a:gdLst/>
              <a:ahLst/>
              <a:cxnLst/>
              <a:rect l="l" t="t" r="r" b="b"/>
              <a:pathLst>
                <a:path w="27304" h="4142104">
                  <a:moveTo>
                    <a:pt x="26898" y="0"/>
                  </a:moveTo>
                  <a:lnTo>
                    <a:pt x="0" y="4141698"/>
                  </a:lnTo>
                </a:path>
              </a:pathLst>
            </a:custGeom>
            <a:ln w="25908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148571" y="2045208"/>
              <a:ext cx="2578607" cy="25786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276344" y="2976372"/>
              <a:ext cx="3915155" cy="280720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720466" y="130493"/>
            <a:ext cx="4747133" cy="9201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5850" spc="10" dirty="0">
                <a:solidFill>
                  <a:srgbClr val="000000"/>
                </a:solidFill>
                <a:latin typeface="Carlito"/>
                <a:cs typeface="Carlito"/>
              </a:rPr>
              <a:t>On</a:t>
            </a:r>
            <a:r>
              <a:rPr sz="5850" spc="-65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5850" spc="-10" dirty="0">
                <a:solidFill>
                  <a:srgbClr val="000000"/>
                </a:solidFill>
                <a:latin typeface="Carlito"/>
                <a:cs typeface="Carlito"/>
              </a:rPr>
              <a:t>Premise</a:t>
            </a:r>
            <a:endParaRPr sz="5850" dirty="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732327" y="339128"/>
            <a:ext cx="1994851" cy="9201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5850" spc="-220" dirty="0">
                <a:latin typeface="Carlito"/>
                <a:cs typeface="Carlito"/>
              </a:rPr>
              <a:t>A</a:t>
            </a:r>
            <a:r>
              <a:rPr sz="5850" spc="-10" dirty="0">
                <a:latin typeface="Carlito"/>
                <a:cs typeface="Carlito"/>
              </a:rPr>
              <a:t>W</a:t>
            </a:r>
            <a:r>
              <a:rPr sz="5850" spc="5" dirty="0">
                <a:latin typeface="Carlito"/>
                <a:cs typeface="Carlito"/>
              </a:rPr>
              <a:t>S</a:t>
            </a:r>
            <a:endParaRPr sz="5850" dirty="0">
              <a:latin typeface="Carlito"/>
              <a:cs typeface="Carli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326714" y="1749779"/>
            <a:ext cx="3544866" cy="6552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900020" y="4739043"/>
            <a:ext cx="30460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rlito"/>
                <a:cs typeface="Carlito"/>
              </a:rPr>
              <a:t>Elastic </a:t>
            </a:r>
            <a:r>
              <a:rPr sz="2800" spc="-5" dirty="0">
                <a:latin typeface="Carlito"/>
                <a:cs typeface="Carlito"/>
              </a:rPr>
              <a:t>Load</a:t>
            </a:r>
            <a:r>
              <a:rPr sz="2800" spc="-30" dirty="0">
                <a:latin typeface="Carlito"/>
                <a:cs typeface="Carlito"/>
              </a:rPr>
              <a:t> </a:t>
            </a:r>
            <a:r>
              <a:rPr sz="2800" spc="-5" dirty="0">
                <a:latin typeface="Carlito"/>
                <a:cs typeface="Carlito"/>
              </a:rPr>
              <a:t>Balancer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  <p:transition>
    <p:blinds dir="vert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7189" y="295147"/>
            <a:ext cx="53225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310" dirty="0">
                <a:solidFill>
                  <a:srgbClr val="000000"/>
                </a:solidFill>
              </a:rPr>
              <a:t>ELB </a:t>
            </a:r>
            <a:r>
              <a:rPr sz="3200" spc="180" dirty="0">
                <a:solidFill>
                  <a:srgbClr val="000000"/>
                </a:solidFill>
              </a:rPr>
              <a:t>- </a:t>
            </a:r>
            <a:r>
              <a:rPr sz="3200" spc="-245" dirty="0">
                <a:solidFill>
                  <a:srgbClr val="000000"/>
                </a:solidFill>
              </a:rPr>
              <a:t>Elastic </a:t>
            </a:r>
            <a:r>
              <a:rPr sz="3200" spc="-300" dirty="0">
                <a:solidFill>
                  <a:srgbClr val="000000"/>
                </a:solidFill>
              </a:rPr>
              <a:t>Load</a:t>
            </a:r>
            <a:r>
              <a:rPr sz="3200" spc="-745" dirty="0">
                <a:solidFill>
                  <a:srgbClr val="000000"/>
                </a:solidFill>
              </a:rPr>
              <a:t> </a:t>
            </a:r>
            <a:r>
              <a:rPr sz="3200" spc="-275" dirty="0">
                <a:solidFill>
                  <a:srgbClr val="000000"/>
                </a:solidFill>
              </a:rPr>
              <a:t>Balancer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847666" y="1633067"/>
            <a:ext cx="5621655" cy="38811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30"/>
              </a:spcBef>
              <a:buFont typeface="Wingdings"/>
              <a:buChar char=""/>
              <a:tabLst>
                <a:tab pos="241300" algn="l"/>
              </a:tabLst>
            </a:pPr>
            <a:r>
              <a:rPr sz="2500" b="1" spc="10" dirty="0">
                <a:latin typeface="Carlito"/>
                <a:cs typeface="Carlito"/>
              </a:rPr>
              <a:t>Public</a:t>
            </a:r>
            <a:r>
              <a:rPr sz="2500" b="1" spc="25" dirty="0">
                <a:latin typeface="Carlito"/>
                <a:cs typeface="Carlito"/>
              </a:rPr>
              <a:t> </a:t>
            </a:r>
            <a:r>
              <a:rPr sz="2500" b="1" spc="10" dirty="0">
                <a:latin typeface="Carlito"/>
                <a:cs typeface="Carlito"/>
              </a:rPr>
              <a:t>Side</a:t>
            </a:r>
            <a:endParaRPr sz="2500">
              <a:latin typeface="Carlito"/>
              <a:cs typeface="Carlito"/>
            </a:endParaRPr>
          </a:p>
          <a:p>
            <a:pPr marL="622300" marR="208279" lvl="1" indent="-228600">
              <a:lnSpc>
                <a:spcPct val="100000"/>
              </a:lnSpc>
              <a:spcBef>
                <a:spcPts val="55"/>
              </a:spcBef>
              <a:buFont typeface="Symbol"/>
              <a:buChar char=""/>
              <a:tabLst>
                <a:tab pos="622300" algn="l"/>
              </a:tabLst>
            </a:pPr>
            <a:r>
              <a:rPr sz="1800" spc="-5" dirty="0">
                <a:latin typeface="Carlito"/>
                <a:cs typeface="Carlito"/>
              </a:rPr>
              <a:t>Consists of </a:t>
            </a:r>
            <a:r>
              <a:rPr sz="1800" dirty="0">
                <a:latin typeface="Carlito"/>
                <a:cs typeface="Carlito"/>
              </a:rPr>
              <a:t>an </a:t>
            </a:r>
            <a:r>
              <a:rPr sz="1800" spc="-5" dirty="0">
                <a:latin typeface="Carlito"/>
                <a:cs typeface="Carlito"/>
              </a:rPr>
              <a:t>endpoint which is the equivalent </a:t>
            </a:r>
            <a:r>
              <a:rPr sz="1800" spc="-10" dirty="0">
                <a:latin typeface="Carlito"/>
                <a:cs typeface="Carlito"/>
              </a:rPr>
              <a:t>to </a:t>
            </a:r>
            <a:r>
              <a:rPr sz="1800" dirty="0">
                <a:latin typeface="Carlito"/>
                <a:cs typeface="Carlito"/>
              </a:rPr>
              <a:t>a  </a:t>
            </a:r>
            <a:r>
              <a:rPr sz="1800" spc="-10" dirty="0">
                <a:latin typeface="Carlito"/>
                <a:cs typeface="Carlito"/>
              </a:rPr>
              <a:t>traditional</a:t>
            </a:r>
            <a:r>
              <a:rPr sz="1800" spc="1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VIP</a:t>
            </a:r>
            <a:endParaRPr sz="1800">
              <a:latin typeface="Carlito"/>
              <a:cs typeface="Carlito"/>
            </a:endParaRPr>
          </a:p>
          <a:p>
            <a:pPr marL="622300" lvl="1" indent="-228600">
              <a:lnSpc>
                <a:spcPct val="100000"/>
              </a:lnSpc>
              <a:buFont typeface="Symbol"/>
              <a:buChar char=""/>
              <a:tabLst>
                <a:tab pos="622300" algn="l"/>
              </a:tabLst>
            </a:pPr>
            <a:r>
              <a:rPr sz="1800" spc="-5" dirty="0">
                <a:latin typeface="Carlito"/>
                <a:cs typeface="Carlito"/>
              </a:rPr>
              <a:t>Does not </a:t>
            </a:r>
            <a:r>
              <a:rPr sz="1800" dirty="0">
                <a:latin typeface="Carlito"/>
                <a:cs typeface="Carlito"/>
              </a:rPr>
              <a:t>use a </a:t>
            </a:r>
            <a:r>
              <a:rPr sz="1800" spc="-15" dirty="0">
                <a:latin typeface="Carlito"/>
                <a:cs typeface="Carlito"/>
              </a:rPr>
              <a:t>static </a:t>
            </a:r>
            <a:r>
              <a:rPr sz="1800" spc="-5" dirty="0">
                <a:latin typeface="Carlito"/>
                <a:cs typeface="Carlito"/>
              </a:rPr>
              <a:t>IPv4, </a:t>
            </a:r>
            <a:r>
              <a:rPr sz="1800" dirty="0">
                <a:latin typeface="Carlito"/>
                <a:cs typeface="Carlito"/>
              </a:rPr>
              <a:t>but </a:t>
            </a:r>
            <a:r>
              <a:rPr sz="1800" spc="-10" dirty="0">
                <a:latin typeface="Carlito"/>
                <a:cs typeface="Carlito"/>
              </a:rPr>
              <a:t>rather </a:t>
            </a:r>
            <a:r>
              <a:rPr sz="1800" dirty="0">
                <a:latin typeface="Carlito"/>
                <a:cs typeface="Carlito"/>
              </a:rPr>
              <a:t>an</a:t>
            </a:r>
            <a:r>
              <a:rPr sz="1800" spc="6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Alias/CNAME</a:t>
            </a:r>
            <a:endParaRPr sz="1800">
              <a:latin typeface="Carlito"/>
              <a:cs typeface="Carlito"/>
            </a:endParaRPr>
          </a:p>
          <a:p>
            <a:pPr marL="622300" lvl="1" indent="-228600">
              <a:lnSpc>
                <a:spcPct val="100000"/>
              </a:lnSpc>
              <a:buFont typeface="Symbol"/>
              <a:buChar char=""/>
              <a:tabLst>
                <a:tab pos="622300" algn="l"/>
              </a:tabLst>
            </a:pPr>
            <a:r>
              <a:rPr sz="1800" spc="-5" dirty="0">
                <a:latin typeface="Carlito"/>
                <a:cs typeface="Carlito"/>
              </a:rPr>
              <a:t>The endpoint will not </a:t>
            </a:r>
            <a:r>
              <a:rPr sz="1800" spc="-15" dirty="0">
                <a:latin typeface="Carlito"/>
                <a:cs typeface="Carlito"/>
              </a:rPr>
              <a:t>always </a:t>
            </a:r>
            <a:r>
              <a:rPr sz="1800" spc="-10" dirty="0">
                <a:latin typeface="Carlito"/>
                <a:cs typeface="Carlito"/>
              </a:rPr>
              <a:t>resolve to </a:t>
            </a:r>
            <a:r>
              <a:rPr sz="1800" spc="-5" dirty="0">
                <a:latin typeface="Carlito"/>
                <a:cs typeface="Carlito"/>
              </a:rPr>
              <a:t>the </a:t>
            </a:r>
            <a:r>
              <a:rPr sz="1800" dirty="0">
                <a:latin typeface="Carlito"/>
                <a:cs typeface="Carlito"/>
              </a:rPr>
              <a:t>same</a:t>
            </a:r>
            <a:r>
              <a:rPr sz="1800" spc="10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IP</a:t>
            </a:r>
            <a:endParaRPr sz="1800">
              <a:latin typeface="Carlito"/>
              <a:cs typeface="Carlito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Symbol"/>
              <a:buChar char=""/>
            </a:pPr>
            <a:endParaRPr sz="245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buFont typeface="Wingdings"/>
              <a:buChar char=""/>
              <a:tabLst>
                <a:tab pos="241300" algn="l"/>
              </a:tabLst>
            </a:pPr>
            <a:r>
              <a:rPr sz="2500" b="1" spc="-5" dirty="0">
                <a:latin typeface="Carlito"/>
                <a:cs typeface="Carlito"/>
              </a:rPr>
              <a:t>Private</a:t>
            </a:r>
            <a:r>
              <a:rPr sz="2500" b="1" spc="10" dirty="0">
                <a:latin typeface="Carlito"/>
                <a:cs typeface="Carlito"/>
              </a:rPr>
              <a:t> Side</a:t>
            </a:r>
            <a:endParaRPr sz="2500">
              <a:latin typeface="Carlito"/>
              <a:cs typeface="Carlito"/>
            </a:endParaRPr>
          </a:p>
          <a:p>
            <a:pPr marL="622300" lvl="1" indent="-228600">
              <a:lnSpc>
                <a:spcPct val="100000"/>
              </a:lnSpc>
              <a:spcBef>
                <a:spcPts val="55"/>
              </a:spcBef>
              <a:buFont typeface="Symbol"/>
              <a:buChar char=""/>
              <a:tabLst>
                <a:tab pos="622300" algn="l"/>
              </a:tabLst>
            </a:pPr>
            <a:r>
              <a:rPr sz="1800" spc="-5" dirty="0">
                <a:latin typeface="Carlito"/>
                <a:cs typeface="Carlito"/>
              </a:rPr>
              <a:t>Minimum of one virtual ELB node </a:t>
            </a:r>
            <a:r>
              <a:rPr sz="1800" dirty="0">
                <a:latin typeface="Carlito"/>
                <a:cs typeface="Carlito"/>
              </a:rPr>
              <a:t>per</a:t>
            </a:r>
            <a:r>
              <a:rPr sz="1800" spc="8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AZ</a:t>
            </a:r>
            <a:endParaRPr sz="1800">
              <a:latin typeface="Carlito"/>
              <a:cs typeface="Carlito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Symbol"/>
              <a:buChar char=""/>
            </a:pPr>
            <a:endParaRPr sz="245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buFont typeface="Wingdings"/>
              <a:buChar char=""/>
              <a:tabLst>
                <a:tab pos="241300" algn="l"/>
              </a:tabLst>
            </a:pPr>
            <a:r>
              <a:rPr sz="2500" b="1" dirty="0">
                <a:latin typeface="Carlito"/>
                <a:cs typeface="Carlito"/>
              </a:rPr>
              <a:t>Certificate</a:t>
            </a:r>
            <a:r>
              <a:rPr sz="2500" b="1" spc="-5" dirty="0">
                <a:latin typeface="Carlito"/>
                <a:cs typeface="Carlito"/>
              </a:rPr>
              <a:t> </a:t>
            </a:r>
            <a:r>
              <a:rPr sz="2500" b="1" spc="-15" dirty="0">
                <a:latin typeface="Carlito"/>
                <a:cs typeface="Carlito"/>
              </a:rPr>
              <a:t>Termination</a:t>
            </a:r>
            <a:endParaRPr sz="2500">
              <a:latin typeface="Carlito"/>
              <a:cs typeface="Carlito"/>
            </a:endParaRPr>
          </a:p>
          <a:p>
            <a:pPr marL="622300" lvl="1" indent="-228600">
              <a:lnSpc>
                <a:spcPct val="100000"/>
              </a:lnSpc>
              <a:spcBef>
                <a:spcPts val="50"/>
              </a:spcBef>
              <a:buFont typeface="Symbol"/>
              <a:buChar char=""/>
              <a:tabLst>
                <a:tab pos="622300" algn="l"/>
              </a:tabLst>
            </a:pPr>
            <a:r>
              <a:rPr sz="1800" spc="-5" dirty="0">
                <a:latin typeface="Carlito"/>
                <a:cs typeface="Carlito"/>
              </a:rPr>
              <a:t>Only one </a:t>
            </a:r>
            <a:r>
              <a:rPr sz="1800" dirty="0">
                <a:latin typeface="Carlito"/>
                <a:cs typeface="Carlito"/>
              </a:rPr>
              <a:t>SSL </a:t>
            </a:r>
            <a:r>
              <a:rPr sz="1800" spc="-10" dirty="0">
                <a:latin typeface="Carlito"/>
                <a:cs typeface="Carlito"/>
              </a:rPr>
              <a:t>certificate </a:t>
            </a:r>
            <a:r>
              <a:rPr sz="1800" dirty="0">
                <a:latin typeface="Carlito"/>
                <a:cs typeface="Carlito"/>
              </a:rPr>
              <a:t>per</a:t>
            </a:r>
            <a:r>
              <a:rPr sz="1800" spc="5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ELB</a:t>
            </a:r>
            <a:endParaRPr sz="1800">
              <a:latin typeface="Carlito"/>
              <a:cs typeface="Carlito"/>
            </a:endParaRPr>
          </a:p>
          <a:p>
            <a:pPr marL="622300" lvl="1" indent="-228600">
              <a:lnSpc>
                <a:spcPct val="100000"/>
              </a:lnSpc>
              <a:buFont typeface="Symbol"/>
              <a:buChar char=""/>
              <a:tabLst>
                <a:tab pos="622300" algn="l"/>
              </a:tabLst>
            </a:pPr>
            <a:r>
              <a:rPr sz="1800" spc="-5" dirty="0">
                <a:latin typeface="Carlito"/>
                <a:cs typeface="Carlito"/>
              </a:rPr>
              <a:t>Multi-Domain </a:t>
            </a:r>
            <a:r>
              <a:rPr sz="1800" spc="-10" dirty="0">
                <a:latin typeface="Carlito"/>
                <a:cs typeface="Carlito"/>
              </a:rPr>
              <a:t>certificates are</a:t>
            </a:r>
            <a:r>
              <a:rPr sz="1800" spc="6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valid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39140" y="899160"/>
            <a:ext cx="11059795" cy="4716780"/>
            <a:chOff x="739140" y="899160"/>
            <a:chExt cx="11059795" cy="4716780"/>
          </a:xfrm>
        </p:grpSpPr>
        <p:sp>
          <p:nvSpPr>
            <p:cNvPr id="5" name="object 5"/>
            <p:cNvSpPr/>
            <p:nvPr/>
          </p:nvSpPr>
          <p:spPr>
            <a:xfrm>
              <a:off x="6746748" y="1143000"/>
              <a:ext cx="5052059" cy="44729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9140" y="899160"/>
              <a:ext cx="731520" cy="731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56</a:t>
            </a:fld>
            <a:endParaRPr dirty="0"/>
          </a:p>
        </p:txBody>
      </p:sp>
    </p:spTree>
  </p:cSld>
  <p:clrMapOvr>
    <a:masterClrMapping/>
  </p:clrMapOvr>
  <p:transition spd="slow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92580" y="880872"/>
            <a:ext cx="8827008" cy="49636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6823" y="295147"/>
            <a:ext cx="77990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310" dirty="0">
                <a:solidFill>
                  <a:srgbClr val="000000"/>
                </a:solidFill>
              </a:rPr>
              <a:t>ELB </a:t>
            </a:r>
            <a:r>
              <a:rPr sz="3200" spc="590" dirty="0">
                <a:solidFill>
                  <a:srgbClr val="000000"/>
                </a:solidFill>
              </a:rPr>
              <a:t>–</a:t>
            </a:r>
            <a:r>
              <a:rPr sz="3200" spc="-530" dirty="0">
                <a:solidFill>
                  <a:srgbClr val="000000"/>
                </a:solidFill>
              </a:rPr>
              <a:t> </a:t>
            </a:r>
            <a:r>
              <a:rPr sz="3200" spc="-265" dirty="0">
                <a:solidFill>
                  <a:srgbClr val="000000"/>
                </a:solidFill>
              </a:rPr>
              <a:t>Spans </a:t>
            </a:r>
            <a:r>
              <a:rPr sz="3200" spc="-155" dirty="0">
                <a:solidFill>
                  <a:srgbClr val="000000"/>
                </a:solidFill>
              </a:rPr>
              <a:t>Multiple </a:t>
            </a:r>
            <a:r>
              <a:rPr sz="3200" spc="-160" dirty="0">
                <a:solidFill>
                  <a:srgbClr val="000000"/>
                </a:solidFill>
              </a:rPr>
              <a:t>Availability </a:t>
            </a:r>
            <a:r>
              <a:rPr sz="3200" spc="-310" dirty="0">
                <a:solidFill>
                  <a:srgbClr val="000000"/>
                </a:solidFill>
              </a:rPr>
              <a:t>Zones</a:t>
            </a:r>
            <a:endParaRPr sz="32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57</a:t>
            </a:fld>
            <a:endParaRPr dirty="0"/>
          </a:p>
        </p:txBody>
      </p:sp>
    </p:spTree>
  </p:cSld>
  <p:clrMapOvr>
    <a:masterClrMapping/>
  </p:clrMapOvr>
  <p:transition spd="slow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30006" y="1025960"/>
            <a:ext cx="6791807" cy="4466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6257" y="1433893"/>
            <a:ext cx="5901055" cy="1245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Wingdings"/>
              <a:buChar char=""/>
              <a:tabLst>
                <a:tab pos="241300" algn="l"/>
              </a:tabLst>
            </a:pPr>
            <a:r>
              <a:rPr sz="2000" b="1" spc="-10" dirty="0">
                <a:latin typeface="Carlito"/>
                <a:cs typeface="Carlito"/>
              </a:rPr>
              <a:t>Auto </a:t>
            </a:r>
            <a:r>
              <a:rPr sz="2000" b="1" spc="-5" dirty="0">
                <a:latin typeface="Carlito"/>
                <a:cs typeface="Carlito"/>
              </a:rPr>
              <a:t>Scaling </a:t>
            </a:r>
            <a:r>
              <a:rPr sz="2000" b="1" spc="-20" dirty="0">
                <a:latin typeface="Carlito"/>
                <a:cs typeface="Carlito"/>
              </a:rPr>
              <a:t>Key</a:t>
            </a:r>
            <a:r>
              <a:rPr sz="2000" b="1" spc="-15" dirty="0">
                <a:latin typeface="Carlito"/>
                <a:cs typeface="Carlito"/>
              </a:rPr>
              <a:t> Features</a:t>
            </a:r>
            <a:endParaRPr sz="2000">
              <a:latin typeface="Carlito"/>
              <a:cs typeface="Carlito"/>
            </a:endParaRPr>
          </a:p>
          <a:p>
            <a:pPr marL="848994" lvl="1" indent="-229235">
              <a:lnSpc>
                <a:spcPct val="100000"/>
              </a:lnSpc>
              <a:buFont typeface="Symbol"/>
              <a:buChar char=""/>
              <a:tabLst>
                <a:tab pos="849630" algn="l"/>
              </a:tabLst>
            </a:pPr>
            <a:r>
              <a:rPr sz="2000" dirty="0">
                <a:latin typeface="Carlito"/>
                <a:cs typeface="Carlito"/>
              </a:rPr>
              <a:t>Adds </a:t>
            </a:r>
            <a:r>
              <a:rPr sz="2000" spc="-5" dirty="0">
                <a:latin typeface="Carlito"/>
                <a:cs typeface="Carlito"/>
              </a:rPr>
              <a:t>or </a:t>
            </a:r>
            <a:r>
              <a:rPr sz="2000" spc="-15" dirty="0">
                <a:latin typeface="Carlito"/>
                <a:cs typeface="Carlito"/>
              </a:rPr>
              <a:t>removes </a:t>
            </a:r>
            <a:r>
              <a:rPr sz="2000" spc="-10" dirty="0">
                <a:latin typeface="Carlito"/>
                <a:cs typeface="Carlito"/>
              </a:rPr>
              <a:t>servers </a:t>
            </a:r>
            <a:r>
              <a:rPr sz="2000" spc="-5" dirty="0">
                <a:latin typeface="Carlito"/>
                <a:cs typeface="Carlito"/>
              </a:rPr>
              <a:t>based on</a:t>
            </a:r>
            <a:r>
              <a:rPr sz="2000" spc="35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load</a:t>
            </a:r>
            <a:endParaRPr sz="2000">
              <a:latin typeface="Carlito"/>
              <a:cs typeface="Carlito"/>
            </a:endParaRPr>
          </a:p>
          <a:p>
            <a:pPr marL="848994" lvl="1" indent="-229235">
              <a:lnSpc>
                <a:spcPct val="100000"/>
              </a:lnSpc>
              <a:buFont typeface="Symbol"/>
              <a:buChar char=""/>
              <a:tabLst>
                <a:tab pos="849630" algn="l"/>
              </a:tabLst>
            </a:pPr>
            <a:r>
              <a:rPr sz="2000" spc="-5" dirty="0">
                <a:latin typeface="Carlito"/>
                <a:cs typeface="Carlito"/>
              </a:rPr>
              <a:t>Self-healing pool of</a:t>
            </a:r>
            <a:r>
              <a:rPr sz="2000" spc="-10" dirty="0">
                <a:latin typeface="Carlito"/>
                <a:cs typeface="Carlito"/>
              </a:rPr>
              <a:t> resources</a:t>
            </a:r>
            <a:endParaRPr sz="2000">
              <a:latin typeface="Carlito"/>
              <a:cs typeface="Carlito"/>
            </a:endParaRPr>
          </a:p>
          <a:p>
            <a:pPr marL="848994" lvl="1" indent="-229235">
              <a:lnSpc>
                <a:spcPct val="100000"/>
              </a:lnSpc>
              <a:buFont typeface="Symbol"/>
              <a:buChar char=""/>
              <a:tabLst>
                <a:tab pos="849630" algn="l"/>
              </a:tabLst>
            </a:pPr>
            <a:r>
              <a:rPr sz="2000" spc="-15" dirty="0">
                <a:latin typeface="Carlito"/>
                <a:cs typeface="Carlito"/>
              </a:rPr>
              <a:t>Every </a:t>
            </a:r>
            <a:r>
              <a:rPr sz="2000" spc="-10" dirty="0">
                <a:latin typeface="Carlito"/>
                <a:cs typeface="Carlito"/>
              </a:rPr>
              <a:t>instance </a:t>
            </a:r>
            <a:r>
              <a:rPr sz="2000" spc="-5" dirty="0">
                <a:latin typeface="Carlito"/>
                <a:cs typeface="Carlito"/>
              </a:rPr>
              <a:t>is based on </a:t>
            </a:r>
            <a:r>
              <a:rPr sz="2000" dirty="0">
                <a:latin typeface="Carlito"/>
                <a:cs typeface="Carlito"/>
              </a:rPr>
              <a:t>a </a:t>
            </a:r>
            <a:r>
              <a:rPr sz="2000" spc="-20" dirty="0">
                <a:latin typeface="Carlito"/>
                <a:cs typeface="Carlito"/>
              </a:rPr>
              <a:t>“gold” </a:t>
            </a:r>
            <a:r>
              <a:rPr sz="2000" spc="-10" dirty="0">
                <a:latin typeface="Carlito"/>
                <a:cs typeface="Carlito"/>
              </a:rPr>
              <a:t>master</a:t>
            </a:r>
            <a:r>
              <a:rPr sz="2000" spc="75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image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58</a:t>
            </a:fld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8340" y="569785"/>
            <a:ext cx="46748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29" dirty="0">
                <a:solidFill>
                  <a:srgbClr val="000000"/>
                </a:solidFill>
              </a:rPr>
              <a:t>Auto Scaling </a:t>
            </a:r>
            <a:r>
              <a:rPr sz="3200" spc="180" dirty="0">
                <a:solidFill>
                  <a:srgbClr val="000000"/>
                </a:solidFill>
              </a:rPr>
              <a:t>-</a:t>
            </a:r>
            <a:r>
              <a:rPr sz="3200" spc="-430" dirty="0">
                <a:solidFill>
                  <a:srgbClr val="000000"/>
                </a:solidFill>
              </a:rPr>
              <a:t> </a:t>
            </a:r>
            <a:r>
              <a:rPr sz="3200" spc="-260" dirty="0">
                <a:solidFill>
                  <a:srgbClr val="000000"/>
                </a:solidFill>
              </a:rPr>
              <a:t>Overview</a:t>
            </a:r>
            <a:endParaRPr sz="3200"/>
          </a:p>
        </p:txBody>
      </p:sp>
    </p:spTree>
  </p:cSld>
  <p:clrMapOvr>
    <a:masterClrMapping/>
  </p:clrMapOvr>
  <p:transition spd="slow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30636" y="956372"/>
            <a:ext cx="6759189" cy="44451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29994" y="950264"/>
            <a:ext cx="2846705" cy="515048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80"/>
              </a:spcBef>
              <a:buSzPct val="75000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sz="2000" b="1" spc="-10" dirty="0">
                <a:latin typeface="Carlito"/>
                <a:cs typeface="Carlito"/>
              </a:rPr>
              <a:t>Auto </a:t>
            </a:r>
            <a:r>
              <a:rPr sz="2000" b="1" spc="-5" dirty="0">
                <a:latin typeface="Carlito"/>
                <a:cs typeface="Carlito"/>
              </a:rPr>
              <a:t>scaling</a:t>
            </a:r>
            <a:r>
              <a:rPr sz="2000" b="1" spc="-30" dirty="0">
                <a:latin typeface="Carlito"/>
                <a:cs typeface="Carlito"/>
              </a:rPr>
              <a:t> </a:t>
            </a:r>
            <a:r>
              <a:rPr sz="2000" b="1" spc="-5" dirty="0">
                <a:latin typeface="Carlito"/>
                <a:cs typeface="Carlito"/>
              </a:rPr>
              <a:t>group</a:t>
            </a:r>
            <a:endParaRPr sz="2000">
              <a:latin typeface="Carlito"/>
              <a:cs typeface="Carlito"/>
            </a:endParaRPr>
          </a:p>
          <a:p>
            <a:pPr marL="698500" lvl="1" indent="-228600">
              <a:lnSpc>
                <a:spcPct val="100000"/>
              </a:lnSpc>
              <a:spcBef>
                <a:spcPts val="480"/>
              </a:spcBef>
              <a:buSzPct val="75000"/>
              <a:buFont typeface="Symbol"/>
              <a:buChar char=""/>
              <a:tabLst>
                <a:tab pos="697865" algn="l"/>
                <a:tab pos="698500" algn="l"/>
              </a:tabLst>
            </a:pPr>
            <a:r>
              <a:rPr sz="2000" spc="-10" dirty="0">
                <a:latin typeface="Carlito"/>
                <a:cs typeface="Carlito"/>
              </a:rPr>
              <a:t>Instance</a:t>
            </a:r>
            <a:r>
              <a:rPr sz="2000" spc="-15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location</a:t>
            </a:r>
            <a:endParaRPr sz="2000">
              <a:latin typeface="Carlito"/>
              <a:cs typeface="Carlito"/>
            </a:endParaRPr>
          </a:p>
          <a:p>
            <a:pPr marL="1155700" lvl="2" indent="-228600">
              <a:lnSpc>
                <a:spcPct val="100000"/>
              </a:lnSpc>
              <a:spcBef>
                <a:spcPts val="459"/>
              </a:spcBef>
              <a:buSzPct val="75000"/>
              <a:buFont typeface="Courier New"/>
              <a:buChar char="o"/>
              <a:tabLst>
                <a:tab pos="1155700" algn="l"/>
              </a:tabLst>
            </a:pPr>
            <a:r>
              <a:rPr sz="1800" spc="-5" dirty="0">
                <a:latin typeface="Carlito"/>
                <a:cs typeface="Carlito"/>
              </a:rPr>
              <a:t>Subnet</a:t>
            </a:r>
            <a:endParaRPr sz="1800">
              <a:latin typeface="Carlito"/>
              <a:cs typeface="Carlito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SzPct val="75000"/>
              <a:buFont typeface="Courier New"/>
              <a:buChar char="o"/>
              <a:tabLst>
                <a:tab pos="1155700" algn="l"/>
              </a:tabLst>
            </a:pPr>
            <a:r>
              <a:rPr sz="1800" spc="-5" dirty="0">
                <a:latin typeface="Carlito"/>
                <a:cs typeface="Carlito"/>
              </a:rPr>
              <a:t>Load</a:t>
            </a:r>
            <a:r>
              <a:rPr sz="1800" spc="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Balancer</a:t>
            </a:r>
            <a:endParaRPr sz="1800">
              <a:latin typeface="Carlito"/>
              <a:cs typeface="Carlito"/>
            </a:endParaRPr>
          </a:p>
          <a:p>
            <a:pPr marL="698500" lvl="1" indent="-228600">
              <a:lnSpc>
                <a:spcPct val="100000"/>
              </a:lnSpc>
              <a:spcBef>
                <a:spcPts val="445"/>
              </a:spcBef>
              <a:buSzPct val="75000"/>
              <a:buFont typeface="Symbol"/>
              <a:buChar char=""/>
              <a:tabLst>
                <a:tab pos="697865" algn="l"/>
                <a:tab pos="698500" algn="l"/>
              </a:tabLst>
            </a:pPr>
            <a:r>
              <a:rPr sz="2000" spc="-5" dirty="0">
                <a:latin typeface="Carlito"/>
                <a:cs typeface="Carlito"/>
              </a:rPr>
              <a:t>Number of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instances</a:t>
            </a:r>
            <a:endParaRPr sz="2000">
              <a:latin typeface="Carlito"/>
              <a:cs typeface="Carlito"/>
            </a:endParaRPr>
          </a:p>
          <a:p>
            <a:pPr marL="1155700" lvl="2" indent="-228600">
              <a:lnSpc>
                <a:spcPct val="100000"/>
              </a:lnSpc>
              <a:spcBef>
                <a:spcPts val="465"/>
              </a:spcBef>
              <a:buSzPct val="75000"/>
              <a:buFont typeface="Courier New"/>
              <a:buChar char="o"/>
              <a:tabLst>
                <a:tab pos="1155700" algn="l"/>
              </a:tabLst>
            </a:pPr>
            <a:r>
              <a:rPr sz="1800" spc="-5" dirty="0">
                <a:latin typeface="Carlito"/>
                <a:cs typeface="Carlito"/>
              </a:rPr>
              <a:t>Min</a:t>
            </a:r>
            <a:endParaRPr sz="1800">
              <a:latin typeface="Carlito"/>
              <a:cs typeface="Carlito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SzPct val="75000"/>
              <a:buFont typeface="Courier New"/>
              <a:buChar char="o"/>
              <a:tabLst>
                <a:tab pos="1155700" algn="l"/>
              </a:tabLst>
            </a:pPr>
            <a:r>
              <a:rPr sz="1800" spc="-15" dirty="0">
                <a:latin typeface="Carlito"/>
                <a:cs typeface="Carlito"/>
              </a:rPr>
              <a:t>Max</a:t>
            </a:r>
            <a:endParaRPr sz="1800">
              <a:latin typeface="Carlito"/>
              <a:cs typeface="Carlito"/>
            </a:endParaRPr>
          </a:p>
          <a:p>
            <a:pPr marL="1155700" lvl="2" indent="-228600">
              <a:lnSpc>
                <a:spcPct val="100000"/>
              </a:lnSpc>
              <a:spcBef>
                <a:spcPts val="430"/>
              </a:spcBef>
              <a:buSzPct val="75000"/>
              <a:buFont typeface="Courier New"/>
              <a:buChar char="o"/>
              <a:tabLst>
                <a:tab pos="1155700" algn="l"/>
              </a:tabLst>
            </a:pPr>
            <a:r>
              <a:rPr sz="1800" spc="-10" dirty="0">
                <a:latin typeface="Carlito"/>
                <a:cs typeface="Carlito"/>
              </a:rPr>
              <a:t>Desired</a:t>
            </a:r>
            <a:endParaRPr sz="18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450"/>
              </a:spcBef>
              <a:buSzPct val="75000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sz="2000" b="1" dirty="0">
                <a:latin typeface="Carlito"/>
                <a:cs typeface="Carlito"/>
              </a:rPr>
              <a:t>Launch</a:t>
            </a:r>
            <a:r>
              <a:rPr sz="2000" b="1" spc="-25" dirty="0">
                <a:latin typeface="Carlito"/>
                <a:cs typeface="Carlito"/>
              </a:rPr>
              <a:t> </a:t>
            </a:r>
            <a:r>
              <a:rPr sz="2000" b="1" spc="-5" dirty="0">
                <a:latin typeface="Carlito"/>
                <a:cs typeface="Carlito"/>
              </a:rPr>
              <a:t>config</a:t>
            </a:r>
            <a:endParaRPr sz="2000">
              <a:latin typeface="Carlito"/>
              <a:cs typeface="Carlito"/>
            </a:endParaRPr>
          </a:p>
          <a:p>
            <a:pPr marL="698500" lvl="1" indent="-228600">
              <a:lnSpc>
                <a:spcPct val="100000"/>
              </a:lnSpc>
              <a:spcBef>
                <a:spcPts val="480"/>
              </a:spcBef>
              <a:buSzPct val="75000"/>
              <a:buFont typeface="Symbol"/>
              <a:buChar char=""/>
              <a:tabLst>
                <a:tab pos="697865" algn="l"/>
                <a:tab pos="698500" algn="l"/>
              </a:tabLst>
            </a:pPr>
            <a:r>
              <a:rPr sz="2000" spc="-10" dirty="0">
                <a:latin typeface="Carlito"/>
                <a:cs typeface="Carlito"/>
              </a:rPr>
              <a:t>Instance</a:t>
            </a:r>
            <a:r>
              <a:rPr sz="2000" spc="-15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details</a:t>
            </a:r>
            <a:endParaRPr sz="2000">
              <a:latin typeface="Carlito"/>
              <a:cs typeface="Carlito"/>
            </a:endParaRPr>
          </a:p>
          <a:p>
            <a:pPr marL="1155700" lvl="2" indent="-228600">
              <a:lnSpc>
                <a:spcPct val="100000"/>
              </a:lnSpc>
              <a:spcBef>
                <a:spcPts val="459"/>
              </a:spcBef>
              <a:buSzPct val="75000"/>
              <a:buFont typeface="Courier New"/>
              <a:buChar char="o"/>
              <a:tabLst>
                <a:tab pos="1155700" algn="l"/>
              </a:tabLst>
            </a:pPr>
            <a:r>
              <a:rPr sz="1800" spc="-25" dirty="0">
                <a:latin typeface="Carlito"/>
                <a:cs typeface="Carlito"/>
              </a:rPr>
              <a:t>Size</a:t>
            </a:r>
            <a:endParaRPr sz="1800">
              <a:latin typeface="Carlito"/>
              <a:cs typeface="Carlito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SzPct val="75000"/>
              <a:buFont typeface="Courier New"/>
              <a:buChar char="o"/>
              <a:tabLst>
                <a:tab pos="1155700" algn="l"/>
              </a:tabLst>
            </a:pPr>
            <a:r>
              <a:rPr sz="1800" spc="-5" dirty="0">
                <a:latin typeface="Carlito"/>
                <a:cs typeface="Carlito"/>
              </a:rPr>
              <a:t>PEM</a:t>
            </a:r>
            <a:r>
              <a:rPr sz="1800" spc="-15" dirty="0">
                <a:latin typeface="Carlito"/>
                <a:cs typeface="Carlito"/>
              </a:rPr>
              <a:t> </a:t>
            </a:r>
            <a:r>
              <a:rPr sz="1800" spc="-25" dirty="0">
                <a:latin typeface="Carlito"/>
                <a:cs typeface="Carlito"/>
              </a:rPr>
              <a:t>key</a:t>
            </a:r>
            <a:endParaRPr sz="1800">
              <a:latin typeface="Carlito"/>
              <a:cs typeface="Carlito"/>
            </a:endParaRPr>
          </a:p>
          <a:p>
            <a:pPr marL="1155700" lvl="2" indent="-228600">
              <a:lnSpc>
                <a:spcPct val="100000"/>
              </a:lnSpc>
              <a:spcBef>
                <a:spcPts val="430"/>
              </a:spcBef>
              <a:buSzPct val="75000"/>
              <a:buFont typeface="Courier New"/>
              <a:buChar char="o"/>
              <a:tabLst>
                <a:tab pos="1155700" algn="l"/>
              </a:tabLst>
            </a:pPr>
            <a:r>
              <a:rPr sz="1800" dirty="0">
                <a:latin typeface="Carlito"/>
                <a:cs typeface="Carlito"/>
              </a:rPr>
              <a:t>IAM</a:t>
            </a:r>
            <a:r>
              <a:rPr sz="1800" spc="-2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Profile</a:t>
            </a:r>
            <a:endParaRPr sz="1800">
              <a:latin typeface="Carlito"/>
              <a:cs typeface="Carlito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SzPct val="75000"/>
              <a:buFont typeface="Courier New"/>
              <a:buChar char="o"/>
              <a:tabLst>
                <a:tab pos="1155700" algn="l"/>
              </a:tabLst>
            </a:pPr>
            <a:r>
              <a:rPr sz="1800" spc="-5" dirty="0">
                <a:latin typeface="Carlito"/>
                <a:cs typeface="Carlito"/>
              </a:rPr>
              <a:t>Security</a:t>
            </a:r>
            <a:r>
              <a:rPr sz="1800" spc="-10" dirty="0">
                <a:latin typeface="Carlito"/>
                <a:cs typeface="Carlito"/>
              </a:rPr>
              <a:t> Group(s)</a:t>
            </a:r>
            <a:endParaRPr sz="1800">
              <a:latin typeface="Carlito"/>
              <a:cs typeface="Carlito"/>
            </a:endParaRPr>
          </a:p>
          <a:p>
            <a:pPr marL="1155700" lvl="2" indent="-228600">
              <a:lnSpc>
                <a:spcPct val="100000"/>
              </a:lnSpc>
              <a:spcBef>
                <a:spcPts val="430"/>
              </a:spcBef>
              <a:buSzPct val="75000"/>
              <a:buFont typeface="Courier New"/>
              <a:buChar char="o"/>
              <a:tabLst>
                <a:tab pos="1155700" algn="l"/>
              </a:tabLst>
            </a:pPr>
            <a:r>
              <a:rPr sz="1800" spc="-5" dirty="0">
                <a:latin typeface="Carlito"/>
                <a:cs typeface="Carlito"/>
              </a:rPr>
              <a:t>User</a:t>
            </a:r>
            <a:r>
              <a:rPr sz="1800" spc="-10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data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59</a:t>
            </a:fld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8340" y="295147"/>
            <a:ext cx="530796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29" dirty="0">
                <a:solidFill>
                  <a:srgbClr val="000000"/>
                </a:solidFill>
              </a:rPr>
              <a:t>Auto Scaling </a:t>
            </a:r>
            <a:r>
              <a:rPr sz="3200" spc="180" dirty="0">
                <a:solidFill>
                  <a:srgbClr val="000000"/>
                </a:solidFill>
              </a:rPr>
              <a:t>-</a:t>
            </a:r>
            <a:r>
              <a:rPr sz="3200" spc="-450" dirty="0">
                <a:solidFill>
                  <a:srgbClr val="000000"/>
                </a:solidFill>
              </a:rPr>
              <a:t> </a:t>
            </a:r>
            <a:r>
              <a:rPr sz="3200" spc="-260" dirty="0">
                <a:solidFill>
                  <a:srgbClr val="000000"/>
                </a:solidFill>
              </a:rPr>
              <a:t>Components</a:t>
            </a:r>
            <a:endParaRPr sz="3200"/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87796" y="5635752"/>
            <a:ext cx="347472" cy="3444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1482" y="195662"/>
            <a:ext cx="10670540" cy="6769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250" spc="5" dirty="0">
                <a:solidFill>
                  <a:srgbClr val="000000"/>
                </a:solidFill>
                <a:latin typeface="Carlito"/>
                <a:cs typeface="Carlito"/>
              </a:rPr>
              <a:t>Business </a:t>
            </a:r>
            <a:r>
              <a:rPr sz="4250" spc="-5" dirty="0">
                <a:solidFill>
                  <a:srgbClr val="000000"/>
                </a:solidFill>
                <a:latin typeface="Carlito"/>
                <a:cs typeface="Carlito"/>
              </a:rPr>
              <a:t>Reasons </a:t>
            </a:r>
            <a:r>
              <a:rPr sz="4250" spc="-20" dirty="0">
                <a:solidFill>
                  <a:srgbClr val="000000"/>
                </a:solidFill>
                <a:latin typeface="Carlito"/>
                <a:cs typeface="Carlito"/>
              </a:rPr>
              <a:t>for </a:t>
            </a:r>
            <a:r>
              <a:rPr sz="4250" spc="5" dirty="0">
                <a:solidFill>
                  <a:srgbClr val="000000"/>
                </a:solidFill>
                <a:latin typeface="Carlito"/>
                <a:cs typeface="Carlito"/>
              </a:rPr>
              <a:t>Adopting Cloud</a:t>
            </a:r>
            <a:r>
              <a:rPr sz="4250" spc="-11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4250" spc="5" dirty="0">
                <a:solidFill>
                  <a:srgbClr val="000000"/>
                </a:solidFill>
                <a:latin typeface="Carlito"/>
                <a:cs typeface="Carlito"/>
              </a:rPr>
              <a:t>Computing</a:t>
            </a:r>
            <a:endParaRPr sz="4250" dirty="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61290" y="1450162"/>
            <a:ext cx="2116455" cy="1029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3550">
              <a:lnSpc>
                <a:spcPct val="100000"/>
              </a:lnSpc>
              <a:spcBef>
                <a:spcPts val="105"/>
              </a:spcBef>
            </a:pPr>
            <a:r>
              <a:rPr sz="3200" spc="-350" dirty="0">
                <a:latin typeface="Arial Black"/>
                <a:cs typeface="Arial Black"/>
              </a:rPr>
              <a:t>Good</a:t>
            </a:r>
            <a:endParaRPr sz="3200">
              <a:latin typeface="Arial Black"/>
              <a:cs typeface="Arial Black"/>
            </a:endParaRPr>
          </a:p>
          <a:p>
            <a:pPr marL="12700" marR="5080">
              <a:lnSpc>
                <a:spcPts val="1300"/>
              </a:lnSpc>
              <a:spcBef>
                <a:spcPts val="1480"/>
              </a:spcBef>
            </a:pPr>
            <a:r>
              <a:rPr sz="1200" spc="50" dirty="0">
                <a:latin typeface="Carlito"/>
                <a:cs typeface="Carlito"/>
              </a:rPr>
              <a:t>Move </a:t>
            </a:r>
            <a:r>
              <a:rPr sz="1200" spc="45" dirty="0">
                <a:latin typeface="Carlito"/>
                <a:cs typeface="Carlito"/>
              </a:rPr>
              <a:t>from </a:t>
            </a:r>
            <a:r>
              <a:rPr sz="1200" spc="55" dirty="0">
                <a:latin typeface="Carlito"/>
                <a:cs typeface="Carlito"/>
              </a:rPr>
              <a:t>capital expense </a:t>
            </a:r>
            <a:r>
              <a:rPr sz="1200" spc="30" dirty="0">
                <a:latin typeface="Carlito"/>
                <a:cs typeface="Carlito"/>
              </a:rPr>
              <a:t>to  </a:t>
            </a:r>
            <a:r>
              <a:rPr sz="1200" spc="60" dirty="0">
                <a:latin typeface="Carlito"/>
                <a:cs typeface="Carlito"/>
              </a:rPr>
              <a:t>variable</a:t>
            </a:r>
            <a:r>
              <a:rPr sz="1200" spc="105" dirty="0">
                <a:latin typeface="Carlito"/>
                <a:cs typeface="Carlito"/>
              </a:rPr>
              <a:t> </a:t>
            </a:r>
            <a:r>
              <a:rPr sz="1200" spc="55" dirty="0">
                <a:latin typeface="Carlito"/>
                <a:cs typeface="Carlito"/>
              </a:rPr>
              <a:t>expense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62084" y="1426561"/>
            <a:ext cx="17926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75" dirty="0">
                <a:latin typeface="Arial Black"/>
                <a:cs typeface="Arial Black"/>
              </a:rPr>
              <a:t>Not</a:t>
            </a:r>
            <a:r>
              <a:rPr sz="3200" spc="-325" dirty="0">
                <a:latin typeface="Arial Black"/>
                <a:cs typeface="Arial Black"/>
              </a:rPr>
              <a:t> </a:t>
            </a:r>
            <a:r>
              <a:rPr sz="3200" spc="-350" dirty="0">
                <a:latin typeface="Arial Black"/>
                <a:cs typeface="Arial Black"/>
              </a:rPr>
              <a:t>Good</a:t>
            </a:r>
            <a:endParaRPr sz="3200">
              <a:latin typeface="Arial Black"/>
              <a:cs typeface="Arial Black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52955" y="2371344"/>
            <a:ext cx="2869692" cy="21473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342989" y="4881626"/>
            <a:ext cx="1781175" cy="1012825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>
              <a:lnSpc>
                <a:spcPts val="1300"/>
              </a:lnSpc>
              <a:spcBef>
                <a:spcPts val="259"/>
              </a:spcBef>
            </a:pPr>
            <a:r>
              <a:rPr sz="1200" spc="50" dirty="0">
                <a:latin typeface="Carlito"/>
                <a:cs typeface="Carlito"/>
              </a:rPr>
              <a:t>Remove </a:t>
            </a:r>
            <a:r>
              <a:rPr sz="1200" spc="60" dirty="0">
                <a:latin typeface="Carlito"/>
                <a:cs typeface="Carlito"/>
              </a:rPr>
              <a:t>undifferentiated  </a:t>
            </a:r>
            <a:r>
              <a:rPr sz="1200" spc="50" dirty="0">
                <a:latin typeface="Carlito"/>
                <a:cs typeface="Carlito"/>
              </a:rPr>
              <a:t>heavy</a:t>
            </a:r>
            <a:r>
              <a:rPr sz="1200" spc="114" dirty="0">
                <a:latin typeface="Carlito"/>
                <a:cs typeface="Carlito"/>
              </a:rPr>
              <a:t> </a:t>
            </a:r>
            <a:r>
              <a:rPr sz="1200" spc="70" dirty="0">
                <a:latin typeface="Carlito"/>
                <a:cs typeface="Carlito"/>
              </a:rPr>
              <a:t>lifting</a:t>
            </a:r>
            <a:endParaRPr sz="12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2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00" dirty="0">
              <a:latin typeface="Carlito"/>
              <a:cs typeface="Carlito"/>
            </a:endParaRPr>
          </a:p>
          <a:p>
            <a:pPr marL="71120">
              <a:lnSpc>
                <a:spcPct val="100000"/>
              </a:lnSpc>
            </a:pPr>
            <a:r>
              <a:rPr sz="1200" spc="35" dirty="0">
                <a:latin typeface="Carlito"/>
                <a:cs typeface="Carlito"/>
              </a:rPr>
              <a:t>Go </a:t>
            </a:r>
            <a:r>
              <a:rPr sz="1200" spc="60" dirty="0">
                <a:latin typeface="Carlito"/>
                <a:cs typeface="Carlito"/>
              </a:rPr>
              <a:t>global </a:t>
            </a:r>
            <a:r>
              <a:rPr sz="1200" spc="35" dirty="0">
                <a:latin typeface="Carlito"/>
                <a:cs typeface="Carlito"/>
              </a:rPr>
              <a:t>in</a:t>
            </a:r>
            <a:r>
              <a:rPr sz="1200" spc="-10" dirty="0">
                <a:latin typeface="Carlito"/>
                <a:cs typeface="Carlito"/>
              </a:rPr>
              <a:t> </a:t>
            </a:r>
            <a:r>
              <a:rPr sz="1200" spc="60" dirty="0">
                <a:latin typeface="Carlito"/>
                <a:cs typeface="Carlito"/>
              </a:rPr>
              <a:t>minutes</a:t>
            </a:r>
            <a:endParaRPr sz="1200" dirty="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01511" y="4899659"/>
            <a:ext cx="275843" cy="373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16752" y="4163567"/>
            <a:ext cx="240791" cy="3505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19215" y="2688335"/>
            <a:ext cx="425196" cy="4846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266103" y="2807868"/>
            <a:ext cx="2389505" cy="1617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5740">
              <a:lnSpc>
                <a:spcPct val="100000"/>
              </a:lnSpc>
              <a:spcBef>
                <a:spcPts val="100"/>
              </a:spcBef>
            </a:pPr>
            <a:r>
              <a:rPr sz="1200" spc="60" dirty="0">
                <a:latin typeface="Carlito"/>
                <a:cs typeface="Carlito"/>
              </a:rPr>
              <a:t>Increased</a:t>
            </a:r>
            <a:r>
              <a:rPr sz="1200" spc="125" dirty="0">
                <a:latin typeface="Carlito"/>
                <a:cs typeface="Carlito"/>
              </a:rPr>
              <a:t> </a:t>
            </a:r>
            <a:r>
              <a:rPr sz="1200" spc="60" dirty="0">
                <a:latin typeface="Carlito"/>
                <a:cs typeface="Carlito"/>
              </a:rPr>
              <a:t>agility</a:t>
            </a:r>
            <a:endParaRPr sz="12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00">
              <a:latin typeface="Carlito"/>
              <a:cs typeface="Carlito"/>
            </a:endParaRPr>
          </a:p>
          <a:p>
            <a:pPr marL="12700" marR="5080">
              <a:lnSpc>
                <a:spcPts val="1300"/>
              </a:lnSpc>
              <a:spcBef>
                <a:spcPts val="5"/>
              </a:spcBef>
            </a:pPr>
            <a:r>
              <a:rPr sz="1200" spc="50" dirty="0">
                <a:latin typeface="Carlito"/>
                <a:cs typeface="Carlito"/>
              </a:rPr>
              <a:t>Lower </a:t>
            </a:r>
            <a:r>
              <a:rPr sz="1200" spc="60" dirty="0">
                <a:latin typeface="Carlito"/>
                <a:cs typeface="Carlito"/>
              </a:rPr>
              <a:t>variable </a:t>
            </a:r>
            <a:r>
              <a:rPr sz="1200" spc="55" dirty="0">
                <a:latin typeface="Carlito"/>
                <a:cs typeface="Carlito"/>
              </a:rPr>
              <a:t>expense than </a:t>
            </a:r>
            <a:r>
              <a:rPr sz="1200" spc="50" dirty="0">
                <a:latin typeface="Carlito"/>
                <a:cs typeface="Carlito"/>
              </a:rPr>
              <a:t>they  </a:t>
            </a:r>
            <a:r>
              <a:rPr sz="1200" spc="55" dirty="0">
                <a:latin typeface="Carlito"/>
                <a:cs typeface="Carlito"/>
              </a:rPr>
              <a:t>could achieve </a:t>
            </a:r>
            <a:r>
              <a:rPr sz="1200" spc="35" dirty="0">
                <a:latin typeface="Carlito"/>
                <a:cs typeface="Carlito"/>
              </a:rPr>
              <a:t>on </a:t>
            </a:r>
            <a:r>
              <a:rPr sz="1200" spc="55" dirty="0">
                <a:latin typeface="Carlito"/>
                <a:cs typeface="Carlito"/>
              </a:rPr>
              <a:t>their </a:t>
            </a:r>
            <a:r>
              <a:rPr sz="1200" spc="45" dirty="0">
                <a:latin typeface="Carlito"/>
                <a:cs typeface="Carlito"/>
              </a:rPr>
              <a:t>own</a:t>
            </a:r>
            <a:endParaRPr sz="12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50">
              <a:latin typeface="Carlito"/>
              <a:cs typeface="Carlito"/>
            </a:endParaRPr>
          </a:p>
          <a:p>
            <a:pPr marL="69850">
              <a:lnSpc>
                <a:spcPct val="100000"/>
              </a:lnSpc>
            </a:pPr>
            <a:r>
              <a:rPr sz="1200" spc="50" dirty="0">
                <a:latin typeface="Carlito"/>
                <a:cs typeface="Carlito"/>
              </a:rPr>
              <a:t>Stop </a:t>
            </a:r>
            <a:r>
              <a:rPr sz="1200" spc="60" dirty="0">
                <a:latin typeface="Carlito"/>
                <a:cs typeface="Carlito"/>
              </a:rPr>
              <a:t>guessing</a:t>
            </a:r>
            <a:r>
              <a:rPr sz="1200" spc="200" dirty="0">
                <a:latin typeface="Carlito"/>
                <a:cs typeface="Carlito"/>
              </a:rPr>
              <a:t> </a:t>
            </a:r>
            <a:r>
              <a:rPr sz="1200" spc="60" dirty="0">
                <a:latin typeface="Carlito"/>
                <a:cs typeface="Carlito"/>
              </a:rPr>
              <a:t>capacity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036564" y="3390900"/>
            <a:ext cx="188975" cy="4846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071844" y="2007768"/>
            <a:ext cx="2057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rlito"/>
                <a:cs typeface="Carlito"/>
              </a:rPr>
              <a:t>$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6</a:t>
            </a:fld>
            <a:endParaRPr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30396" y="1097292"/>
            <a:ext cx="7754111" cy="45142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9855" y="295147"/>
            <a:ext cx="45935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29" dirty="0">
                <a:solidFill>
                  <a:srgbClr val="000000"/>
                </a:solidFill>
              </a:rPr>
              <a:t>Auto Scaling </a:t>
            </a:r>
            <a:r>
              <a:rPr sz="3200" spc="180" dirty="0">
                <a:solidFill>
                  <a:srgbClr val="000000"/>
                </a:solidFill>
              </a:rPr>
              <a:t>-</a:t>
            </a:r>
            <a:r>
              <a:rPr sz="3200" spc="-450" dirty="0">
                <a:solidFill>
                  <a:srgbClr val="000000"/>
                </a:solidFill>
              </a:rPr>
              <a:t> </a:t>
            </a:r>
            <a:r>
              <a:rPr sz="3200" spc="-114" dirty="0">
                <a:solidFill>
                  <a:srgbClr val="000000"/>
                </a:solidFill>
              </a:rPr>
              <a:t>Multi-AZ</a:t>
            </a:r>
            <a:endParaRPr sz="32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60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24788" y="2734525"/>
            <a:ext cx="2993390" cy="1245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8600" marR="461645" indent="-228600" algn="r">
              <a:lnSpc>
                <a:spcPct val="100000"/>
              </a:lnSpc>
              <a:spcBef>
                <a:spcPts val="105"/>
              </a:spcBef>
              <a:buFont typeface="Wingdings"/>
              <a:buChar char=""/>
              <a:tabLst>
                <a:tab pos="228600" algn="l"/>
              </a:tabLst>
            </a:pPr>
            <a:r>
              <a:rPr sz="2000" b="1" spc="-5" dirty="0">
                <a:latin typeface="Carlito"/>
                <a:cs typeface="Carlito"/>
              </a:rPr>
              <a:t>Multi-AZ </a:t>
            </a:r>
            <a:r>
              <a:rPr sz="2000" b="1" spc="-10" dirty="0">
                <a:latin typeface="Carlito"/>
                <a:cs typeface="Carlito"/>
              </a:rPr>
              <a:t>Auto</a:t>
            </a:r>
            <a:r>
              <a:rPr sz="2000" b="1" spc="-75" dirty="0">
                <a:latin typeface="Carlito"/>
                <a:cs typeface="Carlito"/>
              </a:rPr>
              <a:t> </a:t>
            </a:r>
            <a:r>
              <a:rPr sz="2000" b="1" spc="-5" dirty="0">
                <a:latin typeface="Carlito"/>
                <a:cs typeface="Carlito"/>
              </a:rPr>
              <a:t>Scaling</a:t>
            </a:r>
            <a:endParaRPr sz="2000">
              <a:latin typeface="Carlito"/>
              <a:cs typeface="Carlito"/>
            </a:endParaRPr>
          </a:p>
          <a:p>
            <a:pPr marL="234950" marR="496570" lvl="1" indent="-234950" algn="r">
              <a:lnSpc>
                <a:spcPct val="100000"/>
              </a:lnSpc>
              <a:buFont typeface="Symbol"/>
              <a:buChar char=""/>
              <a:tabLst>
                <a:tab pos="234950" algn="l"/>
              </a:tabLst>
            </a:pPr>
            <a:r>
              <a:rPr sz="2000" spc="-5" dirty="0">
                <a:latin typeface="Carlito"/>
                <a:cs typeface="Carlito"/>
              </a:rPr>
              <a:t>Highly</a:t>
            </a:r>
            <a:r>
              <a:rPr sz="2000" spc="-80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Available</a:t>
            </a:r>
            <a:endParaRPr sz="2000">
              <a:latin typeface="Carlito"/>
              <a:cs typeface="Carlito"/>
            </a:endParaRPr>
          </a:p>
          <a:p>
            <a:pPr marL="856615" lvl="1" indent="-234950">
              <a:lnSpc>
                <a:spcPct val="100000"/>
              </a:lnSpc>
              <a:buFont typeface="Symbol"/>
              <a:buChar char=""/>
              <a:tabLst>
                <a:tab pos="857250" algn="l"/>
              </a:tabLst>
            </a:pPr>
            <a:r>
              <a:rPr sz="2000" spc="-5" dirty="0">
                <a:latin typeface="Carlito"/>
                <a:cs typeface="Carlito"/>
              </a:rPr>
              <a:t>Production</a:t>
            </a:r>
            <a:r>
              <a:rPr sz="2000" spc="-60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Standard</a:t>
            </a:r>
            <a:endParaRPr sz="2000">
              <a:latin typeface="Carlito"/>
              <a:cs typeface="Carlito"/>
            </a:endParaRPr>
          </a:p>
          <a:p>
            <a:pPr marL="856615" lvl="1" indent="-234950">
              <a:lnSpc>
                <a:spcPct val="100000"/>
              </a:lnSpc>
              <a:buFont typeface="Symbol"/>
              <a:buChar char=""/>
              <a:tabLst>
                <a:tab pos="857250" algn="l"/>
              </a:tabLst>
            </a:pPr>
            <a:r>
              <a:rPr sz="2000" dirty="0">
                <a:latin typeface="Carlito"/>
                <a:cs typeface="Carlito"/>
              </a:rPr>
              <a:t>Spans</a:t>
            </a:r>
            <a:r>
              <a:rPr sz="2000" spc="-30" dirty="0">
                <a:latin typeface="Carlito"/>
                <a:cs typeface="Carlito"/>
              </a:rPr>
              <a:t> </a:t>
            </a:r>
            <a:r>
              <a:rPr sz="2000" spc="-15" dirty="0">
                <a:latin typeface="Carlito"/>
                <a:cs typeface="Carlito"/>
              </a:rPr>
              <a:t>Datacenters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  <p:transition spd="slow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569785"/>
            <a:ext cx="520192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29" dirty="0">
                <a:solidFill>
                  <a:srgbClr val="000000"/>
                </a:solidFill>
              </a:rPr>
              <a:t>Auto Scaling </a:t>
            </a:r>
            <a:r>
              <a:rPr sz="3200" spc="180" dirty="0">
                <a:solidFill>
                  <a:srgbClr val="000000"/>
                </a:solidFill>
              </a:rPr>
              <a:t>-</a:t>
            </a:r>
            <a:r>
              <a:rPr sz="3200" spc="-445" dirty="0">
                <a:solidFill>
                  <a:srgbClr val="000000"/>
                </a:solidFill>
              </a:rPr>
              <a:t> </a:t>
            </a:r>
            <a:r>
              <a:rPr sz="3200" spc="-254" dirty="0">
                <a:solidFill>
                  <a:srgbClr val="000000"/>
                </a:solidFill>
              </a:rPr>
              <a:t>CloudWatch</a:t>
            </a:r>
            <a:endParaRPr sz="32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61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181585" y="1400187"/>
            <a:ext cx="9441180" cy="44132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90"/>
              </a:spcBef>
              <a:tabLst>
                <a:tab pos="6812915" algn="l"/>
              </a:tabLst>
            </a:pPr>
            <a:r>
              <a:rPr sz="2300" dirty="0">
                <a:latin typeface="Carlito"/>
                <a:cs typeface="Carlito"/>
              </a:rPr>
              <a:t>CloudWatch </a:t>
            </a:r>
            <a:r>
              <a:rPr sz="2300" spc="10" dirty="0">
                <a:latin typeface="Carlito"/>
                <a:cs typeface="Carlito"/>
              </a:rPr>
              <a:t>is the </a:t>
            </a:r>
            <a:r>
              <a:rPr sz="2300" spc="5" dirty="0">
                <a:latin typeface="Carlito"/>
                <a:cs typeface="Carlito"/>
              </a:rPr>
              <a:t>final </a:t>
            </a:r>
            <a:r>
              <a:rPr sz="2300" spc="10" dirty="0">
                <a:latin typeface="Carlito"/>
                <a:cs typeface="Carlito"/>
              </a:rPr>
              <a:t>piece </a:t>
            </a:r>
            <a:r>
              <a:rPr sz="2300" spc="5" dirty="0">
                <a:latin typeface="Carlito"/>
                <a:cs typeface="Carlito"/>
              </a:rPr>
              <a:t>of </a:t>
            </a:r>
            <a:r>
              <a:rPr sz="2300" spc="10" dirty="0">
                <a:latin typeface="Carlito"/>
                <a:cs typeface="Carlito"/>
              </a:rPr>
              <a:t>the </a:t>
            </a:r>
            <a:r>
              <a:rPr sz="2300" spc="5" dirty="0">
                <a:latin typeface="Carlito"/>
                <a:cs typeface="Carlito"/>
              </a:rPr>
              <a:t>auto</a:t>
            </a:r>
            <a:r>
              <a:rPr sz="2300" spc="130" dirty="0">
                <a:latin typeface="Carlito"/>
                <a:cs typeface="Carlito"/>
              </a:rPr>
              <a:t> </a:t>
            </a:r>
            <a:r>
              <a:rPr sz="2300" spc="5" dirty="0">
                <a:latin typeface="Carlito"/>
                <a:cs typeface="Carlito"/>
              </a:rPr>
              <a:t>scaling</a:t>
            </a:r>
            <a:r>
              <a:rPr sz="2300" spc="10" dirty="0">
                <a:latin typeface="Carlito"/>
                <a:cs typeface="Carlito"/>
              </a:rPr>
              <a:t> puzzle.	</a:t>
            </a:r>
            <a:r>
              <a:rPr sz="2300" spc="-50" dirty="0">
                <a:latin typeface="Carlito"/>
                <a:cs typeface="Carlito"/>
              </a:rPr>
              <a:t>You </a:t>
            </a:r>
            <a:r>
              <a:rPr sz="2300" spc="5" dirty="0">
                <a:latin typeface="Carlito"/>
                <a:cs typeface="Carlito"/>
              </a:rPr>
              <a:t>can </a:t>
            </a:r>
            <a:r>
              <a:rPr sz="2300" spc="-5" dirty="0">
                <a:latin typeface="Carlito"/>
                <a:cs typeface="Carlito"/>
              </a:rPr>
              <a:t>create </a:t>
            </a:r>
            <a:r>
              <a:rPr sz="2300" spc="10" dirty="0">
                <a:latin typeface="Carlito"/>
                <a:cs typeface="Carlito"/>
              </a:rPr>
              <a:t>alarms  based on </a:t>
            </a:r>
            <a:r>
              <a:rPr sz="2300" spc="5" dirty="0">
                <a:latin typeface="Carlito"/>
                <a:cs typeface="Carlito"/>
              </a:rPr>
              <a:t>instance </a:t>
            </a:r>
            <a:r>
              <a:rPr sz="2300" spc="10" dirty="0">
                <a:latin typeface="Carlito"/>
                <a:cs typeface="Carlito"/>
              </a:rPr>
              <a:t>metrics which trigger </a:t>
            </a:r>
            <a:r>
              <a:rPr sz="2300" spc="5" dirty="0">
                <a:latin typeface="Carlito"/>
                <a:cs typeface="Carlito"/>
              </a:rPr>
              <a:t>auto scaling </a:t>
            </a:r>
            <a:r>
              <a:rPr sz="2300" spc="10" dirty="0">
                <a:latin typeface="Carlito"/>
                <a:cs typeface="Carlito"/>
              </a:rPr>
              <a:t>actions.</a:t>
            </a:r>
            <a:endParaRPr sz="23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50">
              <a:latin typeface="Carlito"/>
              <a:cs typeface="Carlito"/>
            </a:endParaRPr>
          </a:p>
          <a:p>
            <a:pPr marL="394970" marR="7132955" indent="-382905">
              <a:lnSpc>
                <a:spcPct val="101600"/>
              </a:lnSpc>
            </a:pPr>
            <a:r>
              <a:rPr sz="2500" spc="5" dirty="0">
                <a:latin typeface="Carlito"/>
                <a:cs typeface="Carlito"/>
              </a:rPr>
              <a:t>Scaling policies  Scale </a:t>
            </a:r>
            <a:r>
              <a:rPr sz="2500" spc="15" dirty="0">
                <a:latin typeface="Carlito"/>
                <a:cs typeface="Carlito"/>
              </a:rPr>
              <a:t>up</a:t>
            </a:r>
            <a:r>
              <a:rPr sz="2500" spc="-40" dirty="0">
                <a:latin typeface="Carlito"/>
                <a:cs typeface="Carlito"/>
              </a:rPr>
              <a:t> </a:t>
            </a:r>
            <a:r>
              <a:rPr sz="2500" spc="10" dirty="0">
                <a:latin typeface="Carlito"/>
                <a:cs typeface="Carlito"/>
              </a:rPr>
              <a:t>alarm</a:t>
            </a:r>
            <a:endParaRPr sz="2500">
              <a:latin typeface="Carlito"/>
              <a:cs typeface="Carlito"/>
            </a:endParaRPr>
          </a:p>
          <a:p>
            <a:pPr marL="680085" indent="-285750">
              <a:lnSpc>
                <a:spcPct val="100000"/>
              </a:lnSpc>
              <a:spcBef>
                <a:spcPts val="45"/>
              </a:spcBef>
              <a:buFont typeface="Arial"/>
              <a:buChar char="•"/>
              <a:tabLst>
                <a:tab pos="680085" algn="l"/>
                <a:tab pos="680720" algn="l"/>
              </a:tabLst>
            </a:pPr>
            <a:r>
              <a:rPr sz="2300" dirty="0">
                <a:latin typeface="Carlito"/>
                <a:cs typeface="Carlito"/>
              </a:rPr>
              <a:t>Execute </a:t>
            </a:r>
            <a:r>
              <a:rPr sz="2300" spc="10" dirty="0">
                <a:latin typeface="Carlito"/>
                <a:cs typeface="Carlito"/>
              </a:rPr>
              <a:t>policy </a:t>
            </a:r>
            <a:r>
              <a:rPr sz="2300" spc="15" dirty="0">
                <a:latin typeface="Carlito"/>
                <a:cs typeface="Carlito"/>
              </a:rPr>
              <a:t>when: </a:t>
            </a:r>
            <a:r>
              <a:rPr sz="2300" spc="10" dirty="0">
                <a:latin typeface="Carlito"/>
                <a:cs typeface="Carlito"/>
              </a:rPr>
              <a:t>CPU is </a:t>
            </a:r>
            <a:r>
              <a:rPr sz="2300" dirty="0">
                <a:latin typeface="Carlito"/>
                <a:cs typeface="Carlito"/>
              </a:rPr>
              <a:t>greater </a:t>
            </a:r>
            <a:r>
              <a:rPr sz="2300" spc="10" dirty="0">
                <a:latin typeface="Carlito"/>
                <a:cs typeface="Carlito"/>
              </a:rPr>
              <a:t>than</a:t>
            </a:r>
            <a:r>
              <a:rPr sz="2300" spc="15" dirty="0">
                <a:latin typeface="Carlito"/>
                <a:cs typeface="Carlito"/>
              </a:rPr>
              <a:t> </a:t>
            </a:r>
            <a:r>
              <a:rPr sz="2300" spc="10" dirty="0">
                <a:latin typeface="Carlito"/>
                <a:cs typeface="Carlito"/>
              </a:rPr>
              <a:t>60%</a:t>
            </a:r>
            <a:endParaRPr sz="2300">
              <a:latin typeface="Carlito"/>
              <a:cs typeface="Carlito"/>
            </a:endParaRPr>
          </a:p>
          <a:p>
            <a:pPr marL="680085" indent="-285750">
              <a:lnSpc>
                <a:spcPct val="100000"/>
              </a:lnSpc>
              <a:spcBef>
                <a:spcPts val="45"/>
              </a:spcBef>
              <a:buFont typeface="Arial"/>
              <a:buChar char="•"/>
              <a:tabLst>
                <a:tab pos="680085" algn="l"/>
                <a:tab pos="680720" algn="l"/>
              </a:tabLst>
            </a:pPr>
            <a:r>
              <a:rPr sz="2300" spc="-55" dirty="0">
                <a:latin typeface="Carlito"/>
                <a:cs typeface="Carlito"/>
              </a:rPr>
              <a:t>Take </a:t>
            </a:r>
            <a:r>
              <a:rPr sz="2300" spc="10" dirty="0">
                <a:latin typeface="Carlito"/>
                <a:cs typeface="Carlito"/>
              </a:rPr>
              <a:t>the action: Add 2</a:t>
            </a:r>
            <a:r>
              <a:rPr sz="2300" spc="75" dirty="0">
                <a:latin typeface="Carlito"/>
                <a:cs typeface="Carlito"/>
              </a:rPr>
              <a:t> </a:t>
            </a:r>
            <a:r>
              <a:rPr sz="2300" spc="5" dirty="0">
                <a:latin typeface="Carlito"/>
                <a:cs typeface="Carlito"/>
              </a:rPr>
              <a:t>instances</a:t>
            </a:r>
            <a:endParaRPr sz="2300">
              <a:latin typeface="Carlito"/>
              <a:cs typeface="Carlito"/>
            </a:endParaRPr>
          </a:p>
          <a:p>
            <a:pPr marL="680085" indent="-285750">
              <a:lnSpc>
                <a:spcPct val="100000"/>
              </a:lnSpc>
              <a:spcBef>
                <a:spcPts val="40"/>
              </a:spcBef>
              <a:buFont typeface="Arial"/>
              <a:buChar char="•"/>
              <a:tabLst>
                <a:tab pos="680085" algn="l"/>
                <a:tab pos="680720" algn="l"/>
              </a:tabLst>
            </a:pPr>
            <a:r>
              <a:rPr sz="2300" spc="10" dirty="0">
                <a:latin typeface="Carlito"/>
                <a:cs typeface="Carlito"/>
              </a:rPr>
              <a:t>And then </a:t>
            </a:r>
            <a:r>
              <a:rPr sz="2300" spc="5" dirty="0">
                <a:latin typeface="Carlito"/>
                <a:cs typeface="Carlito"/>
              </a:rPr>
              <a:t>wait: </a:t>
            </a:r>
            <a:r>
              <a:rPr sz="2300" spc="10" dirty="0">
                <a:latin typeface="Carlito"/>
                <a:cs typeface="Carlito"/>
              </a:rPr>
              <a:t>10</a:t>
            </a:r>
            <a:r>
              <a:rPr sz="2300" spc="15" dirty="0">
                <a:latin typeface="Carlito"/>
                <a:cs typeface="Carlito"/>
              </a:rPr>
              <a:t> </a:t>
            </a:r>
            <a:r>
              <a:rPr sz="2300" spc="10" dirty="0">
                <a:latin typeface="Carlito"/>
                <a:cs typeface="Carlito"/>
              </a:rPr>
              <a:t>minutes</a:t>
            </a:r>
            <a:endParaRPr sz="2300">
              <a:latin typeface="Carlito"/>
              <a:cs typeface="Carlito"/>
            </a:endParaRPr>
          </a:p>
          <a:p>
            <a:pPr marL="394970">
              <a:lnSpc>
                <a:spcPct val="100000"/>
              </a:lnSpc>
              <a:spcBef>
                <a:spcPts val="25"/>
              </a:spcBef>
            </a:pPr>
            <a:r>
              <a:rPr sz="2500" spc="5" dirty="0">
                <a:latin typeface="Carlito"/>
                <a:cs typeface="Carlito"/>
              </a:rPr>
              <a:t>Scale </a:t>
            </a:r>
            <a:r>
              <a:rPr sz="2500" spc="10" dirty="0">
                <a:latin typeface="Carlito"/>
                <a:cs typeface="Carlito"/>
              </a:rPr>
              <a:t>down</a:t>
            </a:r>
            <a:r>
              <a:rPr sz="2500" spc="25" dirty="0">
                <a:latin typeface="Carlito"/>
                <a:cs typeface="Carlito"/>
              </a:rPr>
              <a:t> </a:t>
            </a:r>
            <a:r>
              <a:rPr sz="2500" spc="10" dirty="0">
                <a:latin typeface="Carlito"/>
                <a:cs typeface="Carlito"/>
              </a:rPr>
              <a:t>alarm</a:t>
            </a:r>
            <a:endParaRPr sz="2500">
              <a:latin typeface="Carlito"/>
              <a:cs typeface="Carlito"/>
            </a:endParaRPr>
          </a:p>
          <a:p>
            <a:pPr marL="680085" indent="-285750">
              <a:lnSpc>
                <a:spcPct val="100000"/>
              </a:lnSpc>
              <a:spcBef>
                <a:spcPts val="55"/>
              </a:spcBef>
              <a:buFont typeface="Arial"/>
              <a:buChar char="•"/>
              <a:tabLst>
                <a:tab pos="680085" algn="l"/>
                <a:tab pos="680720" algn="l"/>
              </a:tabLst>
            </a:pPr>
            <a:r>
              <a:rPr sz="2300" dirty="0">
                <a:latin typeface="Carlito"/>
                <a:cs typeface="Carlito"/>
              </a:rPr>
              <a:t>Execute </a:t>
            </a:r>
            <a:r>
              <a:rPr sz="2300" spc="10" dirty="0">
                <a:latin typeface="Carlito"/>
                <a:cs typeface="Carlito"/>
              </a:rPr>
              <a:t>policy </a:t>
            </a:r>
            <a:r>
              <a:rPr sz="2300" spc="15" dirty="0">
                <a:latin typeface="Carlito"/>
                <a:cs typeface="Carlito"/>
              </a:rPr>
              <a:t>when: </a:t>
            </a:r>
            <a:r>
              <a:rPr sz="2300" spc="10" dirty="0">
                <a:latin typeface="Carlito"/>
                <a:cs typeface="Carlito"/>
              </a:rPr>
              <a:t>CPU is less than</a:t>
            </a:r>
            <a:r>
              <a:rPr sz="2300" spc="-10" dirty="0">
                <a:latin typeface="Carlito"/>
                <a:cs typeface="Carlito"/>
              </a:rPr>
              <a:t> </a:t>
            </a:r>
            <a:r>
              <a:rPr sz="2300" spc="10" dirty="0">
                <a:latin typeface="Carlito"/>
                <a:cs typeface="Carlito"/>
              </a:rPr>
              <a:t>20%</a:t>
            </a:r>
            <a:endParaRPr sz="2300">
              <a:latin typeface="Carlito"/>
              <a:cs typeface="Carlito"/>
            </a:endParaRPr>
          </a:p>
          <a:p>
            <a:pPr marL="680085" indent="-285750">
              <a:lnSpc>
                <a:spcPct val="100000"/>
              </a:lnSpc>
              <a:spcBef>
                <a:spcPts val="40"/>
              </a:spcBef>
              <a:buFont typeface="Arial"/>
              <a:buChar char="•"/>
              <a:tabLst>
                <a:tab pos="680085" algn="l"/>
                <a:tab pos="680720" algn="l"/>
              </a:tabLst>
            </a:pPr>
            <a:r>
              <a:rPr sz="2300" spc="-55" dirty="0">
                <a:latin typeface="Carlito"/>
                <a:cs typeface="Carlito"/>
              </a:rPr>
              <a:t>Take </a:t>
            </a:r>
            <a:r>
              <a:rPr sz="2300" spc="10" dirty="0">
                <a:latin typeface="Carlito"/>
                <a:cs typeface="Carlito"/>
              </a:rPr>
              <a:t>the action: </a:t>
            </a:r>
            <a:r>
              <a:rPr sz="2300" dirty="0">
                <a:latin typeface="Carlito"/>
                <a:cs typeface="Carlito"/>
              </a:rPr>
              <a:t>Remove </a:t>
            </a:r>
            <a:r>
              <a:rPr sz="2300" spc="10" dirty="0">
                <a:latin typeface="Carlito"/>
                <a:cs typeface="Carlito"/>
              </a:rPr>
              <a:t>2</a:t>
            </a:r>
            <a:r>
              <a:rPr sz="2300" spc="80" dirty="0">
                <a:latin typeface="Carlito"/>
                <a:cs typeface="Carlito"/>
              </a:rPr>
              <a:t> </a:t>
            </a:r>
            <a:r>
              <a:rPr sz="2300" spc="5" dirty="0">
                <a:latin typeface="Carlito"/>
                <a:cs typeface="Carlito"/>
              </a:rPr>
              <a:t>instances</a:t>
            </a:r>
            <a:endParaRPr sz="2300">
              <a:latin typeface="Carlito"/>
              <a:cs typeface="Carlito"/>
            </a:endParaRPr>
          </a:p>
          <a:p>
            <a:pPr marL="680085" indent="-285750">
              <a:lnSpc>
                <a:spcPct val="100000"/>
              </a:lnSpc>
              <a:spcBef>
                <a:spcPts val="35"/>
              </a:spcBef>
              <a:buFont typeface="Arial"/>
              <a:buChar char="•"/>
              <a:tabLst>
                <a:tab pos="680085" algn="l"/>
                <a:tab pos="680720" algn="l"/>
              </a:tabLst>
            </a:pPr>
            <a:r>
              <a:rPr sz="2300" spc="10" dirty="0">
                <a:latin typeface="Carlito"/>
                <a:cs typeface="Carlito"/>
              </a:rPr>
              <a:t>And then </a:t>
            </a:r>
            <a:r>
              <a:rPr sz="2300" spc="5" dirty="0">
                <a:latin typeface="Carlito"/>
                <a:cs typeface="Carlito"/>
              </a:rPr>
              <a:t>wait: </a:t>
            </a:r>
            <a:r>
              <a:rPr sz="2300" spc="10" dirty="0">
                <a:latin typeface="Carlito"/>
                <a:cs typeface="Carlito"/>
              </a:rPr>
              <a:t>10</a:t>
            </a:r>
            <a:r>
              <a:rPr sz="2300" spc="15" dirty="0">
                <a:latin typeface="Carlito"/>
                <a:cs typeface="Carlito"/>
              </a:rPr>
              <a:t> </a:t>
            </a:r>
            <a:r>
              <a:rPr sz="2300" spc="10" dirty="0">
                <a:latin typeface="Carlito"/>
                <a:cs typeface="Carlito"/>
              </a:rPr>
              <a:t>minutes</a:t>
            </a:r>
            <a:endParaRPr sz="2300">
              <a:latin typeface="Carlito"/>
              <a:cs typeface="Carlito"/>
            </a:endParaRPr>
          </a:p>
        </p:txBody>
      </p:sp>
    </p:spTree>
  </p:cSld>
  <p:clrMapOvr>
    <a:masterClrMapping/>
  </p:clrMapOvr>
  <p:transition spd="slow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635" cy="6858000"/>
            <a:chOff x="0" y="0"/>
            <a:chExt cx="12192635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63337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5943600"/>
              <a:ext cx="9187815" cy="914400"/>
            </a:xfrm>
            <a:custGeom>
              <a:avLst/>
              <a:gdLst/>
              <a:ahLst/>
              <a:cxnLst/>
              <a:rect l="l" t="t" r="r" b="b"/>
              <a:pathLst>
                <a:path w="9187815" h="914400">
                  <a:moveTo>
                    <a:pt x="0" y="0"/>
                  </a:moveTo>
                  <a:lnTo>
                    <a:pt x="0" y="914400"/>
                  </a:lnTo>
                  <a:lnTo>
                    <a:pt x="9187332" y="914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9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03945" y="5645696"/>
              <a:ext cx="10288270" cy="1212850"/>
            </a:xfrm>
            <a:custGeom>
              <a:avLst/>
              <a:gdLst/>
              <a:ahLst/>
              <a:cxnLst/>
              <a:rect l="l" t="t" r="r" b="b"/>
              <a:pathLst>
                <a:path w="10288270" h="1212850">
                  <a:moveTo>
                    <a:pt x="10288066" y="0"/>
                  </a:moveTo>
                  <a:lnTo>
                    <a:pt x="0" y="1212303"/>
                  </a:lnTo>
                  <a:lnTo>
                    <a:pt x="10288066" y="1212303"/>
                  </a:lnTo>
                  <a:lnTo>
                    <a:pt x="10288066" y="0"/>
                  </a:lnTo>
                  <a:close/>
                </a:path>
              </a:pathLst>
            </a:custGeom>
            <a:solidFill>
              <a:srgbClr val="187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60905" y="5957544"/>
              <a:ext cx="10231120" cy="901065"/>
            </a:xfrm>
            <a:custGeom>
              <a:avLst/>
              <a:gdLst/>
              <a:ahLst/>
              <a:cxnLst/>
              <a:rect l="l" t="t" r="r" b="b"/>
              <a:pathLst>
                <a:path w="10231120" h="901065">
                  <a:moveTo>
                    <a:pt x="10231107" y="0"/>
                  </a:moveTo>
                  <a:lnTo>
                    <a:pt x="0" y="900455"/>
                  </a:lnTo>
                  <a:lnTo>
                    <a:pt x="10231107" y="900455"/>
                  </a:lnTo>
                  <a:lnTo>
                    <a:pt x="10231107" y="0"/>
                  </a:lnTo>
                  <a:close/>
                </a:path>
              </a:pathLst>
            </a:custGeom>
            <a:solidFill>
              <a:srgbClr val="2C99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849356" y="6228588"/>
              <a:ext cx="1171955" cy="4404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409" dirty="0"/>
              <a:t>AWS</a:t>
            </a:r>
            <a:r>
              <a:rPr spc="-545" dirty="0"/>
              <a:t> </a:t>
            </a:r>
            <a:r>
              <a:rPr spc="-525" dirty="0"/>
              <a:t>Storage  </a:t>
            </a:r>
            <a:r>
              <a:rPr spc="-440" dirty="0"/>
              <a:t>Overview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2417064" y="2315717"/>
            <a:ext cx="8242300" cy="4396105"/>
            <a:chOff x="2417064" y="2315717"/>
            <a:chExt cx="8242300" cy="4396105"/>
          </a:xfrm>
        </p:grpSpPr>
        <p:sp>
          <p:nvSpPr>
            <p:cNvPr id="10" name="object 10"/>
            <p:cNvSpPr/>
            <p:nvPr/>
          </p:nvSpPr>
          <p:spPr>
            <a:xfrm>
              <a:off x="2436114" y="2315717"/>
              <a:ext cx="0" cy="1135380"/>
            </a:xfrm>
            <a:custGeom>
              <a:avLst/>
              <a:gdLst/>
              <a:ahLst/>
              <a:cxnLst/>
              <a:rect l="l" t="t" r="r" b="b"/>
              <a:pathLst>
                <a:path h="1135379">
                  <a:moveTo>
                    <a:pt x="0" y="0"/>
                  </a:moveTo>
                  <a:lnTo>
                    <a:pt x="0" y="113477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967216" y="6376415"/>
              <a:ext cx="1691639" cy="3352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2466" y="295147"/>
            <a:ext cx="8347709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95" dirty="0">
                <a:solidFill>
                  <a:srgbClr val="000000"/>
                </a:solidFill>
              </a:rPr>
              <a:t>Traditional </a:t>
            </a:r>
            <a:r>
              <a:rPr sz="3200" spc="-210" dirty="0">
                <a:solidFill>
                  <a:srgbClr val="000000"/>
                </a:solidFill>
              </a:rPr>
              <a:t>Platform </a:t>
            </a:r>
            <a:r>
              <a:rPr sz="3200" spc="180" dirty="0">
                <a:solidFill>
                  <a:srgbClr val="000000"/>
                </a:solidFill>
              </a:rPr>
              <a:t>-</a:t>
            </a:r>
            <a:r>
              <a:rPr sz="3200" spc="-405" dirty="0">
                <a:solidFill>
                  <a:srgbClr val="000000"/>
                </a:solidFill>
              </a:rPr>
              <a:t> </a:t>
            </a:r>
            <a:r>
              <a:rPr sz="3200" spc="-310" dirty="0">
                <a:solidFill>
                  <a:srgbClr val="000000"/>
                </a:solidFill>
              </a:rPr>
              <a:t>Storage </a:t>
            </a:r>
            <a:r>
              <a:rPr sz="3200" spc="-229" dirty="0">
                <a:solidFill>
                  <a:srgbClr val="000000"/>
                </a:solidFill>
              </a:rPr>
              <a:t>Architecture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15597" y="1786019"/>
            <a:ext cx="5235575" cy="2905125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35"/>
              </a:spcBef>
            </a:pPr>
            <a:r>
              <a:rPr sz="2000" spc="-5" dirty="0">
                <a:latin typeface="Carlito"/>
                <a:cs typeface="Carlito"/>
              </a:rPr>
              <a:t>In </a:t>
            </a:r>
            <a:r>
              <a:rPr sz="2000" dirty="0">
                <a:latin typeface="Carlito"/>
                <a:cs typeface="Carlito"/>
              </a:rPr>
              <a:t>the </a:t>
            </a:r>
            <a:r>
              <a:rPr sz="2000" spc="-5" dirty="0">
                <a:latin typeface="Carlito"/>
                <a:cs typeface="Carlito"/>
              </a:rPr>
              <a:t>old</a:t>
            </a:r>
            <a:r>
              <a:rPr sz="2000" spc="-30" dirty="0">
                <a:latin typeface="Carlito"/>
                <a:cs typeface="Carlito"/>
              </a:rPr>
              <a:t> </a:t>
            </a:r>
            <a:r>
              <a:rPr sz="2000" spc="-15" dirty="0">
                <a:latin typeface="Carlito"/>
                <a:cs typeface="Carlito"/>
              </a:rPr>
              <a:t>days…</a:t>
            </a:r>
            <a:endParaRPr sz="2000">
              <a:latin typeface="Carlito"/>
              <a:cs typeface="Carlito"/>
            </a:endParaRPr>
          </a:p>
          <a:p>
            <a:pPr marL="355600" marR="5080" indent="-342900">
              <a:lnSpc>
                <a:spcPct val="100000"/>
              </a:lnSpc>
              <a:spcBef>
                <a:spcPts val="1015"/>
              </a:spcBef>
              <a:buSzPct val="58333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spc="-15" dirty="0">
                <a:latin typeface="Carlito"/>
                <a:cs typeface="Carlito"/>
              </a:rPr>
              <a:t>Hardware </a:t>
            </a:r>
            <a:r>
              <a:rPr sz="1800" spc="-5" dirty="0">
                <a:latin typeface="Carlito"/>
                <a:cs typeface="Carlito"/>
              </a:rPr>
              <a:t>acquisition </a:t>
            </a:r>
            <a:r>
              <a:rPr sz="1800" dirty="0">
                <a:latin typeface="Carlito"/>
                <a:cs typeface="Carlito"/>
              </a:rPr>
              <a:t>and </a:t>
            </a:r>
            <a:r>
              <a:rPr sz="1800" spc="-10" dirty="0">
                <a:latin typeface="Carlito"/>
                <a:cs typeface="Carlito"/>
              </a:rPr>
              <a:t>datacenter </a:t>
            </a:r>
            <a:r>
              <a:rPr sz="1800" spc="-5" dirty="0">
                <a:latin typeface="Carlito"/>
                <a:cs typeface="Carlito"/>
              </a:rPr>
              <a:t>space </a:t>
            </a:r>
            <a:r>
              <a:rPr sz="1800" spc="-10" dirty="0">
                <a:latin typeface="Carlito"/>
                <a:cs typeface="Carlito"/>
              </a:rPr>
              <a:t>required  </a:t>
            </a:r>
            <a:r>
              <a:rPr sz="1800" spc="-5" dirty="0">
                <a:latin typeface="Carlito"/>
                <a:cs typeface="Carlito"/>
              </a:rPr>
              <a:t>advanced</a:t>
            </a:r>
            <a:r>
              <a:rPr sz="1800" spc="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planning</a:t>
            </a:r>
            <a:endParaRPr sz="1800">
              <a:latin typeface="Carlito"/>
              <a:cs typeface="Carlito"/>
            </a:endParaRPr>
          </a:p>
          <a:p>
            <a:pPr marL="355600" marR="128270" indent="-342900">
              <a:lnSpc>
                <a:spcPct val="100000"/>
              </a:lnSpc>
              <a:spcBef>
                <a:spcPts val="994"/>
              </a:spcBef>
              <a:buSzPct val="58333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Carlito"/>
                <a:cs typeface="Carlito"/>
              </a:rPr>
              <a:t>Disk space </a:t>
            </a:r>
            <a:r>
              <a:rPr sz="1800" dirty="0">
                <a:latin typeface="Carlito"/>
                <a:cs typeface="Carlito"/>
              </a:rPr>
              <a:t>and I/O </a:t>
            </a:r>
            <a:r>
              <a:rPr sz="1800" spc="-10" dirty="0">
                <a:latin typeface="Carlito"/>
                <a:cs typeface="Carlito"/>
              </a:rPr>
              <a:t>allocation </a:t>
            </a:r>
            <a:r>
              <a:rPr sz="1800" dirty="0">
                <a:latin typeface="Carlito"/>
                <a:cs typeface="Carlito"/>
              </a:rPr>
              <a:t>juggling </a:t>
            </a:r>
            <a:r>
              <a:rPr sz="1800" spc="-15" dirty="0">
                <a:latin typeface="Carlito"/>
                <a:cs typeface="Carlito"/>
              </a:rPr>
              <a:t>for </a:t>
            </a:r>
            <a:r>
              <a:rPr sz="1800" spc="-5" dirty="0">
                <a:latin typeface="Carlito"/>
                <a:cs typeface="Carlito"/>
              </a:rPr>
              <a:t>the </a:t>
            </a:r>
            <a:r>
              <a:rPr sz="1800" spc="-10" dirty="0">
                <a:latin typeface="Carlito"/>
                <a:cs typeface="Carlito"/>
              </a:rPr>
              <a:t>entire  application</a:t>
            </a:r>
            <a:r>
              <a:rPr sz="1800" spc="20" dirty="0">
                <a:latin typeface="Carlito"/>
                <a:cs typeface="Carlito"/>
              </a:rPr>
              <a:t> </a:t>
            </a:r>
            <a:r>
              <a:rPr sz="1800" spc="-15" dirty="0">
                <a:latin typeface="Carlito"/>
                <a:cs typeface="Carlito"/>
              </a:rPr>
              <a:t>lifecycle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994"/>
              </a:spcBef>
              <a:buSzPct val="58333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spc="-15" dirty="0">
                <a:latin typeface="Carlito"/>
                <a:cs typeface="Carlito"/>
              </a:rPr>
              <a:t>Volume </a:t>
            </a:r>
            <a:r>
              <a:rPr sz="1800" dirty="0">
                <a:latin typeface="Carlito"/>
                <a:cs typeface="Carlito"/>
              </a:rPr>
              <a:t>and </a:t>
            </a:r>
            <a:r>
              <a:rPr sz="1800" spc="-5" dirty="0">
                <a:latin typeface="Carlito"/>
                <a:cs typeface="Carlito"/>
              </a:rPr>
              <a:t>file redundancy not</a:t>
            </a:r>
            <a:r>
              <a:rPr sz="1800" spc="7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built-in</a:t>
            </a:r>
            <a:endParaRPr sz="1800">
              <a:latin typeface="Carlito"/>
              <a:cs typeface="Carlito"/>
            </a:endParaRPr>
          </a:p>
          <a:p>
            <a:pPr marL="355600" marR="1153795" indent="-342900">
              <a:lnSpc>
                <a:spcPct val="100000"/>
              </a:lnSpc>
              <a:spcBef>
                <a:spcPts val="1010"/>
              </a:spcBef>
              <a:buSzPct val="58333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spc="-10" dirty="0">
                <a:latin typeface="Carlito"/>
                <a:cs typeface="Carlito"/>
              </a:rPr>
              <a:t>Capital </a:t>
            </a:r>
            <a:r>
              <a:rPr sz="1800" spc="-5" dirty="0">
                <a:latin typeface="Carlito"/>
                <a:cs typeface="Carlito"/>
              </a:rPr>
              <a:t>commitment </a:t>
            </a:r>
            <a:r>
              <a:rPr sz="1800" dirty="0">
                <a:latin typeface="Carlito"/>
                <a:cs typeface="Carlito"/>
              </a:rPr>
              <a:t>and </a:t>
            </a:r>
            <a:r>
              <a:rPr sz="1800" spc="-10" dirty="0">
                <a:latin typeface="Carlito"/>
                <a:cs typeface="Carlito"/>
              </a:rPr>
              <a:t>refresh </a:t>
            </a:r>
            <a:r>
              <a:rPr sz="1800" spc="-5" dirty="0">
                <a:latin typeface="Carlito"/>
                <a:cs typeface="Carlito"/>
              </a:rPr>
              <a:t>budget  </a:t>
            </a:r>
            <a:r>
              <a:rPr sz="1800" spc="-10" dirty="0">
                <a:latin typeface="Carlito"/>
                <a:cs typeface="Carlito"/>
              </a:rPr>
              <a:t>considerations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91364" y="1153604"/>
            <a:ext cx="5372735" cy="3255645"/>
            <a:chOff x="6091364" y="1153604"/>
            <a:chExt cx="5372735" cy="3255645"/>
          </a:xfrm>
        </p:grpSpPr>
        <p:sp>
          <p:nvSpPr>
            <p:cNvPr id="5" name="object 5"/>
            <p:cNvSpPr/>
            <p:nvPr/>
          </p:nvSpPr>
          <p:spPr>
            <a:xfrm>
              <a:off x="6096000" y="1158239"/>
              <a:ext cx="1908175" cy="3089275"/>
            </a:xfrm>
            <a:custGeom>
              <a:avLst/>
              <a:gdLst/>
              <a:ahLst/>
              <a:cxnLst/>
              <a:rect l="l" t="t" r="r" b="b"/>
              <a:pathLst>
                <a:path w="1908175" h="3089275">
                  <a:moveTo>
                    <a:pt x="1908048" y="0"/>
                  </a:moveTo>
                  <a:lnTo>
                    <a:pt x="0" y="0"/>
                  </a:lnTo>
                  <a:lnTo>
                    <a:pt x="0" y="3089148"/>
                  </a:lnTo>
                  <a:lnTo>
                    <a:pt x="1908048" y="3089148"/>
                  </a:lnTo>
                  <a:lnTo>
                    <a:pt x="1908048" y="0"/>
                  </a:lnTo>
                  <a:close/>
                </a:path>
              </a:pathLst>
            </a:custGeom>
            <a:solidFill>
              <a:srgbClr val="E5B9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96762" y="1159001"/>
              <a:ext cx="1908175" cy="3089275"/>
            </a:xfrm>
            <a:custGeom>
              <a:avLst/>
              <a:gdLst/>
              <a:ahLst/>
              <a:cxnLst/>
              <a:rect l="l" t="t" r="r" b="b"/>
              <a:pathLst>
                <a:path w="1908175" h="3089275">
                  <a:moveTo>
                    <a:pt x="0" y="0"/>
                  </a:moveTo>
                  <a:lnTo>
                    <a:pt x="1908047" y="0"/>
                  </a:lnTo>
                  <a:lnTo>
                    <a:pt x="1908047" y="3089148"/>
                  </a:lnTo>
                  <a:lnTo>
                    <a:pt x="0" y="3089148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213348" y="1287779"/>
              <a:ext cx="1671955" cy="771525"/>
            </a:xfrm>
            <a:custGeom>
              <a:avLst/>
              <a:gdLst/>
              <a:ahLst/>
              <a:cxnLst/>
              <a:rect l="l" t="t" r="r" b="b"/>
              <a:pathLst>
                <a:path w="1671954" h="771525">
                  <a:moveTo>
                    <a:pt x="1671827" y="0"/>
                  </a:moveTo>
                  <a:lnTo>
                    <a:pt x="0" y="0"/>
                  </a:lnTo>
                  <a:lnTo>
                    <a:pt x="0" y="771144"/>
                  </a:lnTo>
                  <a:lnTo>
                    <a:pt x="1671827" y="771144"/>
                  </a:lnTo>
                  <a:lnTo>
                    <a:pt x="16718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214110" y="1288541"/>
              <a:ext cx="1671955" cy="771525"/>
            </a:xfrm>
            <a:custGeom>
              <a:avLst/>
              <a:gdLst/>
              <a:ahLst/>
              <a:cxnLst/>
              <a:rect l="l" t="t" r="r" b="b"/>
              <a:pathLst>
                <a:path w="1671954" h="771525">
                  <a:moveTo>
                    <a:pt x="0" y="0"/>
                  </a:moveTo>
                  <a:lnTo>
                    <a:pt x="1671828" y="0"/>
                  </a:lnTo>
                  <a:lnTo>
                    <a:pt x="1671828" y="771143"/>
                  </a:lnTo>
                  <a:lnTo>
                    <a:pt x="0" y="771143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213348" y="2188463"/>
              <a:ext cx="1671955" cy="386080"/>
            </a:xfrm>
            <a:custGeom>
              <a:avLst/>
              <a:gdLst/>
              <a:ahLst/>
              <a:cxnLst/>
              <a:rect l="l" t="t" r="r" b="b"/>
              <a:pathLst>
                <a:path w="1671954" h="386080">
                  <a:moveTo>
                    <a:pt x="1671827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671827" y="385572"/>
                  </a:lnTo>
                  <a:lnTo>
                    <a:pt x="16718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214110" y="2189225"/>
              <a:ext cx="1671955" cy="386080"/>
            </a:xfrm>
            <a:custGeom>
              <a:avLst/>
              <a:gdLst/>
              <a:ahLst/>
              <a:cxnLst/>
              <a:rect l="l" t="t" r="r" b="b"/>
              <a:pathLst>
                <a:path w="1671954" h="386080">
                  <a:moveTo>
                    <a:pt x="0" y="0"/>
                  </a:moveTo>
                  <a:lnTo>
                    <a:pt x="1671828" y="0"/>
                  </a:lnTo>
                  <a:lnTo>
                    <a:pt x="1671828" y="385572"/>
                  </a:lnTo>
                  <a:lnTo>
                    <a:pt x="0" y="385572"/>
                  </a:lnTo>
                  <a:lnTo>
                    <a:pt x="0" y="0"/>
                  </a:lnTo>
                  <a:close/>
                </a:path>
              </a:pathLst>
            </a:custGeom>
            <a:ln w="106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213348" y="2703575"/>
              <a:ext cx="1671955" cy="387350"/>
            </a:xfrm>
            <a:custGeom>
              <a:avLst/>
              <a:gdLst/>
              <a:ahLst/>
              <a:cxnLst/>
              <a:rect l="l" t="t" r="r" b="b"/>
              <a:pathLst>
                <a:path w="1671954" h="387350">
                  <a:moveTo>
                    <a:pt x="1671827" y="0"/>
                  </a:moveTo>
                  <a:lnTo>
                    <a:pt x="0" y="0"/>
                  </a:lnTo>
                  <a:lnTo>
                    <a:pt x="0" y="387096"/>
                  </a:lnTo>
                  <a:lnTo>
                    <a:pt x="1671827" y="387096"/>
                  </a:lnTo>
                  <a:lnTo>
                    <a:pt x="16718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214110" y="2704338"/>
              <a:ext cx="1671955" cy="387350"/>
            </a:xfrm>
            <a:custGeom>
              <a:avLst/>
              <a:gdLst/>
              <a:ahLst/>
              <a:cxnLst/>
              <a:rect l="l" t="t" r="r" b="b"/>
              <a:pathLst>
                <a:path w="1671954" h="387350">
                  <a:moveTo>
                    <a:pt x="0" y="0"/>
                  </a:moveTo>
                  <a:lnTo>
                    <a:pt x="1671828" y="0"/>
                  </a:lnTo>
                  <a:lnTo>
                    <a:pt x="1671828" y="387096"/>
                  </a:lnTo>
                  <a:lnTo>
                    <a:pt x="0" y="387096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213348" y="3218687"/>
              <a:ext cx="1671955" cy="386080"/>
            </a:xfrm>
            <a:custGeom>
              <a:avLst/>
              <a:gdLst/>
              <a:ahLst/>
              <a:cxnLst/>
              <a:rect l="l" t="t" r="r" b="b"/>
              <a:pathLst>
                <a:path w="1671954" h="386079">
                  <a:moveTo>
                    <a:pt x="1671827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671827" y="385572"/>
                  </a:lnTo>
                  <a:lnTo>
                    <a:pt x="16718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214110" y="3219449"/>
              <a:ext cx="1671955" cy="386080"/>
            </a:xfrm>
            <a:custGeom>
              <a:avLst/>
              <a:gdLst/>
              <a:ahLst/>
              <a:cxnLst/>
              <a:rect l="l" t="t" r="r" b="b"/>
              <a:pathLst>
                <a:path w="1671954" h="386079">
                  <a:moveTo>
                    <a:pt x="0" y="0"/>
                  </a:moveTo>
                  <a:lnTo>
                    <a:pt x="1671828" y="0"/>
                  </a:lnTo>
                  <a:lnTo>
                    <a:pt x="1671828" y="385572"/>
                  </a:lnTo>
                  <a:lnTo>
                    <a:pt x="0" y="385572"/>
                  </a:lnTo>
                  <a:lnTo>
                    <a:pt x="0" y="0"/>
                  </a:lnTo>
                  <a:close/>
                </a:path>
              </a:pathLst>
            </a:custGeom>
            <a:ln w="106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213348" y="3733799"/>
              <a:ext cx="1671955" cy="386080"/>
            </a:xfrm>
            <a:custGeom>
              <a:avLst/>
              <a:gdLst/>
              <a:ahLst/>
              <a:cxnLst/>
              <a:rect l="l" t="t" r="r" b="b"/>
              <a:pathLst>
                <a:path w="1671954" h="386079">
                  <a:moveTo>
                    <a:pt x="1671827" y="0"/>
                  </a:moveTo>
                  <a:lnTo>
                    <a:pt x="0" y="0"/>
                  </a:lnTo>
                  <a:lnTo>
                    <a:pt x="0" y="385572"/>
                  </a:lnTo>
                  <a:lnTo>
                    <a:pt x="1671827" y="385572"/>
                  </a:lnTo>
                  <a:lnTo>
                    <a:pt x="16718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214110" y="3734562"/>
              <a:ext cx="1671955" cy="386080"/>
            </a:xfrm>
            <a:custGeom>
              <a:avLst/>
              <a:gdLst/>
              <a:ahLst/>
              <a:cxnLst/>
              <a:rect l="l" t="t" r="r" b="b"/>
              <a:pathLst>
                <a:path w="1671954" h="386079">
                  <a:moveTo>
                    <a:pt x="0" y="0"/>
                  </a:moveTo>
                  <a:lnTo>
                    <a:pt x="1671828" y="0"/>
                  </a:lnTo>
                  <a:lnTo>
                    <a:pt x="1671828" y="385572"/>
                  </a:lnTo>
                  <a:lnTo>
                    <a:pt x="0" y="385572"/>
                  </a:lnTo>
                  <a:lnTo>
                    <a:pt x="0" y="0"/>
                  </a:lnTo>
                  <a:close/>
                </a:path>
              </a:pathLst>
            </a:custGeom>
            <a:ln w="106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078468" y="1158239"/>
              <a:ext cx="2385060" cy="3251200"/>
            </a:xfrm>
            <a:custGeom>
              <a:avLst/>
              <a:gdLst/>
              <a:ahLst/>
              <a:cxnLst/>
              <a:rect l="l" t="t" r="r" b="b"/>
              <a:pathLst>
                <a:path w="2385059" h="3251200">
                  <a:moveTo>
                    <a:pt x="2385060" y="0"/>
                  </a:moveTo>
                  <a:lnTo>
                    <a:pt x="0" y="0"/>
                  </a:lnTo>
                  <a:lnTo>
                    <a:pt x="0" y="3250692"/>
                  </a:lnTo>
                  <a:lnTo>
                    <a:pt x="2385060" y="3250692"/>
                  </a:lnTo>
                  <a:lnTo>
                    <a:pt x="2385060" y="0"/>
                  </a:lnTo>
                  <a:close/>
                </a:path>
              </a:pathLst>
            </a:custGeom>
            <a:solidFill>
              <a:srgbClr val="D7E3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318402" y="2254681"/>
            <a:ext cx="41211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95" dirty="0">
                <a:latin typeface="Carlito"/>
                <a:cs typeface="Carlito"/>
              </a:rPr>
              <a:t>/</a:t>
            </a:r>
            <a:r>
              <a:rPr sz="1500" i="1" dirty="0">
                <a:latin typeface="Carlito"/>
                <a:cs typeface="Carlito"/>
              </a:rPr>
              <a:t>r</a:t>
            </a:r>
            <a:r>
              <a:rPr sz="1500" i="1" spc="-5" dirty="0">
                <a:latin typeface="Carlito"/>
                <a:cs typeface="Carlito"/>
              </a:rPr>
              <a:t>oot</a:t>
            </a:r>
            <a:endParaRPr sz="1500">
              <a:latin typeface="Carlito"/>
              <a:cs typeface="Carli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04049" y="2254681"/>
            <a:ext cx="25146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Carlito"/>
                <a:cs typeface="Carlito"/>
              </a:rPr>
              <a:t>C</a:t>
            </a:r>
            <a:r>
              <a:rPr sz="1500" spc="-10" dirty="0">
                <a:latin typeface="Carlito"/>
                <a:cs typeface="Carlito"/>
              </a:rPr>
              <a:t>:</a:t>
            </a:r>
            <a:r>
              <a:rPr sz="1500" dirty="0">
                <a:latin typeface="Carlito"/>
                <a:cs typeface="Carlito"/>
              </a:rPr>
              <a:t>\</a:t>
            </a:r>
            <a:endParaRPr sz="1500">
              <a:latin typeface="Carlito"/>
              <a:cs typeface="Carli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286017" y="2769412"/>
            <a:ext cx="486409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95" dirty="0">
                <a:latin typeface="Carlito"/>
                <a:cs typeface="Carlito"/>
              </a:rPr>
              <a:t>/</a:t>
            </a:r>
            <a:r>
              <a:rPr sz="1500" spc="-15" dirty="0">
                <a:latin typeface="Carlito"/>
                <a:cs typeface="Carlito"/>
              </a:rPr>
              <a:t>s</a:t>
            </a:r>
            <a:r>
              <a:rPr sz="1500" spc="-20" dirty="0">
                <a:latin typeface="Carlito"/>
                <a:cs typeface="Carlito"/>
              </a:rPr>
              <a:t>w</a:t>
            </a:r>
            <a:r>
              <a:rPr sz="1500" dirty="0">
                <a:latin typeface="Carlito"/>
                <a:cs typeface="Carlito"/>
              </a:rPr>
              <a:t>ap</a:t>
            </a:r>
            <a:endParaRPr sz="1500">
              <a:latin typeface="Carlito"/>
              <a:cs typeface="Carli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157312" y="2680512"/>
            <a:ext cx="673100" cy="417195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12700" marR="5080" indent="48895">
              <a:lnSpc>
                <a:spcPts val="1400"/>
              </a:lnSpc>
              <a:spcBef>
                <a:spcPts val="384"/>
              </a:spcBef>
            </a:pPr>
            <a:r>
              <a:rPr sz="1400" spc="-10" dirty="0">
                <a:latin typeface="Carlito"/>
                <a:cs typeface="Carlito"/>
              </a:rPr>
              <a:t>Pagefile  </a:t>
            </a:r>
            <a:r>
              <a:rPr sz="1400" spc="-35" dirty="0">
                <a:latin typeface="Carlito"/>
                <a:cs typeface="Carlito"/>
              </a:rPr>
              <a:t>Temp</a:t>
            </a:r>
            <a:r>
              <a:rPr sz="1400" spc="-90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Dir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332511" y="3283991"/>
            <a:ext cx="37973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95" dirty="0">
                <a:latin typeface="Carlito"/>
                <a:cs typeface="Carlito"/>
              </a:rPr>
              <a:t>/</a:t>
            </a:r>
            <a:r>
              <a:rPr sz="1500" dirty="0">
                <a:latin typeface="Carlito"/>
                <a:cs typeface="Carlito"/>
              </a:rPr>
              <a:t>app</a:t>
            </a:r>
            <a:endParaRPr sz="1500">
              <a:latin typeface="Carlito"/>
              <a:cs typeface="Carli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310033" y="3798722"/>
            <a:ext cx="426084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5" dirty="0">
                <a:latin typeface="Carlito"/>
                <a:cs typeface="Carlito"/>
              </a:rPr>
              <a:t>/</a:t>
            </a:r>
            <a:r>
              <a:rPr sz="1500" dirty="0">
                <a:latin typeface="Carlito"/>
                <a:cs typeface="Carlito"/>
              </a:rPr>
              <a:t>d</a:t>
            </a:r>
            <a:r>
              <a:rPr sz="1500" spc="-15" dirty="0">
                <a:latin typeface="Carlito"/>
                <a:cs typeface="Carlito"/>
              </a:rPr>
              <a:t>a</a:t>
            </a:r>
            <a:r>
              <a:rPr sz="1500" spc="-25" dirty="0">
                <a:latin typeface="Carlito"/>
                <a:cs typeface="Carlito"/>
              </a:rPr>
              <a:t>ta</a:t>
            </a:r>
            <a:endParaRPr sz="1500">
              <a:latin typeface="Carlito"/>
              <a:cs typeface="Carli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163003" y="3183877"/>
            <a:ext cx="641985" cy="42989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56210" marR="5080" indent="-144145">
              <a:lnSpc>
                <a:spcPts val="1500"/>
              </a:lnSpc>
              <a:spcBef>
                <a:spcPts val="305"/>
              </a:spcBef>
            </a:pPr>
            <a:r>
              <a:rPr sz="1400" spc="-10" dirty="0">
                <a:latin typeface="Carlito"/>
                <a:cs typeface="Carlito"/>
              </a:rPr>
              <a:t>P</a:t>
            </a:r>
            <a:r>
              <a:rPr sz="1400" spc="-25" dirty="0">
                <a:latin typeface="Carlito"/>
                <a:cs typeface="Carlito"/>
              </a:rPr>
              <a:t>r</a:t>
            </a:r>
            <a:r>
              <a:rPr sz="1400" dirty="0">
                <a:latin typeface="Carlito"/>
                <a:cs typeface="Carlito"/>
              </a:rPr>
              <a:t>o</a:t>
            </a:r>
            <a:r>
              <a:rPr sz="1400" spc="-5" dirty="0">
                <a:latin typeface="Carlito"/>
                <a:cs typeface="Carlito"/>
              </a:rPr>
              <a:t>g</a:t>
            </a:r>
            <a:r>
              <a:rPr sz="1400" spc="-25" dirty="0">
                <a:latin typeface="Carlito"/>
                <a:cs typeface="Carlito"/>
              </a:rPr>
              <a:t>r</a:t>
            </a:r>
            <a:r>
              <a:rPr sz="1400" spc="-5" dirty="0">
                <a:latin typeface="Carlito"/>
                <a:cs typeface="Carlito"/>
              </a:rPr>
              <a:t>a</a:t>
            </a:r>
            <a:r>
              <a:rPr sz="1400" dirty="0">
                <a:latin typeface="Carlito"/>
                <a:cs typeface="Carlito"/>
              </a:rPr>
              <a:t>m  Files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236320" y="3798646"/>
            <a:ext cx="38227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Carlito"/>
                <a:cs typeface="Carlito"/>
              </a:rPr>
              <a:t>D</a:t>
            </a:r>
            <a:r>
              <a:rPr sz="1500" spc="-15" dirty="0">
                <a:latin typeface="Carlito"/>
                <a:cs typeface="Carlito"/>
              </a:rPr>
              <a:t>a</a:t>
            </a:r>
            <a:r>
              <a:rPr sz="1500" spc="-25" dirty="0">
                <a:latin typeface="Carlito"/>
                <a:cs typeface="Carlito"/>
              </a:rPr>
              <a:t>ta</a:t>
            </a:r>
            <a:endParaRPr sz="1500">
              <a:latin typeface="Carlito"/>
              <a:cs typeface="Carlit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469278" y="1508683"/>
            <a:ext cx="1159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Server</a:t>
            </a:r>
            <a:r>
              <a:rPr sz="1800" spc="-5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Head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985825" y="2183892"/>
            <a:ext cx="11430" cy="1922145"/>
            <a:chOff x="6985825" y="2183892"/>
            <a:chExt cx="11430" cy="1922145"/>
          </a:xfrm>
        </p:grpSpPr>
        <p:sp>
          <p:nvSpPr>
            <p:cNvPr id="28" name="object 28"/>
            <p:cNvSpPr/>
            <p:nvPr/>
          </p:nvSpPr>
          <p:spPr>
            <a:xfrm>
              <a:off x="6986016" y="2183892"/>
              <a:ext cx="10667" cy="3779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986778" y="2698242"/>
              <a:ext cx="9525" cy="378460"/>
            </a:xfrm>
            <a:custGeom>
              <a:avLst/>
              <a:gdLst/>
              <a:ahLst/>
              <a:cxnLst/>
              <a:rect l="l" t="t" r="r" b="b"/>
              <a:pathLst>
                <a:path w="9525" h="378460">
                  <a:moveTo>
                    <a:pt x="7429" y="0"/>
                  </a:moveTo>
                  <a:lnTo>
                    <a:pt x="2286" y="0"/>
                  </a:lnTo>
                  <a:lnTo>
                    <a:pt x="0" y="2692"/>
                  </a:lnTo>
                  <a:lnTo>
                    <a:pt x="0" y="19532"/>
                  </a:lnTo>
                  <a:lnTo>
                    <a:pt x="2286" y="21551"/>
                  </a:lnTo>
                  <a:lnTo>
                    <a:pt x="7429" y="21551"/>
                  </a:lnTo>
                  <a:lnTo>
                    <a:pt x="9144" y="19532"/>
                  </a:lnTo>
                  <a:lnTo>
                    <a:pt x="9144" y="2692"/>
                  </a:lnTo>
                  <a:lnTo>
                    <a:pt x="7429" y="0"/>
                  </a:lnTo>
                  <a:close/>
                </a:path>
                <a:path w="9525" h="378460">
                  <a:moveTo>
                    <a:pt x="7429" y="33007"/>
                  </a:moveTo>
                  <a:lnTo>
                    <a:pt x="2286" y="33007"/>
                  </a:lnTo>
                  <a:lnTo>
                    <a:pt x="0" y="35026"/>
                  </a:lnTo>
                  <a:lnTo>
                    <a:pt x="0" y="51866"/>
                  </a:lnTo>
                  <a:lnTo>
                    <a:pt x="2286" y="54571"/>
                  </a:lnTo>
                  <a:lnTo>
                    <a:pt x="7429" y="54571"/>
                  </a:lnTo>
                  <a:lnTo>
                    <a:pt x="9144" y="51866"/>
                  </a:lnTo>
                  <a:lnTo>
                    <a:pt x="9144" y="35026"/>
                  </a:lnTo>
                  <a:lnTo>
                    <a:pt x="7429" y="33007"/>
                  </a:lnTo>
                  <a:close/>
                </a:path>
                <a:path w="9525" h="378460">
                  <a:moveTo>
                    <a:pt x="7429" y="65341"/>
                  </a:moveTo>
                  <a:lnTo>
                    <a:pt x="2286" y="65341"/>
                  </a:lnTo>
                  <a:lnTo>
                    <a:pt x="0" y="67360"/>
                  </a:lnTo>
                  <a:lnTo>
                    <a:pt x="0" y="84213"/>
                  </a:lnTo>
                  <a:lnTo>
                    <a:pt x="2286" y="86906"/>
                  </a:lnTo>
                  <a:lnTo>
                    <a:pt x="7429" y="86906"/>
                  </a:lnTo>
                  <a:lnTo>
                    <a:pt x="9144" y="84213"/>
                  </a:lnTo>
                  <a:lnTo>
                    <a:pt x="9144" y="67360"/>
                  </a:lnTo>
                  <a:lnTo>
                    <a:pt x="7429" y="65341"/>
                  </a:lnTo>
                  <a:close/>
                </a:path>
                <a:path w="9525" h="378460">
                  <a:moveTo>
                    <a:pt x="7429" y="97688"/>
                  </a:moveTo>
                  <a:lnTo>
                    <a:pt x="2286" y="97688"/>
                  </a:lnTo>
                  <a:lnTo>
                    <a:pt x="0" y="99707"/>
                  </a:lnTo>
                  <a:lnTo>
                    <a:pt x="0" y="116547"/>
                  </a:lnTo>
                  <a:lnTo>
                    <a:pt x="2286" y="119240"/>
                  </a:lnTo>
                  <a:lnTo>
                    <a:pt x="7429" y="119240"/>
                  </a:lnTo>
                  <a:lnTo>
                    <a:pt x="9144" y="116547"/>
                  </a:lnTo>
                  <a:lnTo>
                    <a:pt x="9144" y="99707"/>
                  </a:lnTo>
                  <a:lnTo>
                    <a:pt x="7429" y="97688"/>
                  </a:lnTo>
                  <a:close/>
                </a:path>
                <a:path w="9525" h="378460">
                  <a:moveTo>
                    <a:pt x="7429" y="130022"/>
                  </a:moveTo>
                  <a:lnTo>
                    <a:pt x="2286" y="130022"/>
                  </a:lnTo>
                  <a:lnTo>
                    <a:pt x="0" y="132041"/>
                  </a:lnTo>
                  <a:lnTo>
                    <a:pt x="0" y="148882"/>
                  </a:lnTo>
                  <a:lnTo>
                    <a:pt x="2286" y="151574"/>
                  </a:lnTo>
                  <a:lnTo>
                    <a:pt x="7429" y="151574"/>
                  </a:lnTo>
                  <a:lnTo>
                    <a:pt x="9144" y="148882"/>
                  </a:lnTo>
                  <a:lnTo>
                    <a:pt x="9144" y="132041"/>
                  </a:lnTo>
                  <a:lnTo>
                    <a:pt x="7429" y="130022"/>
                  </a:lnTo>
                  <a:close/>
                </a:path>
                <a:path w="9525" h="378460">
                  <a:moveTo>
                    <a:pt x="7429" y="162356"/>
                  </a:moveTo>
                  <a:lnTo>
                    <a:pt x="2286" y="162356"/>
                  </a:lnTo>
                  <a:lnTo>
                    <a:pt x="0" y="164376"/>
                  </a:lnTo>
                  <a:lnTo>
                    <a:pt x="0" y="181228"/>
                  </a:lnTo>
                  <a:lnTo>
                    <a:pt x="2286" y="183921"/>
                  </a:lnTo>
                  <a:lnTo>
                    <a:pt x="7429" y="183921"/>
                  </a:lnTo>
                  <a:lnTo>
                    <a:pt x="9144" y="181228"/>
                  </a:lnTo>
                  <a:lnTo>
                    <a:pt x="9144" y="164376"/>
                  </a:lnTo>
                  <a:lnTo>
                    <a:pt x="7429" y="162356"/>
                  </a:lnTo>
                  <a:close/>
                </a:path>
                <a:path w="9525" h="378460">
                  <a:moveTo>
                    <a:pt x="7429" y="194703"/>
                  </a:moveTo>
                  <a:lnTo>
                    <a:pt x="2286" y="194703"/>
                  </a:lnTo>
                  <a:lnTo>
                    <a:pt x="0" y="196722"/>
                  </a:lnTo>
                  <a:lnTo>
                    <a:pt x="0" y="213563"/>
                  </a:lnTo>
                  <a:lnTo>
                    <a:pt x="2286" y="216255"/>
                  </a:lnTo>
                  <a:lnTo>
                    <a:pt x="7429" y="216255"/>
                  </a:lnTo>
                  <a:lnTo>
                    <a:pt x="9144" y="213563"/>
                  </a:lnTo>
                  <a:lnTo>
                    <a:pt x="9144" y="196722"/>
                  </a:lnTo>
                  <a:lnTo>
                    <a:pt x="7429" y="194703"/>
                  </a:lnTo>
                  <a:close/>
                </a:path>
                <a:path w="9525" h="378460">
                  <a:moveTo>
                    <a:pt x="7429" y="227037"/>
                  </a:moveTo>
                  <a:lnTo>
                    <a:pt x="2286" y="227037"/>
                  </a:lnTo>
                  <a:lnTo>
                    <a:pt x="0" y="229057"/>
                  </a:lnTo>
                  <a:lnTo>
                    <a:pt x="0" y="245897"/>
                  </a:lnTo>
                  <a:lnTo>
                    <a:pt x="2286" y="248589"/>
                  </a:lnTo>
                  <a:lnTo>
                    <a:pt x="7429" y="248589"/>
                  </a:lnTo>
                  <a:lnTo>
                    <a:pt x="9144" y="245897"/>
                  </a:lnTo>
                  <a:lnTo>
                    <a:pt x="9144" y="229057"/>
                  </a:lnTo>
                  <a:lnTo>
                    <a:pt x="7429" y="227037"/>
                  </a:lnTo>
                  <a:close/>
                </a:path>
                <a:path w="9525" h="378460">
                  <a:moveTo>
                    <a:pt x="7429" y="259372"/>
                  </a:moveTo>
                  <a:lnTo>
                    <a:pt x="2286" y="259372"/>
                  </a:lnTo>
                  <a:lnTo>
                    <a:pt x="0" y="261391"/>
                  </a:lnTo>
                  <a:lnTo>
                    <a:pt x="0" y="278231"/>
                  </a:lnTo>
                  <a:lnTo>
                    <a:pt x="2286" y="280936"/>
                  </a:lnTo>
                  <a:lnTo>
                    <a:pt x="7429" y="280936"/>
                  </a:lnTo>
                  <a:lnTo>
                    <a:pt x="9144" y="278231"/>
                  </a:lnTo>
                  <a:lnTo>
                    <a:pt x="9144" y="261391"/>
                  </a:lnTo>
                  <a:lnTo>
                    <a:pt x="7429" y="259372"/>
                  </a:lnTo>
                  <a:close/>
                </a:path>
                <a:path w="9525" h="378460">
                  <a:moveTo>
                    <a:pt x="7429" y="291706"/>
                  </a:moveTo>
                  <a:lnTo>
                    <a:pt x="2286" y="291706"/>
                  </a:lnTo>
                  <a:lnTo>
                    <a:pt x="0" y="293738"/>
                  </a:lnTo>
                  <a:lnTo>
                    <a:pt x="0" y="310578"/>
                  </a:lnTo>
                  <a:lnTo>
                    <a:pt x="2286" y="313270"/>
                  </a:lnTo>
                  <a:lnTo>
                    <a:pt x="7429" y="313270"/>
                  </a:lnTo>
                  <a:lnTo>
                    <a:pt x="9144" y="310578"/>
                  </a:lnTo>
                  <a:lnTo>
                    <a:pt x="9144" y="293738"/>
                  </a:lnTo>
                  <a:lnTo>
                    <a:pt x="7429" y="291706"/>
                  </a:lnTo>
                  <a:close/>
                </a:path>
                <a:path w="9525" h="378460">
                  <a:moveTo>
                    <a:pt x="7429" y="324053"/>
                  </a:moveTo>
                  <a:lnTo>
                    <a:pt x="2286" y="324053"/>
                  </a:lnTo>
                  <a:lnTo>
                    <a:pt x="0" y="326745"/>
                  </a:lnTo>
                  <a:lnTo>
                    <a:pt x="0" y="342912"/>
                  </a:lnTo>
                  <a:lnTo>
                    <a:pt x="2286" y="345605"/>
                  </a:lnTo>
                  <a:lnTo>
                    <a:pt x="7429" y="345605"/>
                  </a:lnTo>
                  <a:lnTo>
                    <a:pt x="9144" y="342912"/>
                  </a:lnTo>
                  <a:lnTo>
                    <a:pt x="9144" y="326745"/>
                  </a:lnTo>
                  <a:lnTo>
                    <a:pt x="7429" y="324053"/>
                  </a:lnTo>
                  <a:close/>
                </a:path>
                <a:path w="9525" h="378460">
                  <a:moveTo>
                    <a:pt x="7429" y="356387"/>
                  </a:moveTo>
                  <a:lnTo>
                    <a:pt x="2286" y="356387"/>
                  </a:lnTo>
                  <a:lnTo>
                    <a:pt x="0" y="359079"/>
                  </a:lnTo>
                  <a:lnTo>
                    <a:pt x="0" y="375246"/>
                  </a:lnTo>
                  <a:lnTo>
                    <a:pt x="2286" y="377951"/>
                  </a:lnTo>
                  <a:lnTo>
                    <a:pt x="7429" y="377951"/>
                  </a:lnTo>
                  <a:lnTo>
                    <a:pt x="9144" y="375246"/>
                  </a:lnTo>
                  <a:lnTo>
                    <a:pt x="9144" y="359079"/>
                  </a:lnTo>
                  <a:lnTo>
                    <a:pt x="7429" y="3563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986778" y="2698242"/>
              <a:ext cx="9525" cy="378460"/>
            </a:xfrm>
            <a:custGeom>
              <a:avLst/>
              <a:gdLst/>
              <a:ahLst/>
              <a:cxnLst/>
              <a:rect l="l" t="t" r="r" b="b"/>
              <a:pathLst>
                <a:path w="9525" h="378460">
                  <a:moveTo>
                    <a:pt x="9144" y="5384"/>
                  </a:moveTo>
                  <a:lnTo>
                    <a:pt x="9144" y="16167"/>
                  </a:lnTo>
                  <a:lnTo>
                    <a:pt x="9144" y="19532"/>
                  </a:lnTo>
                  <a:lnTo>
                    <a:pt x="7429" y="21551"/>
                  </a:lnTo>
                  <a:lnTo>
                    <a:pt x="4572" y="21551"/>
                  </a:lnTo>
                  <a:lnTo>
                    <a:pt x="2286" y="21551"/>
                  </a:lnTo>
                  <a:lnTo>
                    <a:pt x="0" y="19532"/>
                  </a:lnTo>
                  <a:lnTo>
                    <a:pt x="0" y="16167"/>
                  </a:lnTo>
                  <a:lnTo>
                    <a:pt x="0" y="5384"/>
                  </a:lnTo>
                  <a:lnTo>
                    <a:pt x="0" y="2692"/>
                  </a:lnTo>
                  <a:lnTo>
                    <a:pt x="2286" y="0"/>
                  </a:lnTo>
                  <a:lnTo>
                    <a:pt x="4572" y="0"/>
                  </a:lnTo>
                  <a:lnTo>
                    <a:pt x="7429" y="0"/>
                  </a:lnTo>
                  <a:lnTo>
                    <a:pt x="9144" y="2692"/>
                  </a:lnTo>
                  <a:lnTo>
                    <a:pt x="9144" y="5384"/>
                  </a:lnTo>
                  <a:close/>
                </a:path>
                <a:path w="9525" h="378460">
                  <a:moveTo>
                    <a:pt x="9144" y="38392"/>
                  </a:moveTo>
                  <a:lnTo>
                    <a:pt x="9144" y="49174"/>
                  </a:lnTo>
                  <a:lnTo>
                    <a:pt x="9144" y="51866"/>
                  </a:lnTo>
                  <a:lnTo>
                    <a:pt x="7429" y="54571"/>
                  </a:lnTo>
                  <a:lnTo>
                    <a:pt x="4572" y="54571"/>
                  </a:lnTo>
                  <a:lnTo>
                    <a:pt x="2286" y="54571"/>
                  </a:lnTo>
                  <a:lnTo>
                    <a:pt x="0" y="51866"/>
                  </a:lnTo>
                  <a:lnTo>
                    <a:pt x="0" y="49174"/>
                  </a:lnTo>
                  <a:lnTo>
                    <a:pt x="0" y="38392"/>
                  </a:lnTo>
                  <a:lnTo>
                    <a:pt x="0" y="35026"/>
                  </a:lnTo>
                  <a:lnTo>
                    <a:pt x="2286" y="33007"/>
                  </a:lnTo>
                  <a:lnTo>
                    <a:pt x="4572" y="33007"/>
                  </a:lnTo>
                  <a:lnTo>
                    <a:pt x="7429" y="33007"/>
                  </a:lnTo>
                  <a:lnTo>
                    <a:pt x="9144" y="35026"/>
                  </a:lnTo>
                  <a:lnTo>
                    <a:pt x="9144" y="38392"/>
                  </a:lnTo>
                  <a:close/>
                </a:path>
                <a:path w="9525" h="378460">
                  <a:moveTo>
                    <a:pt x="9144" y="70738"/>
                  </a:moveTo>
                  <a:lnTo>
                    <a:pt x="9144" y="81508"/>
                  </a:lnTo>
                  <a:lnTo>
                    <a:pt x="9144" y="84213"/>
                  </a:lnTo>
                  <a:lnTo>
                    <a:pt x="7429" y="86906"/>
                  </a:lnTo>
                  <a:lnTo>
                    <a:pt x="4572" y="86906"/>
                  </a:lnTo>
                  <a:lnTo>
                    <a:pt x="2286" y="86906"/>
                  </a:lnTo>
                  <a:lnTo>
                    <a:pt x="0" y="84213"/>
                  </a:lnTo>
                  <a:lnTo>
                    <a:pt x="0" y="81508"/>
                  </a:lnTo>
                  <a:lnTo>
                    <a:pt x="0" y="70738"/>
                  </a:lnTo>
                  <a:lnTo>
                    <a:pt x="0" y="67360"/>
                  </a:lnTo>
                  <a:lnTo>
                    <a:pt x="2286" y="65341"/>
                  </a:lnTo>
                  <a:lnTo>
                    <a:pt x="4572" y="65341"/>
                  </a:lnTo>
                  <a:lnTo>
                    <a:pt x="7429" y="65341"/>
                  </a:lnTo>
                  <a:lnTo>
                    <a:pt x="9144" y="67360"/>
                  </a:lnTo>
                  <a:lnTo>
                    <a:pt x="9144" y="70738"/>
                  </a:lnTo>
                  <a:close/>
                </a:path>
                <a:path w="9525" h="378460">
                  <a:moveTo>
                    <a:pt x="9144" y="103073"/>
                  </a:moveTo>
                  <a:lnTo>
                    <a:pt x="9144" y="113855"/>
                  </a:lnTo>
                  <a:lnTo>
                    <a:pt x="9144" y="116547"/>
                  </a:lnTo>
                  <a:lnTo>
                    <a:pt x="7429" y="119240"/>
                  </a:lnTo>
                  <a:lnTo>
                    <a:pt x="4572" y="119240"/>
                  </a:lnTo>
                  <a:lnTo>
                    <a:pt x="2286" y="119240"/>
                  </a:lnTo>
                  <a:lnTo>
                    <a:pt x="0" y="116547"/>
                  </a:lnTo>
                  <a:lnTo>
                    <a:pt x="0" y="113855"/>
                  </a:lnTo>
                  <a:lnTo>
                    <a:pt x="0" y="103073"/>
                  </a:lnTo>
                  <a:lnTo>
                    <a:pt x="0" y="99707"/>
                  </a:lnTo>
                  <a:lnTo>
                    <a:pt x="2286" y="97688"/>
                  </a:lnTo>
                  <a:lnTo>
                    <a:pt x="4572" y="97688"/>
                  </a:lnTo>
                  <a:lnTo>
                    <a:pt x="7429" y="97688"/>
                  </a:lnTo>
                  <a:lnTo>
                    <a:pt x="9144" y="99707"/>
                  </a:lnTo>
                  <a:lnTo>
                    <a:pt x="9144" y="103073"/>
                  </a:lnTo>
                  <a:close/>
                </a:path>
                <a:path w="9525" h="378460">
                  <a:moveTo>
                    <a:pt x="9144" y="135407"/>
                  </a:moveTo>
                  <a:lnTo>
                    <a:pt x="9144" y="146189"/>
                  </a:lnTo>
                  <a:lnTo>
                    <a:pt x="9144" y="148882"/>
                  </a:lnTo>
                  <a:lnTo>
                    <a:pt x="7429" y="151574"/>
                  </a:lnTo>
                  <a:lnTo>
                    <a:pt x="4572" y="151574"/>
                  </a:lnTo>
                  <a:lnTo>
                    <a:pt x="2286" y="151574"/>
                  </a:lnTo>
                  <a:lnTo>
                    <a:pt x="0" y="148882"/>
                  </a:lnTo>
                  <a:lnTo>
                    <a:pt x="0" y="146189"/>
                  </a:lnTo>
                  <a:lnTo>
                    <a:pt x="0" y="135407"/>
                  </a:lnTo>
                  <a:lnTo>
                    <a:pt x="0" y="132041"/>
                  </a:lnTo>
                  <a:lnTo>
                    <a:pt x="2286" y="130022"/>
                  </a:lnTo>
                  <a:lnTo>
                    <a:pt x="4572" y="130022"/>
                  </a:lnTo>
                  <a:lnTo>
                    <a:pt x="7429" y="130022"/>
                  </a:lnTo>
                  <a:lnTo>
                    <a:pt x="9144" y="132041"/>
                  </a:lnTo>
                  <a:lnTo>
                    <a:pt x="9144" y="135407"/>
                  </a:lnTo>
                  <a:close/>
                </a:path>
                <a:path w="9525" h="378460">
                  <a:moveTo>
                    <a:pt x="9144" y="167754"/>
                  </a:moveTo>
                  <a:lnTo>
                    <a:pt x="9144" y="178523"/>
                  </a:lnTo>
                  <a:lnTo>
                    <a:pt x="9144" y="181228"/>
                  </a:lnTo>
                  <a:lnTo>
                    <a:pt x="7429" y="183921"/>
                  </a:lnTo>
                  <a:lnTo>
                    <a:pt x="4572" y="183921"/>
                  </a:lnTo>
                  <a:lnTo>
                    <a:pt x="2286" y="183921"/>
                  </a:lnTo>
                  <a:lnTo>
                    <a:pt x="0" y="181228"/>
                  </a:lnTo>
                  <a:lnTo>
                    <a:pt x="0" y="178523"/>
                  </a:lnTo>
                  <a:lnTo>
                    <a:pt x="0" y="167754"/>
                  </a:lnTo>
                  <a:lnTo>
                    <a:pt x="0" y="164376"/>
                  </a:lnTo>
                  <a:lnTo>
                    <a:pt x="2286" y="162356"/>
                  </a:lnTo>
                  <a:lnTo>
                    <a:pt x="4572" y="162356"/>
                  </a:lnTo>
                  <a:lnTo>
                    <a:pt x="7429" y="162356"/>
                  </a:lnTo>
                  <a:lnTo>
                    <a:pt x="9144" y="164376"/>
                  </a:lnTo>
                  <a:lnTo>
                    <a:pt x="9144" y="167754"/>
                  </a:lnTo>
                  <a:close/>
                </a:path>
                <a:path w="9525" h="378460">
                  <a:moveTo>
                    <a:pt x="9144" y="200088"/>
                  </a:moveTo>
                  <a:lnTo>
                    <a:pt x="9144" y="210870"/>
                  </a:lnTo>
                  <a:lnTo>
                    <a:pt x="9144" y="213563"/>
                  </a:lnTo>
                  <a:lnTo>
                    <a:pt x="7429" y="216255"/>
                  </a:lnTo>
                  <a:lnTo>
                    <a:pt x="4572" y="216255"/>
                  </a:lnTo>
                  <a:lnTo>
                    <a:pt x="2286" y="216255"/>
                  </a:lnTo>
                  <a:lnTo>
                    <a:pt x="0" y="213563"/>
                  </a:lnTo>
                  <a:lnTo>
                    <a:pt x="0" y="210870"/>
                  </a:lnTo>
                  <a:lnTo>
                    <a:pt x="0" y="200088"/>
                  </a:lnTo>
                  <a:lnTo>
                    <a:pt x="0" y="196722"/>
                  </a:lnTo>
                  <a:lnTo>
                    <a:pt x="2286" y="194703"/>
                  </a:lnTo>
                  <a:lnTo>
                    <a:pt x="4572" y="194703"/>
                  </a:lnTo>
                  <a:lnTo>
                    <a:pt x="7429" y="194703"/>
                  </a:lnTo>
                  <a:lnTo>
                    <a:pt x="9144" y="196722"/>
                  </a:lnTo>
                  <a:lnTo>
                    <a:pt x="9144" y="200088"/>
                  </a:lnTo>
                  <a:close/>
                </a:path>
                <a:path w="9525" h="378460">
                  <a:moveTo>
                    <a:pt x="9144" y="232422"/>
                  </a:moveTo>
                  <a:lnTo>
                    <a:pt x="9144" y="243204"/>
                  </a:lnTo>
                  <a:lnTo>
                    <a:pt x="9144" y="245897"/>
                  </a:lnTo>
                  <a:lnTo>
                    <a:pt x="7429" y="248589"/>
                  </a:lnTo>
                  <a:lnTo>
                    <a:pt x="4572" y="248589"/>
                  </a:lnTo>
                  <a:lnTo>
                    <a:pt x="2286" y="248589"/>
                  </a:lnTo>
                  <a:lnTo>
                    <a:pt x="0" y="245897"/>
                  </a:lnTo>
                  <a:lnTo>
                    <a:pt x="0" y="243204"/>
                  </a:lnTo>
                  <a:lnTo>
                    <a:pt x="0" y="232422"/>
                  </a:lnTo>
                  <a:lnTo>
                    <a:pt x="0" y="229057"/>
                  </a:lnTo>
                  <a:lnTo>
                    <a:pt x="2286" y="227037"/>
                  </a:lnTo>
                  <a:lnTo>
                    <a:pt x="4572" y="227037"/>
                  </a:lnTo>
                  <a:lnTo>
                    <a:pt x="7429" y="227037"/>
                  </a:lnTo>
                  <a:lnTo>
                    <a:pt x="9144" y="229057"/>
                  </a:lnTo>
                  <a:lnTo>
                    <a:pt x="9144" y="232422"/>
                  </a:lnTo>
                  <a:close/>
                </a:path>
                <a:path w="9525" h="378460">
                  <a:moveTo>
                    <a:pt x="9144" y="264769"/>
                  </a:moveTo>
                  <a:lnTo>
                    <a:pt x="9144" y="275539"/>
                  </a:lnTo>
                  <a:lnTo>
                    <a:pt x="9144" y="278231"/>
                  </a:lnTo>
                  <a:lnTo>
                    <a:pt x="7429" y="280936"/>
                  </a:lnTo>
                  <a:lnTo>
                    <a:pt x="4572" y="280936"/>
                  </a:lnTo>
                  <a:lnTo>
                    <a:pt x="2286" y="280936"/>
                  </a:lnTo>
                  <a:lnTo>
                    <a:pt x="0" y="278231"/>
                  </a:lnTo>
                  <a:lnTo>
                    <a:pt x="0" y="275539"/>
                  </a:lnTo>
                  <a:lnTo>
                    <a:pt x="0" y="264769"/>
                  </a:lnTo>
                  <a:lnTo>
                    <a:pt x="0" y="261391"/>
                  </a:lnTo>
                  <a:lnTo>
                    <a:pt x="2286" y="259372"/>
                  </a:lnTo>
                  <a:lnTo>
                    <a:pt x="4572" y="259372"/>
                  </a:lnTo>
                  <a:lnTo>
                    <a:pt x="7429" y="259372"/>
                  </a:lnTo>
                  <a:lnTo>
                    <a:pt x="9144" y="261391"/>
                  </a:lnTo>
                  <a:lnTo>
                    <a:pt x="9144" y="264769"/>
                  </a:lnTo>
                  <a:close/>
                </a:path>
                <a:path w="9525" h="378460">
                  <a:moveTo>
                    <a:pt x="9144" y="297103"/>
                  </a:moveTo>
                  <a:lnTo>
                    <a:pt x="9144" y="307886"/>
                  </a:lnTo>
                  <a:lnTo>
                    <a:pt x="9144" y="310578"/>
                  </a:lnTo>
                  <a:lnTo>
                    <a:pt x="7429" y="313270"/>
                  </a:lnTo>
                  <a:lnTo>
                    <a:pt x="4572" y="313270"/>
                  </a:lnTo>
                  <a:lnTo>
                    <a:pt x="2286" y="313270"/>
                  </a:lnTo>
                  <a:lnTo>
                    <a:pt x="0" y="310578"/>
                  </a:lnTo>
                  <a:lnTo>
                    <a:pt x="0" y="307886"/>
                  </a:lnTo>
                  <a:lnTo>
                    <a:pt x="0" y="297103"/>
                  </a:lnTo>
                  <a:lnTo>
                    <a:pt x="0" y="293738"/>
                  </a:lnTo>
                  <a:lnTo>
                    <a:pt x="2286" y="291706"/>
                  </a:lnTo>
                  <a:lnTo>
                    <a:pt x="4572" y="291706"/>
                  </a:lnTo>
                  <a:lnTo>
                    <a:pt x="7429" y="291706"/>
                  </a:lnTo>
                  <a:lnTo>
                    <a:pt x="9144" y="293738"/>
                  </a:lnTo>
                  <a:lnTo>
                    <a:pt x="9144" y="297103"/>
                  </a:lnTo>
                  <a:close/>
                </a:path>
                <a:path w="9525" h="378460">
                  <a:moveTo>
                    <a:pt x="9144" y="329437"/>
                  </a:moveTo>
                  <a:lnTo>
                    <a:pt x="9144" y="340220"/>
                  </a:lnTo>
                  <a:lnTo>
                    <a:pt x="9144" y="342912"/>
                  </a:lnTo>
                  <a:lnTo>
                    <a:pt x="7429" y="345605"/>
                  </a:lnTo>
                  <a:lnTo>
                    <a:pt x="4572" y="345605"/>
                  </a:lnTo>
                  <a:lnTo>
                    <a:pt x="2286" y="345605"/>
                  </a:lnTo>
                  <a:lnTo>
                    <a:pt x="0" y="342912"/>
                  </a:lnTo>
                  <a:lnTo>
                    <a:pt x="0" y="340220"/>
                  </a:lnTo>
                  <a:lnTo>
                    <a:pt x="0" y="329437"/>
                  </a:lnTo>
                  <a:lnTo>
                    <a:pt x="0" y="326745"/>
                  </a:lnTo>
                  <a:lnTo>
                    <a:pt x="2286" y="324053"/>
                  </a:lnTo>
                  <a:lnTo>
                    <a:pt x="4572" y="324053"/>
                  </a:lnTo>
                  <a:lnTo>
                    <a:pt x="7429" y="324053"/>
                  </a:lnTo>
                  <a:lnTo>
                    <a:pt x="9144" y="326745"/>
                  </a:lnTo>
                  <a:lnTo>
                    <a:pt x="9144" y="329437"/>
                  </a:lnTo>
                  <a:close/>
                </a:path>
                <a:path w="9525" h="378460">
                  <a:moveTo>
                    <a:pt x="9144" y="361772"/>
                  </a:moveTo>
                  <a:lnTo>
                    <a:pt x="9144" y="372554"/>
                  </a:lnTo>
                  <a:lnTo>
                    <a:pt x="9144" y="375246"/>
                  </a:lnTo>
                  <a:lnTo>
                    <a:pt x="7429" y="377951"/>
                  </a:lnTo>
                  <a:lnTo>
                    <a:pt x="4572" y="377951"/>
                  </a:lnTo>
                  <a:lnTo>
                    <a:pt x="2286" y="377951"/>
                  </a:lnTo>
                  <a:lnTo>
                    <a:pt x="0" y="375246"/>
                  </a:lnTo>
                  <a:lnTo>
                    <a:pt x="0" y="372554"/>
                  </a:lnTo>
                  <a:lnTo>
                    <a:pt x="0" y="361772"/>
                  </a:lnTo>
                  <a:lnTo>
                    <a:pt x="0" y="359079"/>
                  </a:lnTo>
                  <a:lnTo>
                    <a:pt x="2286" y="356387"/>
                  </a:lnTo>
                  <a:lnTo>
                    <a:pt x="4572" y="356387"/>
                  </a:lnTo>
                  <a:lnTo>
                    <a:pt x="7429" y="356387"/>
                  </a:lnTo>
                  <a:lnTo>
                    <a:pt x="9144" y="359079"/>
                  </a:lnTo>
                  <a:lnTo>
                    <a:pt x="9144" y="36177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986778" y="3213354"/>
              <a:ext cx="9525" cy="376555"/>
            </a:xfrm>
            <a:custGeom>
              <a:avLst/>
              <a:gdLst/>
              <a:ahLst/>
              <a:cxnLst/>
              <a:rect l="l" t="t" r="r" b="b"/>
              <a:pathLst>
                <a:path w="9525" h="376554">
                  <a:moveTo>
                    <a:pt x="7429" y="0"/>
                  </a:moveTo>
                  <a:lnTo>
                    <a:pt x="2286" y="0"/>
                  </a:lnTo>
                  <a:lnTo>
                    <a:pt x="0" y="2692"/>
                  </a:lnTo>
                  <a:lnTo>
                    <a:pt x="0" y="19469"/>
                  </a:lnTo>
                  <a:lnTo>
                    <a:pt x="2286" y="21475"/>
                  </a:lnTo>
                  <a:lnTo>
                    <a:pt x="7429" y="21475"/>
                  </a:lnTo>
                  <a:lnTo>
                    <a:pt x="9144" y="19469"/>
                  </a:lnTo>
                  <a:lnTo>
                    <a:pt x="9144" y="2692"/>
                  </a:lnTo>
                  <a:lnTo>
                    <a:pt x="7429" y="0"/>
                  </a:lnTo>
                  <a:close/>
                </a:path>
                <a:path w="9525" h="376554">
                  <a:moveTo>
                    <a:pt x="7429" y="32880"/>
                  </a:moveTo>
                  <a:lnTo>
                    <a:pt x="2286" y="32880"/>
                  </a:lnTo>
                  <a:lnTo>
                    <a:pt x="0" y="34899"/>
                  </a:lnTo>
                  <a:lnTo>
                    <a:pt x="0" y="51676"/>
                  </a:lnTo>
                  <a:lnTo>
                    <a:pt x="2286" y="54356"/>
                  </a:lnTo>
                  <a:lnTo>
                    <a:pt x="7429" y="54356"/>
                  </a:lnTo>
                  <a:lnTo>
                    <a:pt x="9144" y="51676"/>
                  </a:lnTo>
                  <a:lnTo>
                    <a:pt x="9144" y="34899"/>
                  </a:lnTo>
                  <a:lnTo>
                    <a:pt x="7429" y="32880"/>
                  </a:lnTo>
                  <a:close/>
                </a:path>
                <a:path w="9525" h="376554">
                  <a:moveTo>
                    <a:pt x="7429" y="65087"/>
                  </a:moveTo>
                  <a:lnTo>
                    <a:pt x="2286" y="65087"/>
                  </a:lnTo>
                  <a:lnTo>
                    <a:pt x="0" y="67106"/>
                  </a:lnTo>
                  <a:lnTo>
                    <a:pt x="0" y="83883"/>
                  </a:lnTo>
                  <a:lnTo>
                    <a:pt x="2286" y="86563"/>
                  </a:lnTo>
                  <a:lnTo>
                    <a:pt x="7429" y="86563"/>
                  </a:lnTo>
                  <a:lnTo>
                    <a:pt x="9144" y="83883"/>
                  </a:lnTo>
                  <a:lnTo>
                    <a:pt x="9144" y="67106"/>
                  </a:lnTo>
                  <a:lnTo>
                    <a:pt x="7429" y="65087"/>
                  </a:lnTo>
                  <a:close/>
                </a:path>
                <a:path w="9525" h="376554">
                  <a:moveTo>
                    <a:pt x="7429" y="97294"/>
                  </a:moveTo>
                  <a:lnTo>
                    <a:pt x="2286" y="97294"/>
                  </a:lnTo>
                  <a:lnTo>
                    <a:pt x="0" y="99314"/>
                  </a:lnTo>
                  <a:lnTo>
                    <a:pt x="0" y="116090"/>
                  </a:lnTo>
                  <a:lnTo>
                    <a:pt x="2286" y="118770"/>
                  </a:lnTo>
                  <a:lnTo>
                    <a:pt x="7429" y="118770"/>
                  </a:lnTo>
                  <a:lnTo>
                    <a:pt x="9144" y="116090"/>
                  </a:lnTo>
                  <a:lnTo>
                    <a:pt x="9144" y="99314"/>
                  </a:lnTo>
                  <a:lnTo>
                    <a:pt x="7429" y="97294"/>
                  </a:lnTo>
                  <a:close/>
                </a:path>
                <a:path w="9525" h="376554">
                  <a:moveTo>
                    <a:pt x="7429" y="129501"/>
                  </a:moveTo>
                  <a:lnTo>
                    <a:pt x="2286" y="129501"/>
                  </a:lnTo>
                  <a:lnTo>
                    <a:pt x="0" y="131521"/>
                  </a:lnTo>
                  <a:lnTo>
                    <a:pt x="0" y="148297"/>
                  </a:lnTo>
                  <a:lnTo>
                    <a:pt x="2286" y="150977"/>
                  </a:lnTo>
                  <a:lnTo>
                    <a:pt x="7429" y="150977"/>
                  </a:lnTo>
                  <a:lnTo>
                    <a:pt x="9144" y="148297"/>
                  </a:lnTo>
                  <a:lnTo>
                    <a:pt x="9144" y="131521"/>
                  </a:lnTo>
                  <a:lnTo>
                    <a:pt x="7429" y="129501"/>
                  </a:lnTo>
                  <a:close/>
                </a:path>
                <a:path w="9525" h="376554">
                  <a:moveTo>
                    <a:pt x="7429" y="161709"/>
                  </a:moveTo>
                  <a:lnTo>
                    <a:pt x="2286" y="161709"/>
                  </a:lnTo>
                  <a:lnTo>
                    <a:pt x="0" y="163728"/>
                  </a:lnTo>
                  <a:lnTo>
                    <a:pt x="0" y="180505"/>
                  </a:lnTo>
                  <a:lnTo>
                    <a:pt x="2286" y="183184"/>
                  </a:lnTo>
                  <a:lnTo>
                    <a:pt x="7429" y="183184"/>
                  </a:lnTo>
                  <a:lnTo>
                    <a:pt x="9144" y="180505"/>
                  </a:lnTo>
                  <a:lnTo>
                    <a:pt x="9144" y="163728"/>
                  </a:lnTo>
                  <a:lnTo>
                    <a:pt x="7429" y="161709"/>
                  </a:lnTo>
                  <a:close/>
                </a:path>
                <a:path w="9525" h="376554">
                  <a:moveTo>
                    <a:pt x="7429" y="193916"/>
                  </a:moveTo>
                  <a:lnTo>
                    <a:pt x="2286" y="193916"/>
                  </a:lnTo>
                  <a:lnTo>
                    <a:pt x="0" y="195935"/>
                  </a:lnTo>
                  <a:lnTo>
                    <a:pt x="0" y="212712"/>
                  </a:lnTo>
                  <a:lnTo>
                    <a:pt x="2286" y="215392"/>
                  </a:lnTo>
                  <a:lnTo>
                    <a:pt x="7429" y="215392"/>
                  </a:lnTo>
                  <a:lnTo>
                    <a:pt x="9144" y="212712"/>
                  </a:lnTo>
                  <a:lnTo>
                    <a:pt x="9144" y="195935"/>
                  </a:lnTo>
                  <a:lnTo>
                    <a:pt x="7429" y="193916"/>
                  </a:lnTo>
                  <a:close/>
                </a:path>
                <a:path w="9525" h="376554">
                  <a:moveTo>
                    <a:pt x="7429" y="226123"/>
                  </a:moveTo>
                  <a:lnTo>
                    <a:pt x="2286" y="226123"/>
                  </a:lnTo>
                  <a:lnTo>
                    <a:pt x="0" y="228142"/>
                  </a:lnTo>
                  <a:lnTo>
                    <a:pt x="0" y="244919"/>
                  </a:lnTo>
                  <a:lnTo>
                    <a:pt x="2286" y="247599"/>
                  </a:lnTo>
                  <a:lnTo>
                    <a:pt x="7429" y="247599"/>
                  </a:lnTo>
                  <a:lnTo>
                    <a:pt x="9144" y="244919"/>
                  </a:lnTo>
                  <a:lnTo>
                    <a:pt x="9144" y="228142"/>
                  </a:lnTo>
                  <a:lnTo>
                    <a:pt x="7429" y="226123"/>
                  </a:lnTo>
                  <a:close/>
                </a:path>
                <a:path w="9525" h="376554">
                  <a:moveTo>
                    <a:pt x="7429" y="258343"/>
                  </a:moveTo>
                  <a:lnTo>
                    <a:pt x="2286" y="258343"/>
                  </a:lnTo>
                  <a:lnTo>
                    <a:pt x="0" y="260350"/>
                  </a:lnTo>
                  <a:lnTo>
                    <a:pt x="0" y="277126"/>
                  </a:lnTo>
                  <a:lnTo>
                    <a:pt x="2286" y="279806"/>
                  </a:lnTo>
                  <a:lnTo>
                    <a:pt x="7429" y="279806"/>
                  </a:lnTo>
                  <a:lnTo>
                    <a:pt x="9144" y="277126"/>
                  </a:lnTo>
                  <a:lnTo>
                    <a:pt x="9144" y="260350"/>
                  </a:lnTo>
                  <a:lnTo>
                    <a:pt x="7429" y="258343"/>
                  </a:lnTo>
                  <a:close/>
                </a:path>
                <a:path w="9525" h="376554">
                  <a:moveTo>
                    <a:pt x="7429" y="290550"/>
                  </a:moveTo>
                  <a:lnTo>
                    <a:pt x="2286" y="290550"/>
                  </a:lnTo>
                  <a:lnTo>
                    <a:pt x="0" y="292557"/>
                  </a:lnTo>
                  <a:lnTo>
                    <a:pt x="0" y="309333"/>
                  </a:lnTo>
                  <a:lnTo>
                    <a:pt x="2286" y="312013"/>
                  </a:lnTo>
                  <a:lnTo>
                    <a:pt x="7429" y="312013"/>
                  </a:lnTo>
                  <a:lnTo>
                    <a:pt x="9144" y="309333"/>
                  </a:lnTo>
                  <a:lnTo>
                    <a:pt x="9144" y="292557"/>
                  </a:lnTo>
                  <a:lnTo>
                    <a:pt x="7429" y="290550"/>
                  </a:lnTo>
                  <a:close/>
                </a:path>
                <a:path w="9525" h="376554">
                  <a:moveTo>
                    <a:pt x="7429" y="322757"/>
                  </a:moveTo>
                  <a:lnTo>
                    <a:pt x="2286" y="322757"/>
                  </a:lnTo>
                  <a:lnTo>
                    <a:pt x="0" y="325437"/>
                  </a:lnTo>
                  <a:lnTo>
                    <a:pt x="0" y="341541"/>
                  </a:lnTo>
                  <a:lnTo>
                    <a:pt x="2286" y="344220"/>
                  </a:lnTo>
                  <a:lnTo>
                    <a:pt x="7429" y="344220"/>
                  </a:lnTo>
                  <a:lnTo>
                    <a:pt x="9144" y="341541"/>
                  </a:lnTo>
                  <a:lnTo>
                    <a:pt x="9144" y="325437"/>
                  </a:lnTo>
                  <a:lnTo>
                    <a:pt x="7429" y="322757"/>
                  </a:lnTo>
                  <a:close/>
                </a:path>
                <a:path w="9525" h="376554">
                  <a:moveTo>
                    <a:pt x="7429" y="354965"/>
                  </a:moveTo>
                  <a:lnTo>
                    <a:pt x="2286" y="354965"/>
                  </a:lnTo>
                  <a:lnTo>
                    <a:pt x="0" y="357644"/>
                  </a:lnTo>
                  <a:lnTo>
                    <a:pt x="0" y="373748"/>
                  </a:lnTo>
                  <a:lnTo>
                    <a:pt x="2286" y="376428"/>
                  </a:lnTo>
                  <a:lnTo>
                    <a:pt x="7429" y="376428"/>
                  </a:lnTo>
                  <a:lnTo>
                    <a:pt x="9144" y="373748"/>
                  </a:lnTo>
                  <a:lnTo>
                    <a:pt x="9144" y="357644"/>
                  </a:lnTo>
                  <a:lnTo>
                    <a:pt x="7429" y="3549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986778" y="3213354"/>
              <a:ext cx="9525" cy="376555"/>
            </a:xfrm>
            <a:custGeom>
              <a:avLst/>
              <a:gdLst/>
              <a:ahLst/>
              <a:cxnLst/>
              <a:rect l="l" t="t" r="r" b="b"/>
              <a:pathLst>
                <a:path w="9525" h="376554">
                  <a:moveTo>
                    <a:pt x="9144" y="5372"/>
                  </a:moveTo>
                  <a:lnTo>
                    <a:pt x="9144" y="16103"/>
                  </a:lnTo>
                  <a:lnTo>
                    <a:pt x="9144" y="19469"/>
                  </a:lnTo>
                  <a:lnTo>
                    <a:pt x="7429" y="21475"/>
                  </a:lnTo>
                  <a:lnTo>
                    <a:pt x="4572" y="21475"/>
                  </a:lnTo>
                  <a:lnTo>
                    <a:pt x="2286" y="21475"/>
                  </a:lnTo>
                  <a:lnTo>
                    <a:pt x="0" y="19469"/>
                  </a:lnTo>
                  <a:lnTo>
                    <a:pt x="0" y="16103"/>
                  </a:lnTo>
                  <a:lnTo>
                    <a:pt x="0" y="5372"/>
                  </a:lnTo>
                  <a:lnTo>
                    <a:pt x="0" y="2692"/>
                  </a:lnTo>
                  <a:lnTo>
                    <a:pt x="2286" y="0"/>
                  </a:lnTo>
                  <a:lnTo>
                    <a:pt x="4572" y="0"/>
                  </a:lnTo>
                  <a:lnTo>
                    <a:pt x="7429" y="0"/>
                  </a:lnTo>
                  <a:lnTo>
                    <a:pt x="9144" y="2692"/>
                  </a:lnTo>
                  <a:lnTo>
                    <a:pt x="9144" y="5372"/>
                  </a:lnTo>
                  <a:close/>
                </a:path>
                <a:path w="9525" h="376554">
                  <a:moveTo>
                    <a:pt x="9144" y="38252"/>
                  </a:moveTo>
                  <a:lnTo>
                    <a:pt x="9144" y="48983"/>
                  </a:lnTo>
                  <a:lnTo>
                    <a:pt x="9144" y="51676"/>
                  </a:lnTo>
                  <a:lnTo>
                    <a:pt x="7429" y="54356"/>
                  </a:lnTo>
                  <a:lnTo>
                    <a:pt x="4572" y="54356"/>
                  </a:lnTo>
                  <a:lnTo>
                    <a:pt x="2286" y="54356"/>
                  </a:lnTo>
                  <a:lnTo>
                    <a:pt x="0" y="51676"/>
                  </a:lnTo>
                  <a:lnTo>
                    <a:pt x="0" y="48983"/>
                  </a:lnTo>
                  <a:lnTo>
                    <a:pt x="0" y="38252"/>
                  </a:lnTo>
                  <a:lnTo>
                    <a:pt x="0" y="34899"/>
                  </a:lnTo>
                  <a:lnTo>
                    <a:pt x="2286" y="32880"/>
                  </a:lnTo>
                  <a:lnTo>
                    <a:pt x="4572" y="32880"/>
                  </a:lnTo>
                  <a:lnTo>
                    <a:pt x="7429" y="32880"/>
                  </a:lnTo>
                  <a:lnTo>
                    <a:pt x="9144" y="34899"/>
                  </a:lnTo>
                  <a:lnTo>
                    <a:pt x="9144" y="38252"/>
                  </a:lnTo>
                  <a:close/>
                </a:path>
                <a:path w="9525" h="376554">
                  <a:moveTo>
                    <a:pt x="9144" y="70459"/>
                  </a:moveTo>
                  <a:lnTo>
                    <a:pt x="9144" y="81191"/>
                  </a:lnTo>
                  <a:lnTo>
                    <a:pt x="9144" y="83883"/>
                  </a:lnTo>
                  <a:lnTo>
                    <a:pt x="7429" y="86563"/>
                  </a:lnTo>
                  <a:lnTo>
                    <a:pt x="4572" y="86563"/>
                  </a:lnTo>
                  <a:lnTo>
                    <a:pt x="2286" y="86563"/>
                  </a:lnTo>
                  <a:lnTo>
                    <a:pt x="0" y="83883"/>
                  </a:lnTo>
                  <a:lnTo>
                    <a:pt x="0" y="81191"/>
                  </a:lnTo>
                  <a:lnTo>
                    <a:pt x="0" y="70459"/>
                  </a:lnTo>
                  <a:lnTo>
                    <a:pt x="0" y="67106"/>
                  </a:lnTo>
                  <a:lnTo>
                    <a:pt x="2286" y="65087"/>
                  </a:lnTo>
                  <a:lnTo>
                    <a:pt x="4572" y="65087"/>
                  </a:lnTo>
                  <a:lnTo>
                    <a:pt x="7429" y="65087"/>
                  </a:lnTo>
                  <a:lnTo>
                    <a:pt x="9144" y="67106"/>
                  </a:lnTo>
                  <a:lnTo>
                    <a:pt x="9144" y="70459"/>
                  </a:lnTo>
                  <a:close/>
                </a:path>
                <a:path w="9525" h="376554">
                  <a:moveTo>
                    <a:pt x="9144" y="102666"/>
                  </a:moveTo>
                  <a:lnTo>
                    <a:pt x="9144" y="113398"/>
                  </a:lnTo>
                  <a:lnTo>
                    <a:pt x="9144" y="116090"/>
                  </a:lnTo>
                  <a:lnTo>
                    <a:pt x="7429" y="118770"/>
                  </a:lnTo>
                  <a:lnTo>
                    <a:pt x="4572" y="118770"/>
                  </a:lnTo>
                  <a:lnTo>
                    <a:pt x="2286" y="118770"/>
                  </a:lnTo>
                  <a:lnTo>
                    <a:pt x="0" y="116090"/>
                  </a:lnTo>
                  <a:lnTo>
                    <a:pt x="0" y="113398"/>
                  </a:lnTo>
                  <a:lnTo>
                    <a:pt x="0" y="102666"/>
                  </a:lnTo>
                  <a:lnTo>
                    <a:pt x="0" y="99314"/>
                  </a:lnTo>
                  <a:lnTo>
                    <a:pt x="2286" y="97294"/>
                  </a:lnTo>
                  <a:lnTo>
                    <a:pt x="4572" y="97294"/>
                  </a:lnTo>
                  <a:lnTo>
                    <a:pt x="7429" y="97294"/>
                  </a:lnTo>
                  <a:lnTo>
                    <a:pt x="9144" y="99314"/>
                  </a:lnTo>
                  <a:lnTo>
                    <a:pt x="9144" y="102666"/>
                  </a:lnTo>
                  <a:close/>
                </a:path>
                <a:path w="9525" h="376554">
                  <a:moveTo>
                    <a:pt x="9144" y="134874"/>
                  </a:moveTo>
                  <a:lnTo>
                    <a:pt x="9144" y="145605"/>
                  </a:lnTo>
                  <a:lnTo>
                    <a:pt x="9144" y="148297"/>
                  </a:lnTo>
                  <a:lnTo>
                    <a:pt x="7429" y="150977"/>
                  </a:lnTo>
                  <a:lnTo>
                    <a:pt x="4572" y="150977"/>
                  </a:lnTo>
                  <a:lnTo>
                    <a:pt x="2286" y="150977"/>
                  </a:lnTo>
                  <a:lnTo>
                    <a:pt x="0" y="148297"/>
                  </a:lnTo>
                  <a:lnTo>
                    <a:pt x="0" y="145605"/>
                  </a:lnTo>
                  <a:lnTo>
                    <a:pt x="0" y="134874"/>
                  </a:lnTo>
                  <a:lnTo>
                    <a:pt x="0" y="131521"/>
                  </a:lnTo>
                  <a:lnTo>
                    <a:pt x="2286" y="129501"/>
                  </a:lnTo>
                  <a:lnTo>
                    <a:pt x="4572" y="129501"/>
                  </a:lnTo>
                  <a:lnTo>
                    <a:pt x="7429" y="129501"/>
                  </a:lnTo>
                  <a:lnTo>
                    <a:pt x="9144" y="131521"/>
                  </a:lnTo>
                  <a:lnTo>
                    <a:pt x="9144" y="134874"/>
                  </a:lnTo>
                  <a:close/>
                </a:path>
                <a:path w="9525" h="376554">
                  <a:moveTo>
                    <a:pt x="9144" y="167081"/>
                  </a:moveTo>
                  <a:lnTo>
                    <a:pt x="9144" y="177812"/>
                  </a:lnTo>
                  <a:lnTo>
                    <a:pt x="9144" y="180505"/>
                  </a:lnTo>
                  <a:lnTo>
                    <a:pt x="7429" y="183184"/>
                  </a:lnTo>
                  <a:lnTo>
                    <a:pt x="4572" y="183184"/>
                  </a:lnTo>
                  <a:lnTo>
                    <a:pt x="2286" y="183184"/>
                  </a:lnTo>
                  <a:lnTo>
                    <a:pt x="0" y="180505"/>
                  </a:lnTo>
                  <a:lnTo>
                    <a:pt x="0" y="177812"/>
                  </a:lnTo>
                  <a:lnTo>
                    <a:pt x="0" y="167081"/>
                  </a:lnTo>
                  <a:lnTo>
                    <a:pt x="0" y="163728"/>
                  </a:lnTo>
                  <a:lnTo>
                    <a:pt x="2286" y="161709"/>
                  </a:lnTo>
                  <a:lnTo>
                    <a:pt x="4572" y="161709"/>
                  </a:lnTo>
                  <a:lnTo>
                    <a:pt x="7429" y="161709"/>
                  </a:lnTo>
                  <a:lnTo>
                    <a:pt x="9144" y="163728"/>
                  </a:lnTo>
                  <a:lnTo>
                    <a:pt x="9144" y="167081"/>
                  </a:lnTo>
                  <a:close/>
                </a:path>
                <a:path w="9525" h="376554">
                  <a:moveTo>
                    <a:pt x="9144" y="199288"/>
                  </a:moveTo>
                  <a:lnTo>
                    <a:pt x="9144" y="210019"/>
                  </a:lnTo>
                  <a:lnTo>
                    <a:pt x="9144" y="212712"/>
                  </a:lnTo>
                  <a:lnTo>
                    <a:pt x="7429" y="215392"/>
                  </a:lnTo>
                  <a:lnTo>
                    <a:pt x="4572" y="215392"/>
                  </a:lnTo>
                  <a:lnTo>
                    <a:pt x="2286" y="215392"/>
                  </a:lnTo>
                  <a:lnTo>
                    <a:pt x="0" y="212712"/>
                  </a:lnTo>
                  <a:lnTo>
                    <a:pt x="0" y="210019"/>
                  </a:lnTo>
                  <a:lnTo>
                    <a:pt x="0" y="199288"/>
                  </a:lnTo>
                  <a:lnTo>
                    <a:pt x="0" y="195935"/>
                  </a:lnTo>
                  <a:lnTo>
                    <a:pt x="2286" y="193916"/>
                  </a:lnTo>
                  <a:lnTo>
                    <a:pt x="4572" y="193916"/>
                  </a:lnTo>
                  <a:lnTo>
                    <a:pt x="7429" y="193916"/>
                  </a:lnTo>
                  <a:lnTo>
                    <a:pt x="9144" y="195935"/>
                  </a:lnTo>
                  <a:lnTo>
                    <a:pt x="9144" y="199288"/>
                  </a:lnTo>
                  <a:close/>
                </a:path>
                <a:path w="9525" h="376554">
                  <a:moveTo>
                    <a:pt x="9144" y="231495"/>
                  </a:moveTo>
                  <a:lnTo>
                    <a:pt x="9144" y="242227"/>
                  </a:lnTo>
                  <a:lnTo>
                    <a:pt x="9144" y="244919"/>
                  </a:lnTo>
                  <a:lnTo>
                    <a:pt x="7429" y="247599"/>
                  </a:lnTo>
                  <a:lnTo>
                    <a:pt x="4572" y="247599"/>
                  </a:lnTo>
                  <a:lnTo>
                    <a:pt x="2286" y="247599"/>
                  </a:lnTo>
                  <a:lnTo>
                    <a:pt x="0" y="244919"/>
                  </a:lnTo>
                  <a:lnTo>
                    <a:pt x="0" y="242227"/>
                  </a:lnTo>
                  <a:lnTo>
                    <a:pt x="0" y="231495"/>
                  </a:lnTo>
                  <a:lnTo>
                    <a:pt x="0" y="228142"/>
                  </a:lnTo>
                  <a:lnTo>
                    <a:pt x="2286" y="226123"/>
                  </a:lnTo>
                  <a:lnTo>
                    <a:pt x="4572" y="226123"/>
                  </a:lnTo>
                  <a:lnTo>
                    <a:pt x="7429" y="226123"/>
                  </a:lnTo>
                  <a:lnTo>
                    <a:pt x="9144" y="228142"/>
                  </a:lnTo>
                  <a:lnTo>
                    <a:pt x="9144" y="231495"/>
                  </a:lnTo>
                  <a:close/>
                </a:path>
                <a:path w="9525" h="376554">
                  <a:moveTo>
                    <a:pt x="9144" y="263702"/>
                  </a:moveTo>
                  <a:lnTo>
                    <a:pt x="9144" y="274447"/>
                  </a:lnTo>
                  <a:lnTo>
                    <a:pt x="9144" y="277126"/>
                  </a:lnTo>
                  <a:lnTo>
                    <a:pt x="7429" y="279806"/>
                  </a:lnTo>
                  <a:lnTo>
                    <a:pt x="4572" y="279806"/>
                  </a:lnTo>
                  <a:lnTo>
                    <a:pt x="2286" y="279806"/>
                  </a:lnTo>
                  <a:lnTo>
                    <a:pt x="0" y="277126"/>
                  </a:lnTo>
                  <a:lnTo>
                    <a:pt x="0" y="274447"/>
                  </a:lnTo>
                  <a:lnTo>
                    <a:pt x="0" y="263702"/>
                  </a:lnTo>
                  <a:lnTo>
                    <a:pt x="0" y="260350"/>
                  </a:lnTo>
                  <a:lnTo>
                    <a:pt x="2286" y="258343"/>
                  </a:lnTo>
                  <a:lnTo>
                    <a:pt x="4572" y="258343"/>
                  </a:lnTo>
                  <a:lnTo>
                    <a:pt x="7429" y="258343"/>
                  </a:lnTo>
                  <a:lnTo>
                    <a:pt x="9144" y="260350"/>
                  </a:lnTo>
                  <a:lnTo>
                    <a:pt x="9144" y="263702"/>
                  </a:lnTo>
                  <a:close/>
                </a:path>
                <a:path w="9525" h="376554">
                  <a:moveTo>
                    <a:pt x="9144" y="295910"/>
                  </a:moveTo>
                  <a:lnTo>
                    <a:pt x="9144" y="306654"/>
                  </a:lnTo>
                  <a:lnTo>
                    <a:pt x="9144" y="309333"/>
                  </a:lnTo>
                  <a:lnTo>
                    <a:pt x="7429" y="312013"/>
                  </a:lnTo>
                  <a:lnTo>
                    <a:pt x="4572" y="312013"/>
                  </a:lnTo>
                  <a:lnTo>
                    <a:pt x="2286" y="312013"/>
                  </a:lnTo>
                  <a:lnTo>
                    <a:pt x="0" y="309333"/>
                  </a:lnTo>
                  <a:lnTo>
                    <a:pt x="0" y="306654"/>
                  </a:lnTo>
                  <a:lnTo>
                    <a:pt x="0" y="295910"/>
                  </a:lnTo>
                  <a:lnTo>
                    <a:pt x="0" y="292557"/>
                  </a:lnTo>
                  <a:lnTo>
                    <a:pt x="2286" y="290550"/>
                  </a:lnTo>
                  <a:lnTo>
                    <a:pt x="4572" y="290550"/>
                  </a:lnTo>
                  <a:lnTo>
                    <a:pt x="7429" y="290550"/>
                  </a:lnTo>
                  <a:lnTo>
                    <a:pt x="9144" y="292557"/>
                  </a:lnTo>
                  <a:lnTo>
                    <a:pt x="9144" y="295910"/>
                  </a:lnTo>
                  <a:close/>
                </a:path>
                <a:path w="9525" h="376554">
                  <a:moveTo>
                    <a:pt x="9144" y="328117"/>
                  </a:moveTo>
                  <a:lnTo>
                    <a:pt x="9144" y="338861"/>
                  </a:lnTo>
                  <a:lnTo>
                    <a:pt x="9144" y="341541"/>
                  </a:lnTo>
                  <a:lnTo>
                    <a:pt x="7429" y="344220"/>
                  </a:lnTo>
                  <a:lnTo>
                    <a:pt x="4572" y="344220"/>
                  </a:lnTo>
                  <a:lnTo>
                    <a:pt x="2286" y="344220"/>
                  </a:lnTo>
                  <a:lnTo>
                    <a:pt x="0" y="341541"/>
                  </a:lnTo>
                  <a:lnTo>
                    <a:pt x="0" y="338861"/>
                  </a:lnTo>
                  <a:lnTo>
                    <a:pt x="0" y="328117"/>
                  </a:lnTo>
                  <a:lnTo>
                    <a:pt x="0" y="325437"/>
                  </a:lnTo>
                  <a:lnTo>
                    <a:pt x="2286" y="322757"/>
                  </a:lnTo>
                  <a:lnTo>
                    <a:pt x="4572" y="322757"/>
                  </a:lnTo>
                  <a:lnTo>
                    <a:pt x="7429" y="322757"/>
                  </a:lnTo>
                  <a:lnTo>
                    <a:pt x="9144" y="325437"/>
                  </a:lnTo>
                  <a:lnTo>
                    <a:pt x="9144" y="328117"/>
                  </a:lnTo>
                  <a:close/>
                </a:path>
                <a:path w="9525" h="376554">
                  <a:moveTo>
                    <a:pt x="9144" y="360324"/>
                  </a:moveTo>
                  <a:lnTo>
                    <a:pt x="9144" y="371068"/>
                  </a:lnTo>
                  <a:lnTo>
                    <a:pt x="9144" y="373748"/>
                  </a:lnTo>
                  <a:lnTo>
                    <a:pt x="7429" y="376428"/>
                  </a:lnTo>
                  <a:lnTo>
                    <a:pt x="4572" y="376428"/>
                  </a:lnTo>
                  <a:lnTo>
                    <a:pt x="2286" y="376428"/>
                  </a:lnTo>
                  <a:lnTo>
                    <a:pt x="0" y="373748"/>
                  </a:lnTo>
                  <a:lnTo>
                    <a:pt x="0" y="371068"/>
                  </a:lnTo>
                  <a:lnTo>
                    <a:pt x="0" y="360324"/>
                  </a:lnTo>
                  <a:lnTo>
                    <a:pt x="0" y="357644"/>
                  </a:lnTo>
                  <a:lnTo>
                    <a:pt x="2286" y="354965"/>
                  </a:lnTo>
                  <a:lnTo>
                    <a:pt x="4572" y="354965"/>
                  </a:lnTo>
                  <a:lnTo>
                    <a:pt x="7429" y="354965"/>
                  </a:lnTo>
                  <a:lnTo>
                    <a:pt x="9144" y="357644"/>
                  </a:lnTo>
                  <a:lnTo>
                    <a:pt x="9144" y="3603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986778" y="3728466"/>
              <a:ext cx="9525" cy="376555"/>
            </a:xfrm>
            <a:custGeom>
              <a:avLst/>
              <a:gdLst/>
              <a:ahLst/>
              <a:cxnLst/>
              <a:rect l="l" t="t" r="r" b="b"/>
              <a:pathLst>
                <a:path w="9525" h="376554">
                  <a:moveTo>
                    <a:pt x="7429" y="0"/>
                  </a:moveTo>
                  <a:lnTo>
                    <a:pt x="2286" y="0"/>
                  </a:lnTo>
                  <a:lnTo>
                    <a:pt x="0" y="2692"/>
                  </a:lnTo>
                  <a:lnTo>
                    <a:pt x="0" y="19469"/>
                  </a:lnTo>
                  <a:lnTo>
                    <a:pt x="2286" y="21475"/>
                  </a:lnTo>
                  <a:lnTo>
                    <a:pt x="7429" y="21475"/>
                  </a:lnTo>
                  <a:lnTo>
                    <a:pt x="9144" y="19469"/>
                  </a:lnTo>
                  <a:lnTo>
                    <a:pt x="9144" y="2692"/>
                  </a:lnTo>
                  <a:lnTo>
                    <a:pt x="7429" y="0"/>
                  </a:lnTo>
                  <a:close/>
                </a:path>
                <a:path w="9525" h="376554">
                  <a:moveTo>
                    <a:pt x="7429" y="32880"/>
                  </a:moveTo>
                  <a:lnTo>
                    <a:pt x="2286" y="32880"/>
                  </a:lnTo>
                  <a:lnTo>
                    <a:pt x="0" y="34899"/>
                  </a:lnTo>
                  <a:lnTo>
                    <a:pt x="0" y="51676"/>
                  </a:lnTo>
                  <a:lnTo>
                    <a:pt x="2286" y="54356"/>
                  </a:lnTo>
                  <a:lnTo>
                    <a:pt x="7429" y="54356"/>
                  </a:lnTo>
                  <a:lnTo>
                    <a:pt x="9144" y="51676"/>
                  </a:lnTo>
                  <a:lnTo>
                    <a:pt x="9144" y="34899"/>
                  </a:lnTo>
                  <a:lnTo>
                    <a:pt x="7429" y="32880"/>
                  </a:lnTo>
                  <a:close/>
                </a:path>
                <a:path w="9525" h="376554">
                  <a:moveTo>
                    <a:pt x="7429" y="65087"/>
                  </a:moveTo>
                  <a:lnTo>
                    <a:pt x="2286" y="65087"/>
                  </a:lnTo>
                  <a:lnTo>
                    <a:pt x="0" y="67106"/>
                  </a:lnTo>
                  <a:lnTo>
                    <a:pt x="0" y="83883"/>
                  </a:lnTo>
                  <a:lnTo>
                    <a:pt x="2286" y="86563"/>
                  </a:lnTo>
                  <a:lnTo>
                    <a:pt x="7429" y="86563"/>
                  </a:lnTo>
                  <a:lnTo>
                    <a:pt x="9144" y="83883"/>
                  </a:lnTo>
                  <a:lnTo>
                    <a:pt x="9144" y="67106"/>
                  </a:lnTo>
                  <a:lnTo>
                    <a:pt x="7429" y="65087"/>
                  </a:lnTo>
                  <a:close/>
                </a:path>
                <a:path w="9525" h="376554">
                  <a:moveTo>
                    <a:pt x="7429" y="97294"/>
                  </a:moveTo>
                  <a:lnTo>
                    <a:pt x="2286" y="97294"/>
                  </a:lnTo>
                  <a:lnTo>
                    <a:pt x="0" y="99314"/>
                  </a:lnTo>
                  <a:lnTo>
                    <a:pt x="0" y="116090"/>
                  </a:lnTo>
                  <a:lnTo>
                    <a:pt x="2286" y="118770"/>
                  </a:lnTo>
                  <a:lnTo>
                    <a:pt x="7429" y="118770"/>
                  </a:lnTo>
                  <a:lnTo>
                    <a:pt x="9144" y="116090"/>
                  </a:lnTo>
                  <a:lnTo>
                    <a:pt x="9144" y="99314"/>
                  </a:lnTo>
                  <a:lnTo>
                    <a:pt x="7429" y="97294"/>
                  </a:lnTo>
                  <a:close/>
                </a:path>
                <a:path w="9525" h="376554">
                  <a:moveTo>
                    <a:pt x="7429" y="129501"/>
                  </a:moveTo>
                  <a:lnTo>
                    <a:pt x="2286" y="129501"/>
                  </a:lnTo>
                  <a:lnTo>
                    <a:pt x="0" y="131521"/>
                  </a:lnTo>
                  <a:lnTo>
                    <a:pt x="0" y="148297"/>
                  </a:lnTo>
                  <a:lnTo>
                    <a:pt x="2286" y="150977"/>
                  </a:lnTo>
                  <a:lnTo>
                    <a:pt x="7429" y="150977"/>
                  </a:lnTo>
                  <a:lnTo>
                    <a:pt x="9144" y="148297"/>
                  </a:lnTo>
                  <a:lnTo>
                    <a:pt x="9144" y="131521"/>
                  </a:lnTo>
                  <a:lnTo>
                    <a:pt x="7429" y="129501"/>
                  </a:lnTo>
                  <a:close/>
                </a:path>
                <a:path w="9525" h="376554">
                  <a:moveTo>
                    <a:pt x="7429" y="161709"/>
                  </a:moveTo>
                  <a:lnTo>
                    <a:pt x="2286" y="161709"/>
                  </a:lnTo>
                  <a:lnTo>
                    <a:pt x="0" y="163728"/>
                  </a:lnTo>
                  <a:lnTo>
                    <a:pt x="0" y="180505"/>
                  </a:lnTo>
                  <a:lnTo>
                    <a:pt x="2286" y="183184"/>
                  </a:lnTo>
                  <a:lnTo>
                    <a:pt x="7429" y="183184"/>
                  </a:lnTo>
                  <a:lnTo>
                    <a:pt x="9144" y="180505"/>
                  </a:lnTo>
                  <a:lnTo>
                    <a:pt x="9144" y="163728"/>
                  </a:lnTo>
                  <a:lnTo>
                    <a:pt x="7429" y="161709"/>
                  </a:lnTo>
                  <a:close/>
                </a:path>
                <a:path w="9525" h="376554">
                  <a:moveTo>
                    <a:pt x="7429" y="193916"/>
                  </a:moveTo>
                  <a:lnTo>
                    <a:pt x="2286" y="193916"/>
                  </a:lnTo>
                  <a:lnTo>
                    <a:pt x="0" y="195935"/>
                  </a:lnTo>
                  <a:lnTo>
                    <a:pt x="0" y="212712"/>
                  </a:lnTo>
                  <a:lnTo>
                    <a:pt x="2286" y="215392"/>
                  </a:lnTo>
                  <a:lnTo>
                    <a:pt x="7429" y="215392"/>
                  </a:lnTo>
                  <a:lnTo>
                    <a:pt x="9144" y="212712"/>
                  </a:lnTo>
                  <a:lnTo>
                    <a:pt x="9144" y="195935"/>
                  </a:lnTo>
                  <a:lnTo>
                    <a:pt x="7429" y="193916"/>
                  </a:lnTo>
                  <a:close/>
                </a:path>
                <a:path w="9525" h="376554">
                  <a:moveTo>
                    <a:pt x="7429" y="226123"/>
                  </a:moveTo>
                  <a:lnTo>
                    <a:pt x="2286" y="226123"/>
                  </a:lnTo>
                  <a:lnTo>
                    <a:pt x="0" y="228142"/>
                  </a:lnTo>
                  <a:lnTo>
                    <a:pt x="0" y="244919"/>
                  </a:lnTo>
                  <a:lnTo>
                    <a:pt x="2286" y="247599"/>
                  </a:lnTo>
                  <a:lnTo>
                    <a:pt x="7429" y="247599"/>
                  </a:lnTo>
                  <a:lnTo>
                    <a:pt x="9144" y="244919"/>
                  </a:lnTo>
                  <a:lnTo>
                    <a:pt x="9144" y="228142"/>
                  </a:lnTo>
                  <a:lnTo>
                    <a:pt x="7429" y="226123"/>
                  </a:lnTo>
                  <a:close/>
                </a:path>
                <a:path w="9525" h="376554">
                  <a:moveTo>
                    <a:pt x="7429" y="258343"/>
                  </a:moveTo>
                  <a:lnTo>
                    <a:pt x="2286" y="258343"/>
                  </a:lnTo>
                  <a:lnTo>
                    <a:pt x="0" y="260350"/>
                  </a:lnTo>
                  <a:lnTo>
                    <a:pt x="0" y="277126"/>
                  </a:lnTo>
                  <a:lnTo>
                    <a:pt x="2286" y="279806"/>
                  </a:lnTo>
                  <a:lnTo>
                    <a:pt x="7429" y="279806"/>
                  </a:lnTo>
                  <a:lnTo>
                    <a:pt x="9144" y="277126"/>
                  </a:lnTo>
                  <a:lnTo>
                    <a:pt x="9144" y="260350"/>
                  </a:lnTo>
                  <a:lnTo>
                    <a:pt x="7429" y="258343"/>
                  </a:lnTo>
                  <a:close/>
                </a:path>
                <a:path w="9525" h="376554">
                  <a:moveTo>
                    <a:pt x="7429" y="290550"/>
                  </a:moveTo>
                  <a:lnTo>
                    <a:pt x="2286" y="290550"/>
                  </a:lnTo>
                  <a:lnTo>
                    <a:pt x="0" y="292557"/>
                  </a:lnTo>
                  <a:lnTo>
                    <a:pt x="0" y="309333"/>
                  </a:lnTo>
                  <a:lnTo>
                    <a:pt x="2286" y="312013"/>
                  </a:lnTo>
                  <a:lnTo>
                    <a:pt x="7429" y="312013"/>
                  </a:lnTo>
                  <a:lnTo>
                    <a:pt x="9144" y="309333"/>
                  </a:lnTo>
                  <a:lnTo>
                    <a:pt x="9144" y="292557"/>
                  </a:lnTo>
                  <a:lnTo>
                    <a:pt x="7429" y="290550"/>
                  </a:lnTo>
                  <a:close/>
                </a:path>
                <a:path w="9525" h="376554">
                  <a:moveTo>
                    <a:pt x="7429" y="322757"/>
                  </a:moveTo>
                  <a:lnTo>
                    <a:pt x="2286" y="322757"/>
                  </a:lnTo>
                  <a:lnTo>
                    <a:pt x="0" y="325437"/>
                  </a:lnTo>
                  <a:lnTo>
                    <a:pt x="0" y="341541"/>
                  </a:lnTo>
                  <a:lnTo>
                    <a:pt x="2286" y="344220"/>
                  </a:lnTo>
                  <a:lnTo>
                    <a:pt x="7429" y="344220"/>
                  </a:lnTo>
                  <a:lnTo>
                    <a:pt x="9144" y="341541"/>
                  </a:lnTo>
                  <a:lnTo>
                    <a:pt x="9144" y="325437"/>
                  </a:lnTo>
                  <a:lnTo>
                    <a:pt x="7429" y="322757"/>
                  </a:lnTo>
                  <a:close/>
                </a:path>
                <a:path w="9525" h="376554">
                  <a:moveTo>
                    <a:pt x="7429" y="354965"/>
                  </a:moveTo>
                  <a:lnTo>
                    <a:pt x="2286" y="354965"/>
                  </a:lnTo>
                  <a:lnTo>
                    <a:pt x="0" y="357644"/>
                  </a:lnTo>
                  <a:lnTo>
                    <a:pt x="0" y="373748"/>
                  </a:lnTo>
                  <a:lnTo>
                    <a:pt x="2286" y="376428"/>
                  </a:lnTo>
                  <a:lnTo>
                    <a:pt x="7429" y="376428"/>
                  </a:lnTo>
                  <a:lnTo>
                    <a:pt x="9144" y="373748"/>
                  </a:lnTo>
                  <a:lnTo>
                    <a:pt x="9144" y="357644"/>
                  </a:lnTo>
                  <a:lnTo>
                    <a:pt x="7429" y="3549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986778" y="3728466"/>
              <a:ext cx="9525" cy="376555"/>
            </a:xfrm>
            <a:custGeom>
              <a:avLst/>
              <a:gdLst/>
              <a:ahLst/>
              <a:cxnLst/>
              <a:rect l="l" t="t" r="r" b="b"/>
              <a:pathLst>
                <a:path w="9525" h="376554">
                  <a:moveTo>
                    <a:pt x="9144" y="5372"/>
                  </a:moveTo>
                  <a:lnTo>
                    <a:pt x="9144" y="16103"/>
                  </a:lnTo>
                  <a:lnTo>
                    <a:pt x="9144" y="19469"/>
                  </a:lnTo>
                  <a:lnTo>
                    <a:pt x="7429" y="21475"/>
                  </a:lnTo>
                  <a:lnTo>
                    <a:pt x="4572" y="21475"/>
                  </a:lnTo>
                  <a:lnTo>
                    <a:pt x="2286" y="21475"/>
                  </a:lnTo>
                  <a:lnTo>
                    <a:pt x="0" y="19469"/>
                  </a:lnTo>
                  <a:lnTo>
                    <a:pt x="0" y="16103"/>
                  </a:lnTo>
                  <a:lnTo>
                    <a:pt x="0" y="5372"/>
                  </a:lnTo>
                  <a:lnTo>
                    <a:pt x="0" y="2692"/>
                  </a:lnTo>
                  <a:lnTo>
                    <a:pt x="2286" y="0"/>
                  </a:lnTo>
                  <a:lnTo>
                    <a:pt x="4572" y="0"/>
                  </a:lnTo>
                  <a:lnTo>
                    <a:pt x="7429" y="0"/>
                  </a:lnTo>
                  <a:lnTo>
                    <a:pt x="9144" y="2692"/>
                  </a:lnTo>
                  <a:lnTo>
                    <a:pt x="9144" y="5372"/>
                  </a:lnTo>
                  <a:close/>
                </a:path>
                <a:path w="9525" h="376554">
                  <a:moveTo>
                    <a:pt x="9144" y="38252"/>
                  </a:moveTo>
                  <a:lnTo>
                    <a:pt x="9144" y="48983"/>
                  </a:lnTo>
                  <a:lnTo>
                    <a:pt x="9144" y="51676"/>
                  </a:lnTo>
                  <a:lnTo>
                    <a:pt x="7429" y="54356"/>
                  </a:lnTo>
                  <a:lnTo>
                    <a:pt x="4572" y="54356"/>
                  </a:lnTo>
                  <a:lnTo>
                    <a:pt x="2286" y="54356"/>
                  </a:lnTo>
                  <a:lnTo>
                    <a:pt x="0" y="51676"/>
                  </a:lnTo>
                  <a:lnTo>
                    <a:pt x="0" y="48983"/>
                  </a:lnTo>
                  <a:lnTo>
                    <a:pt x="0" y="38252"/>
                  </a:lnTo>
                  <a:lnTo>
                    <a:pt x="0" y="34899"/>
                  </a:lnTo>
                  <a:lnTo>
                    <a:pt x="2286" y="32880"/>
                  </a:lnTo>
                  <a:lnTo>
                    <a:pt x="4572" y="32880"/>
                  </a:lnTo>
                  <a:lnTo>
                    <a:pt x="7429" y="32880"/>
                  </a:lnTo>
                  <a:lnTo>
                    <a:pt x="9144" y="34899"/>
                  </a:lnTo>
                  <a:lnTo>
                    <a:pt x="9144" y="38252"/>
                  </a:lnTo>
                  <a:close/>
                </a:path>
                <a:path w="9525" h="376554">
                  <a:moveTo>
                    <a:pt x="9144" y="70459"/>
                  </a:moveTo>
                  <a:lnTo>
                    <a:pt x="9144" y="81191"/>
                  </a:lnTo>
                  <a:lnTo>
                    <a:pt x="9144" y="83883"/>
                  </a:lnTo>
                  <a:lnTo>
                    <a:pt x="7429" y="86563"/>
                  </a:lnTo>
                  <a:lnTo>
                    <a:pt x="4572" y="86563"/>
                  </a:lnTo>
                  <a:lnTo>
                    <a:pt x="2286" y="86563"/>
                  </a:lnTo>
                  <a:lnTo>
                    <a:pt x="0" y="83883"/>
                  </a:lnTo>
                  <a:lnTo>
                    <a:pt x="0" y="81191"/>
                  </a:lnTo>
                  <a:lnTo>
                    <a:pt x="0" y="70459"/>
                  </a:lnTo>
                  <a:lnTo>
                    <a:pt x="0" y="67106"/>
                  </a:lnTo>
                  <a:lnTo>
                    <a:pt x="2286" y="65087"/>
                  </a:lnTo>
                  <a:lnTo>
                    <a:pt x="4572" y="65087"/>
                  </a:lnTo>
                  <a:lnTo>
                    <a:pt x="7429" y="65087"/>
                  </a:lnTo>
                  <a:lnTo>
                    <a:pt x="9144" y="67106"/>
                  </a:lnTo>
                  <a:lnTo>
                    <a:pt x="9144" y="70459"/>
                  </a:lnTo>
                  <a:close/>
                </a:path>
                <a:path w="9525" h="376554">
                  <a:moveTo>
                    <a:pt x="9144" y="102666"/>
                  </a:moveTo>
                  <a:lnTo>
                    <a:pt x="9144" y="113398"/>
                  </a:lnTo>
                  <a:lnTo>
                    <a:pt x="9144" y="116090"/>
                  </a:lnTo>
                  <a:lnTo>
                    <a:pt x="7429" y="118770"/>
                  </a:lnTo>
                  <a:lnTo>
                    <a:pt x="4572" y="118770"/>
                  </a:lnTo>
                  <a:lnTo>
                    <a:pt x="2286" y="118770"/>
                  </a:lnTo>
                  <a:lnTo>
                    <a:pt x="0" y="116090"/>
                  </a:lnTo>
                  <a:lnTo>
                    <a:pt x="0" y="113398"/>
                  </a:lnTo>
                  <a:lnTo>
                    <a:pt x="0" y="102666"/>
                  </a:lnTo>
                  <a:lnTo>
                    <a:pt x="0" y="99314"/>
                  </a:lnTo>
                  <a:lnTo>
                    <a:pt x="2286" y="97294"/>
                  </a:lnTo>
                  <a:lnTo>
                    <a:pt x="4572" y="97294"/>
                  </a:lnTo>
                  <a:lnTo>
                    <a:pt x="7429" y="97294"/>
                  </a:lnTo>
                  <a:lnTo>
                    <a:pt x="9144" y="99314"/>
                  </a:lnTo>
                  <a:lnTo>
                    <a:pt x="9144" y="102666"/>
                  </a:lnTo>
                  <a:close/>
                </a:path>
                <a:path w="9525" h="376554">
                  <a:moveTo>
                    <a:pt x="9144" y="134874"/>
                  </a:moveTo>
                  <a:lnTo>
                    <a:pt x="9144" y="145605"/>
                  </a:lnTo>
                  <a:lnTo>
                    <a:pt x="9144" y="148297"/>
                  </a:lnTo>
                  <a:lnTo>
                    <a:pt x="7429" y="150977"/>
                  </a:lnTo>
                  <a:lnTo>
                    <a:pt x="4572" y="150977"/>
                  </a:lnTo>
                  <a:lnTo>
                    <a:pt x="2286" y="150977"/>
                  </a:lnTo>
                  <a:lnTo>
                    <a:pt x="0" y="148297"/>
                  </a:lnTo>
                  <a:lnTo>
                    <a:pt x="0" y="145605"/>
                  </a:lnTo>
                  <a:lnTo>
                    <a:pt x="0" y="134874"/>
                  </a:lnTo>
                  <a:lnTo>
                    <a:pt x="0" y="131521"/>
                  </a:lnTo>
                  <a:lnTo>
                    <a:pt x="2286" y="129501"/>
                  </a:lnTo>
                  <a:lnTo>
                    <a:pt x="4572" y="129501"/>
                  </a:lnTo>
                  <a:lnTo>
                    <a:pt x="7429" y="129501"/>
                  </a:lnTo>
                  <a:lnTo>
                    <a:pt x="9144" y="131521"/>
                  </a:lnTo>
                  <a:lnTo>
                    <a:pt x="9144" y="134874"/>
                  </a:lnTo>
                  <a:close/>
                </a:path>
                <a:path w="9525" h="376554">
                  <a:moveTo>
                    <a:pt x="9144" y="167081"/>
                  </a:moveTo>
                  <a:lnTo>
                    <a:pt x="9144" y="177812"/>
                  </a:lnTo>
                  <a:lnTo>
                    <a:pt x="9144" y="180505"/>
                  </a:lnTo>
                  <a:lnTo>
                    <a:pt x="7429" y="183184"/>
                  </a:lnTo>
                  <a:lnTo>
                    <a:pt x="4572" y="183184"/>
                  </a:lnTo>
                  <a:lnTo>
                    <a:pt x="2286" y="183184"/>
                  </a:lnTo>
                  <a:lnTo>
                    <a:pt x="0" y="180505"/>
                  </a:lnTo>
                  <a:lnTo>
                    <a:pt x="0" y="177812"/>
                  </a:lnTo>
                  <a:lnTo>
                    <a:pt x="0" y="167081"/>
                  </a:lnTo>
                  <a:lnTo>
                    <a:pt x="0" y="163728"/>
                  </a:lnTo>
                  <a:lnTo>
                    <a:pt x="2286" y="161709"/>
                  </a:lnTo>
                  <a:lnTo>
                    <a:pt x="4572" y="161709"/>
                  </a:lnTo>
                  <a:lnTo>
                    <a:pt x="7429" y="161709"/>
                  </a:lnTo>
                  <a:lnTo>
                    <a:pt x="9144" y="163728"/>
                  </a:lnTo>
                  <a:lnTo>
                    <a:pt x="9144" y="167081"/>
                  </a:lnTo>
                  <a:close/>
                </a:path>
                <a:path w="9525" h="376554">
                  <a:moveTo>
                    <a:pt x="9144" y="199288"/>
                  </a:moveTo>
                  <a:lnTo>
                    <a:pt x="9144" y="210019"/>
                  </a:lnTo>
                  <a:lnTo>
                    <a:pt x="9144" y="212712"/>
                  </a:lnTo>
                  <a:lnTo>
                    <a:pt x="7429" y="215392"/>
                  </a:lnTo>
                  <a:lnTo>
                    <a:pt x="4572" y="215392"/>
                  </a:lnTo>
                  <a:lnTo>
                    <a:pt x="2286" y="215392"/>
                  </a:lnTo>
                  <a:lnTo>
                    <a:pt x="0" y="212712"/>
                  </a:lnTo>
                  <a:lnTo>
                    <a:pt x="0" y="210019"/>
                  </a:lnTo>
                  <a:lnTo>
                    <a:pt x="0" y="199288"/>
                  </a:lnTo>
                  <a:lnTo>
                    <a:pt x="0" y="195935"/>
                  </a:lnTo>
                  <a:lnTo>
                    <a:pt x="2286" y="193916"/>
                  </a:lnTo>
                  <a:lnTo>
                    <a:pt x="4572" y="193916"/>
                  </a:lnTo>
                  <a:lnTo>
                    <a:pt x="7429" y="193916"/>
                  </a:lnTo>
                  <a:lnTo>
                    <a:pt x="9144" y="195935"/>
                  </a:lnTo>
                  <a:lnTo>
                    <a:pt x="9144" y="199288"/>
                  </a:lnTo>
                  <a:close/>
                </a:path>
                <a:path w="9525" h="376554">
                  <a:moveTo>
                    <a:pt x="9144" y="231495"/>
                  </a:moveTo>
                  <a:lnTo>
                    <a:pt x="9144" y="242227"/>
                  </a:lnTo>
                  <a:lnTo>
                    <a:pt x="9144" y="244919"/>
                  </a:lnTo>
                  <a:lnTo>
                    <a:pt x="7429" y="247599"/>
                  </a:lnTo>
                  <a:lnTo>
                    <a:pt x="4572" y="247599"/>
                  </a:lnTo>
                  <a:lnTo>
                    <a:pt x="2286" y="247599"/>
                  </a:lnTo>
                  <a:lnTo>
                    <a:pt x="0" y="244919"/>
                  </a:lnTo>
                  <a:lnTo>
                    <a:pt x="0" y="242227"/>
                  </a:lnTo>
                  <a:lnTo>
                    <a:pt x="0" y="231495"/>
                  </a:lnTo>
                  <a:lnTo>
                    <a:pt x="0" y="228142"/>
                  </a:lnTo>
                  <a:lnTo>
                    <a:pt x="2286" y="226123"/>
                  </a:lnTo>
                  <a:lnTo>
                    <a:pt x="4572" y="226123"/>
                  </a:lnTo>
                  <a:lnTo>
                    <a:pt x="7429" y="226123"/>
                  </a:lnTo>
                  <a:lnTo>
                    <a:pt x="9144" y="228142"/>
                  </a:lnTo>
                  <a:lnTo>
                    <a:pt x="9144" y="231495"/>
                  </a:lnTo>
                  <a:close/>
                </a:path>
                <a:path w="9525" h="376554">
                  <a:moveTo>
                    <a:pt x="9144" y="263702"/>
                  </a:moveTo>
                  <a:lnTo>
                    <a:pt x="9144" y="274447"/>
                  </a:lnTo>
                  <a:lnTo>
                    <a:pt x="9144" y="277126"/>
                  </a:lnTo>
                  <a:lnTo>
                    <a:pt x="7429" y="279806"/>
                  </a:lnTo>
                  <a:lnTo>
                    <a:pt x="4572" y="279806"/>
                  </a:lnTo>
                  <a:lnTo>
                    <a:pt x="2286" y="279806"/>
                  </a:lnTo>
                  <a:lnTo>
                    <a:pt x="0" y="277126"/>
                  </a:lnTo>
                  <a:lnTo>
                    <a:pt x="0" y="274447"/>
                  </a:lnTo>
                  <a:lnTo>
                    <a:pt x="0" y="263702"/>
                  </a:lnTo>
                  <a:lnTo>
                    <a:pt x="0" y="260350"/>
                  </a:lnTo>
                  <a:lnTo>
                    <a:pt x="2286" y="258343"/>
                  </a:lnTo>
                  <a:lnTo>
                    <a:pt x="4572" y="258343"/>
                  </a:lnTo>
                  <a:lnTo>
                    <a:pt x="7429" y="258343"/>
                  </a:lnTo>
                  <a:lnTo>
                    <a:pt x="9144" y="260350"/>
                  </a:lnTo>
                  <a:lnTo>
                    <a:pt x="9144" y="263702"/>
                  </a:lnTo>
                  <a:close/>
                </a:path>
                <a:path w="9525" h="376554">
                  <a:moveTo>
                    <a:pt x="9144" y="295910"/>
                  </a:moveTo>
                  <a:lnTo>
                    <a:pt x="9144" y="306654"/>
                  </a:lnTo>
                  <a:lnTo>
                    <a:pt x="9144" y="309333"/>
                  </a:lnTo>
                  <a:lnTo>
                    <a:pt x="7429" y="312013"/>
                  </a:lnTo>
                  <a:lnTo>
                    <a:pt x="4572" y="312013"/>
                  </a:lnTo>
                  <a:lnTo>
                    <a:pt x="2286" y="312013"/>
                  </a:lnTo>
                  <a:lnTo>
                    <a:pt x="0" y="309333"/>
                  </a:lnTo>
                  <a:lnTo>
                    <a:pt x="0" y="306654"/>
                  </a:lnTo>
                  <a:lnTo>
                    <a:pt x="0" y="295910"/>
                  </a:lnTo>
                  <a:lnTo>
                    <a:pt x="0" y="292557"/>
                  </a:lnTo>
                  <a:lnTo>
                    <a:pt x="2286" y="290550"/>
                  </a:lnTo>
                  <a:lnTo>
                    <a:pt x="4572" y="290550"/>
                  </a:lnTo>
                  <a:lnTo>
                    <a:pt x="7429" y="290550"/>
                  </a:lnTo>
                  <a:lnTo>
                    <a:pt x="9144" y="292557"/>
                  </a:lnTo>
                  <a:lnTo>
                    <a:pt x="9144" y="295910"/>
                  </a:lnTo>
                  <a:close/>
                </a:path>
                <a:path w="9525" h="376554">
                  <a:moveTo>
                    <a:pt x="9144" y="328117"/>
                  </a:moveTo>
                  <a:lnTo>
                    <a:pt x="9144" y="338861"/>
                  </a:lnTo>
                  <a:lnTo>
                    <a:pt x="9144" y="341541"/>
                  </a:lnTo>
                  <a:lnTo>
                    <a:pt x="7429" y="344220"/>
                  </a:lnTo>
                  <a:lnTo>
                    <a:pt x="4572" y="344220"/>
                  </a:lnTo>
                  <a:lnTo>
                    <a:pt x="2286" y="344220"/>
                  </a:lnTo>
                  <a:lnTo>
                    <a:pt x="0" y="341541"/>
                  </a:lnTo>
                  <a:lnTo>
                    <a:pt x="0" y="338861"/>
                  </a:lnTo>
                  <a:lnTo>
                    <a:pt x="0" y="328117"/>
                  </a:lnTo>
                  <a:lnTo>
                    <a:pt x="0" y="325437"/>
                  </a:lnTo>
                  <a:lnTo>
                    <a:pt x="2286" y="322757"/>
                  </a:lnTo>
                  <a:lnTo>
                    <a:pt x="4572" y="322757"/>
                  </a:lnTo>
                  <a:lnTo>
                    <a:pt x="7429" y="322757"/>
                  </a:lnTo>
                  <a:lnTo>
                    <a:pt x="9144" y="325437"/>
                  </a:lnTo>
                  <a:lnTo>
                    <a:pt x="9144" y="328117"/>
                  </a:lnTo>
                  <a:close/>
                </a:path>
                <a:path w="9525" h="376554">
                  <a:moveTo>
                    <a:pt x="9144" y="360324"/>
                  </a:moveTo>
                  <a:lnTo>
                    <a:pt x="9144" y="371068"/>
                  </a:lnTo>
                  <a:lnTo>
                    <a:pt x="9144" y="373748"/>
                  </a:lnTo>
                  <a:lnTo>
                    <a:pt x="7429" y="376428"/>
                  </a:lnTo>
                  <a:lnTo>
                    <a:pt x="4572" y="376428"/>
                  </a:lnTo>
                  <a:lnTo>
                    <a:pt x="2286" y="376428"/>
                  </a:lnTo>
                  <a:lnTo>
                    <a:pt x="0" y="373748"/>
                  </a:lnTo>
                  <a:lnTo>
                    <a:pt x="0" y="371068"/>
                  </a:lnTo>
                  <a:lnTo>
                    <a:pt x="0" y="360324"/>
                  </a:lnTo>
                  <a:lnTo>
                    <a:pt x="0" y="357644"/>
                  </a:lnTo>
                  <a:lnTo>
                    <a:pt x="2286" y="354965"/>
                  </a:lnTo>
                  <a:lnTo>
                    <a:pt x="4572" y="354965"/>
                  </a:lnTo>
                  <a:lnTo>
                    <a:pt x="7429" y="354965"/>
                  </a:lnTo>
                  <a:lnTo>
                    <a:pt x="9144" y="357644"/>
                  </a:lnTo>
                  <a:lnTo>
                    <a:pt x="9144" y="3603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9079230" y="1159002"/>
            <a:ext cx="2385060" cy="3251200"/>
          </a:xfrm>
          <a:prstGeom prst="rect">
            <a:avLst/>
          </a:prstGeom>
          <a:ln w="10667">
            <a:solidFill>
              <a:srgbClr val="000000"/>
            </a:solidFill>
          </a:ln>
        </p:spPr>
        <p:txBody>
          <a:bodyPr vert="horz" wrap="square" lIns="0" tIns="67310" rIns="0" bIns="0" rtlCol="0">
            <a:spAutoFit/>
          </a:bodyPr>
          <a:lstStyle/>
          <a:p>
            <a:pPr marL="549275">
              <a:lnSpc>
                <a:spcPct val="100000"/>
              </a:lnSpc>
              <a:spcBef>
                <a:spcPts val="530"/>
              </a:spcBef>
            </a:pPr>
            <a:r>
              <a:rPr sz="1800" dirty="0">
                <a:latin typeface="Carlito"/>
                <a:cs typeface="Carlito"/>
              </a:rPr>
              <a:t>NAS </a:t>
            </a:r>
            <a:r>
              <a:rPr sz="1800" spc="-5" dirty="0">
                <a:latin typeface="Carlito"/>
                <a:cs typeface="Carlito"/>
              </a:rPr>
              <a:t>or</a:t>
            </a:r>
            <a:r>
              <a:rPr sz="1800" spc="-2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Fileserver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Carlito"/>
              <a:cs typeface="Carlito"/>
            </a:endParaRPr>
          </a:p>
          <a:p>
            <a:pPr marL="795020">
              <a:lnSpc>
                <a:spcPts val="1670"/>
              </a:lnSpc>
            </a:pPr>
            <a:r>
              <a:rPr sz="1400" spc="-5" dirty="0">
                <a:latin typeface="Carlito"/>
                <a:cs typeface="Carlito"/>
              </a:rPr>
              <a:t>/DirShare </a:t>
            </a:r>
            <a:r>
              <a:rPr sz="1400" dirty="0">
                <a:latin typeface="Carlito"/>
                <a:cs typeface="Carlito"/>
              </a:rPr>
              <a:t>/</a:t>
            </a:r>
            <a:r>
              <a:rPr sz="1400" spc="90" dirty="0">
                <a:latin typeface="Carlito"/>
                <a:cs typeface="Carlito"/>
              </a:rPr>
              <a:t> </a:t>
            </a:r>
            <a:r>
              <a:rPr sz="2100" spc="-7" baseline="-7936" dirty="0">
                <a:latin typeface="Carlito"/>
                <a:cs typeface="Carlito"/>
              </a:rPr>
              <a:t>01</a:t>
            </a:r>
            <a:endParaRPr sz="2100" baseline="-7936">
              <a:latin typeface="Carlito"/>
              <a:cs typeface="Carlito"/>
            </a:endParaRPr>
          </a:p>
          <a:p>
            <a:pPr marL="1095375" marR="932815" indent="5080" algn="ctr">
              <a:lnSpc>
                <a:spcPts val="1390"/>
              </a:lnSpc>
              <a:spcBef>
                <a:spcPts val="80"/>
              </a:spcBef>
            </a:pPr>
            <a:r>
              <a:rPr sz="1200" dirty="0">
                <a:latin typeface="Carlito"/>
                <a:cs typeface="Carlito"/>
              </a:rPr>
              <a:t>Fil</a:t>
            </a:r>
            <a:r>
              <a:rPr sz="1200" spc="-225" dirty="0">
                <a:latin typeface="Carlito"/>
                <a:cs typeface="Carlito"/>
              </a:rPr>
              <a:t>e</a:t>
            </a:r>
            <a:r>
              <a:rPr sz="1200" dirty="0">
                <a:latin typeface="Carlito"/>
                <a:cs typeface="Carlito"/>
              </a:rPr>
              <a:t>01  Fil</a:t>
            </a:r>
            <a:r>
              <a:rPr sz="1200" spc="-225" dirty="0">
                <a:latin typeface="Carlito"/>
                <a:cs typeface="Carlito"/>
              </a:rPr>
              <a:t>e</a:t>
            </a:r>
            <a:r>
              <a:rPr sz="1200" dirty="0">
                <a:latin typeface="Carlito"/>
                <a:cs typeface="Carlito"/>
              </a:rPr>
              <a:t>02</a:t>
            </a:r>
            <a:endParaRPr sz="12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Carlito"/>
              <a:cs typeface="Carlito"/>
            </a:endParaRPr>
          </a:p>
          <a:p>
            <a:pPr marL="810260">
              <a:lnSpc>
                <a:spcPts val="1660"/>
              </a:lnSpc>
              <a:spcBef>
                <a:spcPts val="5"/>
              </a:spcBef>
            </a:pPr>
            <a:r>
              <a:rPr sz="1400" spc="-15" dirty="0">
                <a:latin typeface="Carlito"/>
                <a:cs typeface="Carlito"/>
              </a:rPr>
              <a:t>/DirShare </a:t>
            </a:r>
            <a:r>
              <a:rPr sz="1400" dirty="0">
                <a:latin typeface="Carlito"/>
                <a:cs typeface="Carlito"/>
              </a:rPr>
              <a:t>/</a:t>
            </a:r>
            <a:r>
              <a:rPr sz="1400" spc="-165" dirty="0">
                <a:latin typeface="Carlito"/>
                <a:cs typeface="Carlito"/>
              </a:rPr>
              <a:t> </a:t>
            </a:r>
            <a:r>
              <a:rPr sz="2100" spc="-7" baseline="-3968" dirty="0">
                <a:latin typeface="Carlito"/>
                <a:cs typeface="Carlito"/>
              </a:rPr>
              <a:t>02</a:t>
            </a:r>
            <a:endParaRPr sz="2100" baseline="-3968">
              <a:latin typeface="Carlito"/>
              <a:cs typeface="Carlito"/>
            </a:endParaRPr>
          </a:p>
          <a:p>
            <a:pPr marL="160020" algn="ctr">
              <a:lnSpc>
                <a:spcPts val="1420"/>
              </a:lnSpc>
            </a:pPr>
            <a:r>
              <a:rPr sz="1200" spc="-40" dirty="0">
                <a:latin typeface="Carlito"/>
                <a:cs typeface="Carlito"/>
              </a:rPr>
              <a:t>File01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079230" y="4635246"/>
            <a:ext cx="2385060" cy="1287780"/>
          </a:xfrm>
          <a:prstGeom prst="rect">
            <a:avLst/>
          </a:prstGeom>
          <a:solidFill>
            <a:srgbClr val="D9D9D9"/>
          </a:solidFill>
          <a:ln w="10667">
            <a:solidFill>
              <a:srgbClr val="000000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797560">
              <a:lnSpc>
                <a:spcPct val="100000"/>
              </a:lnSpc>
              <a:spcBef>
                <a:spcPts val="215"/>
              </a:spcBef>
            </a:pPr>
            <a:r>
              <a:rPr sz="1500" spc="-30" dirty="0">
                <a:latin typeface="Carlito"/>
                <a:cs typeface="Carlito"/>
              </a:rPr>
              <a:t>Tape</a:t>
            </a:r>
            <a:r>
              <a:rPr sz="1500" spc="-25" dirty="0">
                <a:latin typeface="Carlito"/>
                <a:cs typeface="Carlito"/>
              </a:rPr>
              <a:t> </a:t>
            </a:r>
            <a:r>
              <a:rPr sz="1500" spc="-5" dirty="0">
                <a:latin typeface="Carlito"/>
                <a:cs typeface="Carlito"/>
              </a:rPr>
              <a:t>Library</a:t>
            </a:r>
            <a:endParaRPr sz="1500">
              <a:latin typeface="Carlito"/>
              <a:cs typeface="Carlito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806178" y="5487161"/>
            <a:ext cx="956310" cy="384175"/>
          </a:xfrm>
          <a:prstGeom prst="rect">
            <a:avLst/>
          </a:prstGeom>
          <a:solidFill>
            <a:srgbClr val="FFFFFF"/>
          </a:solidFill>
          <a:ln w="10667">
            <a:solidFill>
              <a:srgbClr val="000000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484"/>
              </a:spcBef>
            </a:pPr>
            <a:r>
              <a:rPr sz="1800" spc="-15" baseline="4629" dirty="0">
                <a:latin typeface="Carlito"/>
                <a:cs typeface="Carlito"/>
              </a:rPr>
              <a:t>ArchiveVol</a:t>
            </a:r>
            <a:r>
              <a:rPr sz="1800" spc="-217" baseline="4629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02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268206" y="5020817"/>
            <a:ext cx="956310" cy="386080"/>
          </a:xfrm>
          <a:prstGeom prst="rect">
            <a:avLst/>
          </a:prstGeom>
          <a:solidFill>
            <a:srgbClr val="FFFFFF"/>
          </a:solidFill>
          <a:ln w="10667">
            <a:solidFill>
              <a:srgbClr val="000000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82550">
              <a:lnSpc>
                <a:spcPct val="100000"/>
              </a:lnSpc>
              <a:spcBef>
                <a:spcPts val="425"/>
              </a:spcBef>
            </a:pPr>
            <a:r>
              <a:rPr sz="1200" spc="-10" dirty="0">
                <a:latin typeface="Carlito"/>
                <a:cs typeface="Carlito"/>
              </a:rPr>
              <a:t>ArchiveVol</a:t>
            </a:r>
            <a:r>
              <a:rPr sz="1200" spc="-120" dirty="0">
                <a:latin typeface="Carlito"/>
                <a:cs typeface="Carlito"/>
              </a:rPr>
              <a:t> </a:t>
            </a:r>
            <a:r>
              <a:rPr sz="2100" spc="-7" baseline="-5952" dirty="0">
                <a:latin typeface="Carlito"/>
                <a:cs typeface="Carlito"/>
              </a:rPr>
              <a:t>01</a:t>
            </a:r>
            <a:endParaRPr sz="2100" baseline="-5952">
              <a:latin typeface="Carlito"/>
              <a:cs typeface="Carlito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7764780" y="1647444"/>
            <a:ext cx="1671955" cy="3180715"/>
            <a:chOff x="7764780" y="1647444"/>
            <a:chExt cx="1671955" cy="3180715"/>
          </a:xfrm>
        </p:grpSpPr>
        <p:sp>
          <p:nvSpPr>
            <p:cNvPr id="40" name="object 40"/>
            <p:cNvSpPr/>
            <p:nvPr/>
          </p:nvSpPr>
          <p:spPr>
            <a:xfrm>
              <a:off x="7884414" y="1693926"/>
              <a:ext cx="1435735" cy="219710"/>
            </a:xfrm>
            <a:custGeom>
              <a:avLst/>
              <a:gdLst/>
              <a:ahLst/>
              <a:cxnLst/>
              <a:rect l="l" t="t" r="r" b="b"/>
              <a:pathLst>
                <a:path w="1435734" h="219710">
                  <a:moveTo>
                    <a:pt x="0" y="0"/>
                  </a:moveTo>
                  <a:lnTo>
                    <a:pt x="1435608" y="219456"/>
                  </a:lnTo>
                </a:path>
              </a:pathLst>
            </a:custGeom>
            <a:ln w="106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764780" y="1647443"/>
              <a:ext cx="1671955" cy="311150"/>
            </a:xfrm>
            <a:custGeom>
              <a:avLst/>
              <a:gdLst/>
              <a:ahLst/>
              <a:cxnLst/>
              <a:rect l="l" t="t" r="r" b="b"/>
              <a:pathLst>
                <a:path w="1671954" h="311150">
                  <a:moveTo>
                    <a:pt x="135636" y="0"/>
                  </a:moveTo>
                  <a:lnTo>
                    <a:pt x="0" y="26758"/>
                  </a:lnTo>
                  <a:lnTo>
                    <a:pt x="122923" y="92964"/>
                  </a:lnTo>
                  <a:lnTo>
                    <a:pt x="135636" y="0"/>
                  </a:lnTo>
                  <a:close/>
                </a:path>
                <a:path w="1671954" h="311150">
                  <a:moveTo>
                    <a:pt x="1671828" y="284137"/>
                  </a:moveTo>
                  <a:lnTo>
                    <a:pt x="1548904" y="217932"/>
                  </a:lnTo>
                  <a:lnTo>
                    <a:pt x="1536192" y="310896"/>
                  </a:lnTo>
                  <a:lnTo>
                    <a:pt x="1671828" y="2841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826502" y="1803654"/>
              <a:ext cx="1146175" cy="2906395"/>
            </a:xfrm>
            <a:custGeom>
              <a:avLst/>
              <a:gdLst/>
              <a:ahLst/>
              <a:cxnLst/>
              <a:rect l="l" t="t" r="r" b="b"/>
              <a:pathLst>
                <a:path w="1146175" h="2906395">
                  <a:moveTo>
                    <a:pt x="0" y="0"/>
                  </a:moveTo>
                  <a:lnTo>
                    <a:pt x="1146048" y="2906268"/>
                  </a:lnTo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927592" y="4680204"/>
              <a:ext cx="91440" cy="147955"/>
            </a:xfrm>
            <a:custGeom>
              <a:avLst/>
              <a:gdLst/>
              <a:ahLst/>
              <a:cxnLst/>
              <a:rect l="l" t="t" r="r" b="b"/>
              <a:pathLst>
                <a:path w="91440" h="147954">
                  <a:moveTo>
                    <a:pt x="80187" y="0"/>
                  </a:moveTo>
                  <a:lnTo>
                    <a:pt x="0" y="35534"/>
                  </a:lnTo>
                  <a:lnTo>
                    <a:pt x="91439" y="147828"/>
                  </a:lnTo>
                  <a:lnTo>
                    <a:pt x="801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8168335" y="1809127"/>
            <a:ext cx="84074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" dirty="0">
                <a:latin typeface="Carlito"/>
                <a:cs typeface="Carlito"/>
              </a:rPr>
              <a:t>SMB </a:t>
            </a:r>
            <a:r>
              <a:rPr sz="1500" dirty="0">
                <a:latin typeface="Carlito"/>
                <a:cs typeface="Carlito"/>
              </a:rPr>
              <a:t>/</a:t>
            </a:r>
            <a:r>
              <a:rPr sz="1500" spc="-204" dirty="0">
                <a:latin typeface="Carlito"/>
                <a:cs typeface="Carlito"/>
              </a:rPr>
              <a:t> </a:t>
            </a:r>
            <a:r>
              <a:rPr sz="1500" spc="-15" dirty="0">
                <a:latin typeface="Carlito"/>
                <a:cs typeface="Carlito"/>
              </a:rPr>
              <a:t>CIFS</a:t>
            </a:r>
            <a:endParaRPr sz="1500">
              <a:latin typeface="Carlito"/>
              <a:cs typeface="Carlito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63</a:t>
            </a:fld>
            <a:endParaRPr dirty="0"/>
          </a:p>
        </p:txBody>
      </p:sp>
      <p:sp>
        <p:nvSpPr>
          <p:cNvPr id="45" name="object 45"/>
          <p:cNvSpPr txBox="1"/>
          <p:nvPr/>
        </p:nvSpPr>
        <p:spPr>
          <a:xfrm>
            <a:off x="6096761" y="4763261"/>
            <a:ext cx="1908175" cy="772795"/>
          </a:xfrm>
          <a:prstGeom prst="rect">
            <a:avLst/>
          </a:prstGeom>
          <a:solidFill>
            <a:srgbClr val="B7DDE8"/>
          </a:solidFill>
          <a:ln w="10667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127000">
              <a:lnSpc>
                <a:spcPct val="100000"/>
              </a:lnSpc>
              <a:spcBef>
                <a:spcPts val="850"/>
              </a:spcBef>
            </a:pPr>
            <a:r>
              <a:rPr sz="1200" spc="-5" dirty="0">
                <a:latin typeface="Carlito"/>
                <a:cs typeface="Carlito"/>
              </a:rPr>
              <a:t>Platform Monitoring</a:t>
            </a:r>
            <a:r>
              <a:rPr sz="1200" spc="-60" dirty="0">
                <a:latin typeface="Carlito"/>
                <a:cs typeface="Carlito"/>
              </a:rPr>
              <a:t> </a:t>
            </a:r>
            <a:r>
              <a:rPr sz="1200" spc="-25" dirty="0">
                <a:latin typeface="Carlito"/>
                <a:cs typeface="Carlito"/>
              </a:rPr>
              <a:t>Tools</a:t>
            </a:r>
            <a:endParaRPr sz="1200">
              <a:latin typeface="Carlito"/>
              <a:cs typeface="Carlito"/>
            </a:endParaRPr>
          </a:p>
        </p:txBody>
      </p:sp>
    </p:spTree>
  </p:cSld>
  <p:clrMapOvr>
    <a:masterClrMapping/>
  </p:clrMapOvr>
  <p:transition spd="slow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11596" y="932688"/>
            <a:ext cx="5173980" cy="47960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6948" y="295147"/>
            <a:ext cx="79197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40" dirty="0">
                <a:solidFill>
                  <a:srgbClr val="000000"/>
                </a:solidFill>
              </a:rPr>
              <a:t>AWS </a:t>
            </a:r>
            <a:r>
              <a:rPr sz="3200" spc="-270" dirty="0">
                <a:solidFill>
                  <a:srgbClr val="000000"/>
                </a:solidFill>
              </a:rPr>
              <a:t>Instance </a:t>
            </a:r>
            <a:r>
              <a:rPr sz="3200" spc="-240" dirty="0">
                <a:solidFill>
                  <a:srgbClr val="000000"/>
                </a:solidFill>
              </a:rPr>
              <a:t>Volumes </a:t>
            </a:r>
            <a:r>
              <a:rPr sz="3200" spc="-220" dirty="0">
                <a:solidFill>
                  <a:srgbClr val="000000"/>
                </a:solidFill>
              </a:rPr>
              <a:t>and </a:t>
            </a:r>
            <a:r>
              <a:rPr sz="3200" spc="-315" dirty="0">
                <a:solidFill>
                  <a:srgbClr val="000000"/>
                </a:solidFill>
              </a:rPr>
              <a:t>Data</a:t>
            </a:r>
            <a:r>
              <a:rPr sz="3200" spc="-385" dirty="0">
                <a:solidFill>
                  <a:srgbClr val="000000"/>
                </a:solidFill>
              </a:rPr>
              <a:t> </a:t>
            </a:r>
            <a:r>
              <a:rPr sz="3200" spc="-310" dirty="0">
                <a:solidFill>
                  <a:srgbClr val="000000"/>
                </a:solidFill>
              </a:rPr>
              <a:t>Storage</a:t>
            </a:r>
            <a:endParaRPr sz="32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64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36845" y="1939279"/>
            <a:ext cx="43376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rlito"/>
                <a:cs typeface="Carlito"/>
              </a:rPr>
              <a:t>The </a:t>
            </a:r>
            <a:r>
              <a:rPr sz="2000" spc="-5" dirty="0">
                <a:latin typeface="Carlito"/>
                <a:cs typeface="Carlito"/>
              </a:rPr>
              <a:t>new </a:t>
            </a:r>
            <a:r>
              <a:rPr sz="2000" spc="-10" dirty="0">
                <a:latin typeface="Carlito"/>
                <a:cs typeface="Carlito"/>
              </a:rPr>
              <a:t>[improved] </a:t>
            </a:r>
            <a:r>
              <a:rPr sz="2000" spc="-25" dirty="0">
                <a:latin typeface="Carlito"/>
                <a:cs typeface="Carlito"/>
              </a:rPr>
              <a:t>way </a:t>
            </a:r>
            <a:r>
              <a:rPr sz="2000" spc="-5" dirty="0">
                <a:latin typeface="Carlito"/>
                <a:cs typeface="Carlito"/>
              </a:rPr>
              <a:t>of doing</a:t>
            </a:r>
            <a:r>
              <a:rPr sz="2000" spc="-4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things…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0015" y="3193161"/>
            <a:ext cx="7366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0" dirty="0">
                <a:latin typeface="Arial"/>
                <a:cs typeface="Arial"/>
              </a:rPr>
              <a:t>•</a:t>
            </a:r>
            <a:endParaRPr sz="10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0015" y="3593972"/>
            <a:ext cx="7366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10" dirty="0">
                <a:latin typeface="Arial"/>
                <a:cs typeface="Arial"/>
              </a:rPr>
              <a:t>•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0015" y="2574417"/>
            <a:ext cx="5467350" cy="1502410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95"/>
              </a:spcBef>
              <a:buSzPct val="58333"/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1800" spc="-10" dirty="0">
                <a:latin typeface="Carlito"/>
                <a:cs typeface="Carlito"/>
              </a:rPr>
              <a:t>Elastic pay-as-you-go</a:t>
            </a:r>
            <a:r>
              <a:rPr sz="180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model</a:t>
            </a:r>
            <a:endParaRPr sz="1800">
              <a:latin typeface="Carlito"/>
              <a:cs typeface="Carlito"/>
            </a:endParaRPr>
          </a:p>
          <a:p>
            <a:pPr marL="469265">
              <a:lnSpc>
                <a:spcPct val="100000"/>
              </a:lnSpc>
              <a:spcBef>
                <a:spcPts val="994"/>
              </a:spcBef>
            </a:pPr>
            <a:r>
              <a:rPr sz="1800" spc="-10" dirty="0">
                <a:latin typeface="Carlito"/>
                <a:cs typeface="Carlito"/>
              </a:rPr>
              <a:t>Redundancy </a:t>
            </a:r>
            <a:r>
              <a:rPr sz="1800" dirty="0">
                <a:latin typeface="Carlito"/>
                <a:cs typeface="Carlito"/>
              </a:rPr>
              <a:t>and </a:t>
            </a:r>
            <a:r>
              <a:rPr sz="1800" spc="-5" dirty="0">
                <a:latin typeface="Carlito"/>
                <a:cs typeface="Carlito"/>
              </a:rPr>
              <a:t>snapshot utilities</a:t>
            </a:r>
            <a:r>
              <a:rPr sz="1800" spc="6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built-in</a:t>
            </a:r>
            <a:endParaRPr sz="1800">
              <a:latin typeface="Carlito"/>
              <a:cs typeface="Carlito"/>
            </a:endParaRPr>
          </a:p>
          <a:p>
            <a:pPr marL="469265" marR="5080">
              <a:lnSpc>
                <a:spcPct val="100000"/>
              </a:lnSpc>
              <a:spcBef>
                <a:spcPts val="994"/>
              </a:spcBef>
            </a:pPr>
            <a:r>
              <a:rPr sz="1800" spc="-5" dirty="0">
                <a:latin typeface="Carlito"/>
                <a:cs typeface="Carlito"/>
              </a:rPr>
              <a:t>New APIs </a:t>
            </a:r>
            <a:r>
              <a:rPr sz="1800" dirty="0">
                <a:latin typeface="Carlito"/>
                <a:cs typeface="Carlito"/>
              </a:rPr>
              <a:t>and </a:t>
            </a:r>
            <a:r>
              <a:rPr sz="1800" spc="-10" dirty="0">
                <a:latin typeface="Carlito"/>
                <a:cs typeface="Carlito"/>
              </a:rPr>
              <a:t>tools </a:t>
            </a:r>
            <a:r>
              <a:rPr sz="1800" spc="-5" dirty="0">
                <a:latin typeface="Carlito"/>
                <a:cs typeface="Carlito"/>
              </a:rPr>
              <a:t>simplify </a:t>
            </a:r>
            <a:r>
              <a:rPr sz="1800" spc="-10" dirty="0">
                <a:latin typeface="Carlito"/>
                <a:cs typeface="Carlito"/>
              </a:rPr>
              <a:t>application </a:t>
            </a:r>
            <a:r>
              <a:rPr sz="1800" spc="-5" dirty="0">
                <a:latin typeface="Carlito"/>
                <a:cs typeface="Carlito"/>
              </a:rPr>
              <a:t>development,  </a:t>
            </a:r>
            <a:r>
              <a:rPr sz="1800" spc="-10" dirty="0">
                <a:latin typeface="Carlito"/>
                <a:cs typeface="Carlito"/>
              </a:rPr>
              <a:t>administration </a:t>
            </a:r>
            <a:r>
              <a:rPr sz="1800" dirty="0">
                <a:latin typeface="Carlito"/>
                <a:cs typeface="Carlito"/>
              </a:rPr>
              <a:t>and </a:t>
            </a:r>
            <a:r>
              <a:rPr sz="1800" spc="-15" dirty="0">
                <a:latin typeface="Carlito"/>
                <a:cs typeface="Carlito"/>
              </a:rPr>
              <a:t>data lifecycle</a:t>
            </a:r>
            <a:r>
              <a:rPr sz="1800" spc="7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management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  <p:transition spd="slow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6200"/>
            <a:ext cx="10058400" cy="6528037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3242" y="295147"/>
            <a:ext cx="939165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29" dirty="0">
                <a:solidFill>
                  <a:srgbClr val="000000"/>
                </a:solidFill>
              </a:rPr>
              <a:t>Ephemeral </a:t>
            </a:r>
            <a:r>
              <a:rPr sz="3200" spc="-220" dirty="0">
                <a:solidFill>
                  <a:srgbClr val="000000"/>
                </a:solidFill>
              </a:rPr>
              <a:t>Drives </a:t>
            </a:r>
            <a:r>
              <a:rPr sz="3200" spc="-320" dirty="0">
                <a:solidFill>
                  <a:srgbClr val="000000"/>
                </a:solidFill>
              </a:rPr>
              <a:t>(EC2 </a:t>
            </a:r>
            <a:r>
              <a:rPr sz="3200" spc="-270" dirty="0">
                <a:solidFill>
                  <a:srgbClr val="000000"/>
                </a:solidFill>
              </a:rPr>
              <a:t>Instance </a:t>
            </a:r>
            <a:r>
              <a:rPr sz="3200" spc="-280" dirty="0">
                <a:solidFill>
                  <a:srgbClr val="000000"/>
                </a:solidFill>
              </a:rPr>
              <a:t>Store)</a:t>
            </a:r>
            <a:r>
              <a:rPr sz="3200" spc="-315" dirty="0">
                <a:solidFill>
                  <a:srgbClr val="000000"/>
                </a:solidFill>
              </a:rPr>
              <a:t> </a:t>
            </a:r>
            <a:r>
              <a:rPr sz="3200" spc="-260" dirty="0">
                <a:solidFill>
                  <a:srgbClr val="000000"/>
                </a:solidFill>
              </a:rPr>
              <a:t>Overview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037739" y="808253"/>
            <a:ext cx="52565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rlito"/>
                <a:cs typeface="Carlito"/>
              </a:rPr>
              <a:t>Block device </a:t>
            </a:r>
            <a:r>
              <a:rPr sz="2400" spc="-15" dirty="0">
                <a:latin typeface="Carlito"/>
                <a:cs typeface="Carlito"/>
              </a:rPr>
              <a:t>attached to </a:t>
            </a:r>
            <a:r>
              <a:rPr sz="2400" dirty="0">
                <a:latin typeface="Carlito"/>
                <a:cs typeface="Carlito"/>
              </a:rPr>
              <a:t>the </a:t>
            </a:r>
            <a:r>
              <a:rPr sz="2400" spc="-15" dirty="0">
                <a:latin typeface="Carlito"/>
                <a:cs typeface="Carlito"/>
              </a:rPr>
              <a:t>host</a:t>
            </a:r>
            <a:r>
              <a:rPr sz="2400" spc="-2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machine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6235" y="1175537"/>
            <a:ext cx="6573520" cy="1502410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95"/>
              </a:spcBef>
              <a:buSzPct val="60416"/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400" spc="-10" dirty="0">
                <a:latin typeface="Carlito"/>
                <a:cs typeface="Carlito"/>
              </a:rPr>
              <a:t>Available </a:t>
            </a:r>
            <a:r>
              <a:rPr sz="2400" spc="-15" dirty="0">
                <a:latin typeface="Carlito"/>
                <a:cs typeface="Carlito"/>
              </a:rPr>
              <a:t>to </a:t>
            </a:r>
            <a:r>
              <a:rPr sz="2400" dirty="0">
                <a:latin typeface="Carlito"/>
                <a:cs typeface="Carlito"/>
              </a:rPr>
              <a:t>server</a:t>
            </a:r>
            <a:r>
              <a:rPr sz="2400" spc="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instance</a:t>
            </a:r>
            <a:endParaRPr sz="2400">
              <a:latin typeface="Carlito"/>
              <a:cs typeface="Carlito"/>
            </a:endParaRPr>
          </a:p>
          <a:p>
            <a:pPr marL="469900" indent="-457200">
              <a:lnSpc>
                <a:spcPct val="100000"/>
              </a:lnSpc>
              <a:spcBef>
                <a:spcPts val="994"/>
              </a:spcBef>
              <a:buSzPct val="60416"/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400" spc="-20" dirty="0">
                <a:latin typeface="Carlito"/>
                <a:cs typeface="Carlito"/>
              </a:rPr>
              <a:t>May </a:t>
            </a:r>
            <a:r>
              <a:rPr sz="2400" spc="-5" dirty="0">
                <a:latin typeface="Carlito"/>
                <a:cs typeface="Carlito"/>
              </a:rPr>
              <a:t>be </a:t>
            </a:r>
            <a:r>
              <a:rPr sz="2400" spc="-10" dirty="0">
                <a:latin typeface="Carlito"/>
                <a:cs typeface="Carlito"/>
              </a:rPr>
              <a:t>mounted </a:t>
            </a:r>
            <a:r>
              <a:rPr sz="2400" spc="-5" dirty="0">
                <a:latin typeface="Carlito"/>
                <a:cs typeface="Carlito"/>
              </a:rPr>
              <a:t>and used </a:t>
            </a:r>
            <a:r>
              <a:rPr sz="2400" spc="-20" dirty="0">
                <a:latin typeface="Carlito"/>
                <a:cs typeface="Carlito"/>
              </a:rPr>
              <a:t>for </a:t>
            </a:r>
            <a:r>
              <a:rPr sz="2400" u="heavy" spc="-10" dirty="0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temporary</a:t>
            </a:r>
            <a:r>
              <a:rPr sz="2400" spc="5" dirty="0">
                <a:latin typeface="Carlito"/>
                <a:cs typeface="Carlito"/>
              </a:rPr>
              <a:t> </a:t>
            </a:r>
            <a:r>
              <a:rPr sz="2400" spc="-25" dirty="0">
                <a:latin typeface="Carlito"/>
                <a:cs typeface="Carlito"/>
              </a:rPr>
              <a:t>storage</a:t>
            </a:r>
            <a:endParaRPr sz="2400">
              <a:latin typeface="Carlito"/>
              <a:cs typeface="Carlito"/>
            </a:endParaRPr>
          </a:p>
          <a:p>
            <a:pPr marL="469900" indent="-457200">
              <a:lnSpc>
                <a:spcPct val="100000"/>
              </a:lnSpc>
              <a:spcBef>
                <a:spcPts val="994"/>
              </a:spcBef>
              <a:buSzPct val="60416"/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Carlito"/>
                <a:cs typeface="Carlito"/>
              </a:rPr>
              <a:t>No additional </a:t>
            </a:r>
            <a:r>
              <a:rPr sz="2400" spc="-10" dirty="0">
                <a:latin typeface="Carlito"/>
                <a:cs typeface="Carlito"/>
              </a:rPr>
              <a:t>usage charges </a:t>
            </a:r>
            <a:r>
              <a:rPr sz="2400" spc="-20" dirty="0">
                <a:latin typeface="Carlito"/>
                <a:cs typeface="Carlito"/>
              </a:rPr>
              <a:t>for </a:t>
            </a:r>
            <a:r>
              <a:rPr sz="2400" spc="-5" dirty="0">
                <a:latin typeface="Carlito"/>
                <a:cs typeface="Carlito"/>
              </a:rPr>
              <a:t>disk space or</a:t>
            </a:r>
            <a:r>
              <a:rPr sz="2400" spc="-1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I/O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37742" y="3272561"/>
            <a:ext cx="6583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rlito"/>
                <a:cs typeface="Carlito"/>
              </a:rPr>
              <a:t>Not </a:t>
            </a:r>
            <a:r>
              <a:rPr sz="2400" spc="-10" dirty="0">
                <a:latin typeface="Carlito"/>
                <a:cs typeface="Carlito"/>
              </a:rPr>
              <a:t>redundant: </a:t>
            </a:r>
            <a:r>
              <a:rPr sz="2400" spc="-5" dirty="0">
                <a:latin typeface="Carlito"/>
                <a:cs typeface="Carlito"/>
              </a:rPr>
              <a:t>no built-in RAID or </a:t>
            </a:r>
            <a:r>
              <a:rPr sz="2400" spc="-10" dirty="0">
                <a:latin typeface="Carlito"/>
                <a:cs typeface="Carlito"/>
              </a:rPr>
              <a:t>snapshot</a:t>
            </a:r>
            <a:r>
              <a:rPr sz="240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function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7742" y="4258589"/>
            <a:ext cx="5989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" dirty="0">
                <a:latin typeface="Carlito"/>
                <a:cs typeface="Carlito"/>
              </a:rPr>
              <a:t>Data </a:t>
            </a:r>
            <a:r>
              <a:rPr sz="2400" spc="-5" dirty="0">
                <a:latin typeface="Carlito"/>
                <a:cs typeface="Carlito"/>
              </a:rPr>
              <a:t>loss </a:t>
            </a:r>
            <a:r>
              <a:rPr sz="2400" dirty="0">
                <a:latin typeface="Carlito"/>
                <a:cs typeface="Carlito"/>
              </a:rPr>
              <a:t>will </a:t>
            </a:r>
            <a:r>
              <a:rPr sz="2400" spc="-10" dirty="0">
                <a:latin typeface="Carlito"/>
                <a:cs typeface="Carlito"/>
              </a:rPr>
              <a:t>result </a:t>
            </a:r>
            <a:r>
              <a:rPr sz="2400" dirty="0">
                <a:latin typeface="Carlito"/>
                <a:cs typeface="Carlito"/>
              </a:rPr>
              <a:t>if </a:t>
            </a:r>
            <a:r>
              <a:rPr sz="2400" spc="-20" dirty="0">
                <a:latin typeface="Carlito"/>
                <a:cs typeface="Carlito"/>
              </a:rPr>
              <a:t>any </a:t>
            </a:r>
            <a:r>
              <a:rPr sz="2400" spc="-5" dirty="0">
                <a:latin typeface="Carlito"/>
                <a:cs typeface="Carlito"/>
              </a:rPr>
              <a:t>of the </a:t>
            </a:r>
            <a:r>
              <a:rPr sz="2400" spc="-10" dirty="0">
                <a:latin typeface="Carlito"/>
                <a:cs typeface="Carlito"/>
              </a:rPr>
              <a:t>following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occur: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96235" y="4624349"/>
            <a:ext cx="4052570" cy="1503680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95"/>
              </a:spcBef>
              <a:buSzPct val="60416"/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400" spc="-10" dirty="0">
                <a:latin typeface="Carlito"/>
                <a:cs typeface="Carlito"/>
              </a:rPr>
              <a:t>Host </a:t>
            </a:r>
            <a:r>
              <a:rPr sz="2400" dirty="0">
                <a:latin typeface="Carlito"/>
                <a:cs typeface="Carlito"/>
              </a:rPr>
              <a:t>server </a:t>
            </a:r>
            <a:r>
              <a:rPr sz="2400" spc="-5" dirty="0">
                <a:latin typeface="Carlito"/>
                <a:cs typeface="Carlito"/>
              </a:rPr>
              <a:t>or </a:t>
            </a:r>
            <a:r>
              <a:rPr sz="2400" spc="-10" dirty="0">
                <a:latin typeface="Carlito"/>
                <a:cs typeface="Carlito"/>
              </a:rPr>
              <a:t>instance</a:t>
            </a:r>
            <a:r>
              <a:rPr sz="2400" spc="-8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crash</a:t>
            </a:r>
            <a:endParaRPr sz="2400">
              <a:latin typeface="Carlito"/>
              <a:cs typeface="Carlito"/>
            </a:endParaRPr>
          </a:p>
          <a:p>
            <a:pPr marL="469900" indent="-457200">
              <a:lnSpc>
                <a:spcPct val="100000"/>
              </a:lnSpc>
              <a:spcBef>
                <a:spcPts val="994"/>
              </a:spcBef>
              <a:buSzPct val="60416"/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400" spc="-10" dirty="0">
                <a:latin typeface="Carlito"/>
                <a:cs typeface="Carlito"/>
              </a:rPr>
              <a:t>Instance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termination</a:t>
            </a:r>
            <a:endParaRPr sz="2400">
              <a:latin typeface="Carlito"/>
              <a:cs typeface="Carlito"/>
            </a:endParaRPr>
          </a:p>
          <a:p>
            <a:pPr marL="469900" indent="-457200">
              <a:lnSpc>
                <a:spcPct val="100000"/>
              </a:lnSpc>
              <a:spcBef>
                <a:spcPts val="1010"/>
              </a:spcBef>
              <a:buSzPct val="60416"/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Carlito"/>
                <a:cs typeface="Carlito"/>
              </a:rPr>
              <a:t>Disk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failure</a:t>
            </a:r>
            <a:endParaRPr sz="2400">
              <a:latin typeface="Carlito"/>
              <a:cs typeface="Carli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548052" y="1519364"/>
            <a:ext cx="2454275" cy="3597275"/>
            <a:chOff x="8548052" y="1519364"/>
            <a:chExt cx="2454275" cy="3597275"/>
          </a:xfrm>
        </p:grpSpPr>
        <p:sp>
          <p:nvSpPr>
            <p:cNvPr id="9" name="object 9"/>
            <p:cNvSpPr/>
            <p:nvPr/>
          </p:nvSpPr>
          <p:spPr>
            <a:xfrm>
              <a:off x="8552688" y="1524000"/>
              <a:ext cx="2443480" cy="3586479"/>
            </a:xfrm>
            <a:custGeom>
              <a:avLst/>
              <a:gdLst/>
              <a:ahLst/>
              <a:cxnLst/>
              <a:rect l="l" t="t" r="r" b="b"/>
              <a:pathLst>
                <a:path w="2443479" h="3586479">
                  <a:moveTo>
                    <a:pt x="2442972" y="0"/>
                  </a:moveTo>
                  <a:lnTo>
                    <a:pt x="0" y="0"/>
                  </a:lnTo>
                  <a:lnTo>
                    <a:pt x="0" y="3585972"/>
                  </a:lnTo>
                  <a:lnTo>
                    <a:pt x="2442972" y="3585972"/>
                  </a:lnTo>
                  <a:lnTo>
                    <a:pt x="2442972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553450" y="1524762"/>
              <a:ext cx="2443480" cy="3586479"/>
            </a:xfrm>
            <a:custGeom>
              <a:avLst/>
              <a:gdLst/>
              <a:ahLst/>
              <a:cxnLst/>
              <a:rect l="l" t="t" r="r" b="b"/>
              <a:pathLst>
                <a:path w="2443479" h="3586479">
                  <a:moveTo>
                    <a:pt x="0" y="0"/>
                  </a:moveTo>
                  <a:lnTo>
                    <a:pt x="2442972" y="0"/>
                  </a:lnTo>
                  <a:lnTo>
                    <a:pt x="2442972" y="3585972"/>
                  </a:lnTo>
                  <a:lnTo>
                    <a:pt x="0" y="3585972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688324" y="1626108"/>
              <a:ext cx="2173605" cy="1626235"/>
            </a:xfrm>
            <a:custGeom>
              <a:avLst/>
              <a:gdLst/>
              <a:ahLst/>
              <a:cxnLst/>
              <a:rect l="l" t="t" r="r" b="b"/>
              <a:pathLst>
                <a:path w="2173604" h="1626235">
                  <a:moveTo>
                    <a:pt x="2173224" y="0"/>
                  </a:moveTo>
                  <a:lnTo>
                    <a:pt x="0" y="0"/>
                  </a:lnTo>
                  <a:lnTo>
                    <a:pt x="0" y="1626108"/>
                  </a:lnTo>
                  <a:lnTo>
                    <a:pt x="2173224" y="1626108"/>
                  </a:lnTo>
                  <a:lnTo>
                    <a:pt x="2173224" y="0"/>
                  </a:lnTo>
                  <a:close/>
                </a:path>
              </a:pathLst>
            </a:custGeom>
            <a:solidFill>
              <a:srgbClr val="F2DC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689086" y="1626870"/>
              <a:ext cx="2173605" cy="1626235"/>
            </a:xfrm>
            <a:custGeom>
              <a:avLst/>
              <a:gdLst/>
              <a:ahLst/>
              <a:cxnLst/>
              <a:rect l="l" t="t" r="r" b="b"/>
              <a:pathLst>
                <a:path w="2173604" h="1626235">
                  <a:moveTo>
                    <a:pt x="0" y="0"/>
                  </a:moveTo>
                  <a:lnTo>
                    <a:pt x="2173224" y="0"/>
                  </a:lnTo>
                  <a:lnTo>
                    <a:pt x="2173224" y="1626107"/>
                  </a:lnTo>
                  <a:lnTo>
                    <a:pt x="0" y="1626107"/>
                  </a:lnTo>
                  <a:lnTo>
                    <a:pt x="0" y="0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823960" y="2709672"/>
              <a:ext cx="1900555" cy="408940"/>
            </a:xfrm>
            <a:custGeom>
              <a:avLst/>
              <a:gdLst/>
              <a:ahLst/>
              <a:cxnLst/>
              <a:rect l="l" t="t" r="r" b="b"/>
              <a:pathLst>
                <a:path w="1900554" h="408939">
                  <a:moveTo>
                    <a:pt x="1900427" y="0"/>
                  </a:moveTo>
                  <a:lnTo>
                    <a:pt x="0" y="0"/>
                  </a:lnTo>
                  <a:lnTo>
                    <a:pt x="0" y="408431"/>
                  </a:lnTo>
                  <a:lnTo>
                    <a:pt x="1900427" y="408431"/>
                  </a:lnTo>
                  <a:lnTo>
                    <a:pt x="1900427" y="0"/>
                  </a:lnTo>
                  <a:close/>
                </a:path>
              </a:pathLst>
            </a:custGeom>
            <a:solidFill>
              <a:srgbClr val="FFD96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824722" y="2710434"/>
              <a:ext cx="1900555" cy="1629410"/>
            </a:xfrm>
            <a:custGeom>
              <a:avLst/>
              <a:gdLst/>
              <a:ahLst/>
              <a:cxnLst/>
              <a:rect l="l" t="t" r="r" b="b"/>
              <a:pathLst>
                <a:path w="1900554" h="1629410">
                  <a:moveTo>
                    <a:pt x="0" y="0"/>
                  </a:moveTo>
                  <a:lnTo>
                    <a:pt x="1900427" y="0"/>
                  </a:lnTo>
                  <a:lnTo>
                    <a:pt x="1900427" y="408432"/>
                  </a:lnTo>
                  <a:lnTo>
                    <a:pt x="0" y="408432"/>
                  </a:lnTo>
                  <a:lnTo>
                    <a:pt x="0" y="0"/>
                  </a:lnTo>
                  <a:close/>
                </a:path>
                <a:path w="1900554" h="1629410">
                  <a:moveTo>
                    <a:pt x="0" y="1222247"/>
                  </a:moveTo>
                  <a:lnTo>
                    <a:pt x="1900427" y="1222247"/>
                  </a:lnTo>
                  <a:lnTo>
                    <a:pt x="1900427" y="1629155"/>
                  </a:lnTo>
                  <a:lnTo>
                    <a:pt x="0" y="1629155"/>
                  </a:lnTo>
                  <a:lnTo>
                    <a:pt x="0" y="1222247"/>
                  </a:lnTo>
                  <a:close/>
                </a:path>
              </a:pathLst>
            </a:custGeom>
            <a:ln w="106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824721" y="3390138"/>
            <a:ext cx="1900555" cy="407034"/>
          </a:xfrm>
          <a:prstGeom prst="rect">
            <a:avLst/>
          </a:prstGeom>
          <a:ln w="10667">
            <a:solidFill>
              <a:srgbClr val="000000"/>
            </a:solidFill>
          </a:ln>
        </p:spPr>
        <p:txBody>
          <a:bodyPr vert="horz" wrap="square" lIns="0" tIns="82550" rIns="0" bIns="0" rtlCol="0">
            <a:spAutoFit/>
          </a:bodyPr>
          <a:lstStyle/>
          <a:p>
            <a:pPr marL="132715">
              <a:lnSpc>
                <a:spcPct val="100000"/>
              </a:lnSpc>
              <a:spcBef>
                <a:spcPts val="650"/>
              </a:spcBef>
              <a:tabLst>
                <a:tab pos="1482090" algn="l"/>
              </a:tabLst>
            </a:pPr>
            <a:r>
              <a:rPr sz="1400" spc="-5" dirty="0">
                <a:latin typeface="Carlito"/>
                <a:cs typeface="Carlito"/>
              </a:rPr>
              <a:t>/</a:t>
            </a:r>
            <a:r>
              <a:rPr sz="1400" i="1" spc="-5" dirty="0">
                <a:latin typeface="Carlito"/>
                <a:cs typeface="Carlito"/>
              </a:rPr>
              <a:t>root	</a:t>
            </a:r>
            <a:r>
              <a:rPr sz="1400" dirty="0">
                <a:latin typeface="Carlito"/>
                <a:cs typeface="Carlito"/>
              </a:rPr>
              <a:t>C:\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920896" y="2780214"/>
            <a:ext cx="4572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spc="5" dirty="0">
                <a:latin typeface="Carlito"/>
                <a:cs typeface="Carlito"/>
              </a:rPr>
              <a:t>/</a:t>
            </a:r>
            <a:r>
              <a:rPr sz="1400" spc="-10" dirty="0">
                <a:latin typeface="Carlito"/>
                <a:cs typeface="Carlito"/>
              </a:rPr>
              <a:t>sw</a:t>
            </a:r>
            <a:r>
              <a:rPr sz="1400" spc="-5" dirty="0">
                <a:latin typeface="Carlito"/>
                <a:cs typeface="Carlito"/>
              </a:rPr>
              <a:t>a</a:t>
            </a:r>
            <a:r>
              <a:rPr sz="1400" dirty="0">
                <a:latin typeface="Carlito"/>
                <a:cs typeface="Carlito"/>
              </a:rPr>
              <a:t>p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013205" y="2689745"/>
            <a:ext cx="61468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indent="42545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latin typeface="Carlito"/>
                <a:cs typeface="Carlito"/>
              </a:rPr>
              <a:t>Pagefile  </a:t>
            </a:r>
            <a:r>
              <a:rPr sz="1300" spc="-35" dirty="0">
                <a:latin typeface="Carlito"/>
                <a:cs typeface="Carlito"/>
              </a:rPr>
              <a:t>Temp</a:t>
            </a:r>
            <a:r>
              <a:rPr sz="1300" spc="-70" dirty="0">
                <a:latin typeface="Carlito"/>
                <a:cs typeface="Carlito"/>
              </a:rPr>
              <a:t> </a:t>
            </a:r>
            <a:r>
              <a:rPr sz="1300" spc="-5" dirty="0">
                <a:latin typeface="Carlito"/>
                <a:cs typeface="Carlito"/>
              </a:rPr>
              <a:t>Dir</a:t>
            </a:r>
            <a:endParaRPr sz="1300">
              <a:latin typeface="Carlito"/>
              <a:cs typeface="Carli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973324" y="4004259"/>
            <a:ext cx="3543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5" dirty="0">
                <a:latin typeface="Carlito"/>
                <a:cs typeface="Carlito"/>
              </a:rPr>
              <a:t>/</a:t>
            </a:r>
            <a:r>
              <a:rPr sz="1400" spc="-5" dirty="0">
                <a:latin typeface="Carlito"/>
                <a:cs typeface="Carlito"/>
              </a:rPr>
              <a:t>a</a:t>
            </a:r>
            <a:r>
              <a:rPr sz="1400" spc="-10" dirty="0">
                <a:latin typeface="Carlito"/>
                <a:cs typeface="Carlito"/>
              </a:rPr>
              <a:t>pp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033774" y="3910533"/>
            <a:ext cx="58356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700" marR="5080" indent="-140335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latin typeface="Carlito"/>
                <a:cs typeface="Carlito"/>
              </a:rPr>
              <a:t>P</a:t>
            </a:r>
            <a:r>
              <a:rPr sz="1300" spc="-25" dirty="0">
                <a:latin typeface="Carlito"/>
                <a:cs typeface="Carlito"/>
              </a:rPr>
              <a:t>r</a:t>
            </a:r>
            <a:r>
              <a:rPr sz="1300" spc="-5" dirty="0">
                <a:latin typeface="Carlito"/>
                <a:cs typeface="Carlito"/>
              </a:rPr>
              <a:t>og</a:t>
            </a:r>
            <a:r>
              <a:rPr sz="1300" spc="-25" dirty="0">
                <a:latin typeface="Carlito"/>
                <a:cs typeface="Carlito"/>
              </a:rPr>
              <a:t>r</a:t>
            </a:r>
            <a:r>
              <a:rPr sz="1300" spc="-5" dirty="0">
                <a:latin typeface="Carlito"/>
                <a:cs typeface="Carlito"/>
              </a:rPr>
              <a:t>am  Files</a:t>
            </a:r>
            <a:endParaRPr sz="1300">
              <a:latin typeface="Carlito"/>
              <a:cs typeface="Carli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824721" y="4475226"/>
            <a:ext cx="1900555" cy="407034"/>
          </a:xfrm>
          <a:prstGeom prst="rect">
            <a:avLst/>
          </a:prstGeom>
          <a:ln w="10667">
            <a:solidFill>
              <a:srgbClr val="000000"/>
            </a:solidFill>
          </a:ln>
        </p:spPr>
        <p:txBody>
          <a:bodyPr vert="horz" wrap="square" lIns="0" tIns="81915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645"/>
              </a:spcBef>
              <a:tabLst>
                <a:tab pos="1325880" algn="l"/>
              </a:tabLst>
            </a:pPr>
            <a:r>
              <a:rPr sz="1400" spc="-10" dirty="0">
                <a:latin typeface="Carlito"/>
                <a:cs typeface="Carlito"/>
              </a:rPr>
              <a:t>/data	Data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823959" y="1760220"/>
            <a:ext cx="1900555" cy="815340"/>
          </a:xfrm>
          <a:custGeom>
            <a:avLst/>
            <a:gdLst/>
            <a:ahLst/>
            <a:cxnLst/>
            <a:rect l="l" t="t" r="r" b="b"/>
            <a:pathLst>
              <a:path w="1900554" h="815339">
                <a:moveTo>
                  <a:pt x="1900427" y="0"/>
                </a:moveTo>
                <a:lnTo>
                  <a:pt x="0" y="0"/>
                </a:lnTo>
                <a:lnTo>
                  <a:pt x="0" y="815339"/>
                </a:lnTo>
                <a:lnTo>
                  <a:pt x="1900427" y="815339"/>
                </a:lnTo>
                <a:lnTo>
                  <a:pt x="1900427" y="0"/>
                </a:lnTo>
                <a:close/>
              </a:path>
            </a:pathLst>
          </a:custGeom>
          <a:solidFill>
            <a:srgbClr val="F2DC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824721" y="1760982"/>
            <a:ext cx="1900555" cy="815340"/>
          </a:xfrm>
          <a:prstGeom prst="rect">
            <a:avLst/>
          </a:prstGeom>
          <a:ln w="10667">
            <a:solidFill>
              <a:srgbClr val="00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750">
              <a:latin typeface="Times New Roman"/>
              <a:cs typeface="Times New Roman"/>
            </a:endParaRPr>
          </a:p>
          <a:p>
            <a:pPr marL="121285">
              <a:lnSpc>
                <a:spcPct val="100000"/>
              </a:lnSpc>
            </a:pPr>
            <a:r>
              <a:rPr sz="1700" dirty="0">
                <a:latin typeface="Carlito"/>
                <a:cs typeface="Carlito"/>
              </a:rPr>
              <a:t>Server Virtual</a:t>
            </a:r>
            <a:r>
              <a:rPr sz="1700" spc="-80" dirty="0">
                <a:latin typeface="Carlito"/>
                <a:cs typeface="Carlito"/>
              </a:rPr>
              <a:t> </a:t>
            </a:r>
            <a:r>
              <a:rPr sz="1700" spc="-5" dirty="0">
                <a:latin typeface="Carlito"/>
                <a:cs typeface="Carlito"/>
              </a:rPr>
              <a:t>Head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9700259" y="2705100"/>
            <a:ext cx="12700" cy="2162810"/>
            <a:chOff x="9700259" y="2705100"/>
            <a:chExt cx="12700" cy="2162810"/>
          </a:xfrm>
        </p:grpSpPr>
        <p:sp>
          <p:nvSpPr>
            <p:cNvPr id="24" name="object 24"/>
            <p:cNvSpPr/>
            <p:nvPr/>
          </p:nvSpPr>
          <p:spPr>
            <a:xfrm>
              <a:off x="9700259" y="3383280"/>
              <a:ext cx="12191" cy="39776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700259" y="2705100"/>
              <a:ext cx="12191" cy="3992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700259" y="3925824"/>
              <a:ext cx="12191" cy="3992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700259" y="4468367"/>
              <a:ext cx="12191" cy="3992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66</a:t>
            </a:fld>
            <a:endParaRPr dirty="0"/>
          </a:p>
        </p:txBody>
      </p:sp>
    </p:spTree>
  </p:cSld>
  <p:clrMapOvr>
    <a:masterClrMapping/>
  </p:clrMapOvr>
  <p:transition spd="slow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40" y="295147"/>
            <a:ext cx="478726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345" dirty="0">
                <a:solidFill>
                  <a:srgbClr val="000000"/>
                </a:solidFill>
              </a:rPr>
              <a:t>EBS </a:t>
            </a:r>
            <a:r>
              <a:rPr sz="3200" spc="180" dirty="0">
                <a:solidFill>
                  <a:srgbClr val="000000"/>
                </a:solidFill>
              </a:rPr>
              <a:t>- </a:t>
            </a:r>
            <a:r>
              <a:rPr sz="3200" spc="-245" dirty="0">
                <a:solidFill>
                  <a:srgbClr val="000000"/>
                </a:solidFill>
              </a:rPr>
              <a:t>Elastic </a:t>
            </a:r>
            <a:r>
              <a:rPr sz="3200" spc="-280" dirty="0">
                <a:solidFill>
                  <a:srgbClr val="000000"/>
                </a:solidFill>
              </a:rPr>
              <a:t>Block</a:t>
            </a:r>
            <a:r>
              <a:rPr sz="3200" spc="-710" dirty="0">
                <a:solidFill>
                  <a:srgbClr val="000000"/>
                </a:solidFill>
              </a:rPr>
              <a:t> </a:t>
            </a:r>
            <a:r>
              <a:rPr sz="3200" spc="-295" dirty="0">
                <a:solidFill>
                  <a:srgbClr val="000000"/>
                </a:solidFill>
              </a:rPr>
              <a:t>Store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612140" y="688459"/>
            <a:ext cx="8378190" cy="5382260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35"/>
              </a:spcBef>
            </a:pPr>
            <a:r>
              <a:rPr sz="2000" spc="-5" dirty="0">
                <a:latin typeface="Carlito"/>
                <a:cs typeface="Carlito"/>
              </a:rPr>
              <a:t>Block </a:t>
            </a:r>
            <a:r>
              <a:rPr sz="2000" spc="-15" dirty="0">
                <a:latin typeface="Carlito"/>
                <a:cs typeface="Carlito"/>
              </a:rPr>
              <a:t>storage </a:t>
            </a:r>
            <a:r>
              <a:rPr sz="2000" spc="-5" dirty="0">
                <a:latin typeface="Carlito"/>
                <a:cs typeface="Carlito"/>
              </a:rPr>
              <a:t>ideal </a:t>
            </a:r>
            <a:r>
              <a:rPr sz="2000" spc="-15" dirty="0">
                <a:latin typeface="Carlito"/>
                <a:cs typeface="Carlito"/>
              </a:rPr>
              <a:t>for </a:t>
            </a:r>
            <a:r>
              <a:rPr sz="2000" spc="-10" dirty="0">
                <a:latin typeface="Carlito"/>
                <a:cs typeface="Carlito"/>
              </a:rPr>
              <a:t>creating </a:t>
            </a:r>
            <a:r>
              <a:rPr sz="2000" spc="-15" dirty="0">
                <a:latin typeface="Carlito"/>
                <a:cs typeface="Carlito"/>
              </a:rPr>
              <a:t>versatile </a:t>
            </a:r>
            <a:r>
              <a:rPr sz="2000" dirty="0">
                <a:latin typeface="Carlito"/>
                <a:cs typeface="Carlito"/>
              </a:rPr>
              <a:t>OS</a:t>
            </a:r>
            <a:r>
              <a:rPr sz="2000" spc="90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volumes</a:t>
            </a:r>
            <a:endParaRPr sz="20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1015"/>
              </a:spcBef>
              <a:buSzPct val="58333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Carlito"/>
                <a:cs typeface="Carlito"/>
              </a:rPr>
              <a:t>Define type, </a:t>
            </a:r>
            <a:r>
              <a:rPr sz="1800" spc="-15" dirty="0">
                <a:latin typeface="Carlito"/>
                <a:cs typeface="Carlito"/>
              </a:rPr>
              <a:t>size </a:t>
            </a:r>
            <a:r>
              <a:rPr sz="1800" dirty="0">
                <a:latin typeface="Carlito"/>
                <a:cs typeface="Carlito"/>
              </a:rPr>
              <a:t>and </a:t>
            </a:r>
            <a:r>
              <a:rPr sz="1800" spc="-5" dirty="0">
                <a:latin typeface="Carlito"/>
                <a:cs typeface="Carlito"/>
              </a:rPr>
              <a:t>optionally </a:t>
            </a:r>
            <a:r>
              <a:rPr sz="1800" dirty="0">
                <a:latin typeface="Carlito"/>
                <a:cs typeface="Carlito"/>
              </a:rPr>
              <a:t>I/O </a:t>
            </a:r>
            <a:r>
              <a:rPr sz="1800" spc="-5" dirty="0">
                <a:latin typeface="Carlito"/>
                <a:cs typeface="Carlito"/>
              </a:rPr>
              <a:t>capacities [within service</a:t>
            </a:r>
            <a:r>
              <a:rPr sz="1800" spc="13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limits]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994"/>
              </a:spcBef>
              <a:buSzPct val="58333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Carlito"/>
                <a:cs typeface="Carlito"/>
              </a:rPr>
              <a:t>Magnetic, </a:t>
            </a:r>
            <a:r>
              <a:rPr sz="1800" dirty="0">
                <a:latin typeface="Carlito"/>
                <a:cs typeface="Carlito"/>
              </a:rPr>
              <a:t>SSD and </a:t>
            </a:r>
            <a:r>
              <a:rPr sz="1800" spc="-10" dirty="0">
                <a:latin typeface="Carlito"/>
                <a:cs typeface="Carlito"/>
              </a:rPr>
              <a:t>Provisioned</a:t>
            </a:r>
            <a:r>
              <a:rPr sz="1800" spc="3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IOPS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994"/>
              </a:spcBef>
              <a:buSzPct val="58333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Carlito"/>
                <a:cs typeface="Carlito"/>
              </a:rPr>
              <a:t>Mount </a:t>
            </a:r>
            <a:r>
              <a:rPr sz="1800" spc="-10" dirty="0">
                <a:latin typeface="Carlito"/>
                <a:cs typeface="Carlito"/>
              </a:rPr>
              <a:t>to </a:t>
            </a:r>
            <a:r>
              <a:rPr sz="1800" dirty="0">
                <a:latin typeface="Carlito"/>
                <a:cs typeface="Carlito"/>
              </a:rPr>
              <a:t>a </a:t>
            </a:r>
            <a:r>
              <a:rPr sz="1800" spc="-5" dirty="0">
                <a:latin typeface="Carlito"/>
                <a:cs typeface="Carlito"/>
              </a:rPr>
              <a:t>single </a:t>
            </a:r>
            <a:r>
              <a:rPr sz="1800" spc="-10" dirty="0">
                <a:latin typeface="Carlito"/>
                <a:cs typeface="Carlito"/>
              </a:rPr>
              <a:t>instance, </a:t>
            </a:r>
            <a:r>
              <a:rPr sz="1800" spc="-5" dirty="0">
                <a:latin typeface="Carlito"/>
                <a:cs typeface="Carlito"/>
              </a:rPr>
              <a:t>similar </a:t>
            </a:r>
            <a:r>
              <a:rPr sz="1800" spc="-10" dirty="0">
                <a:latin typeface="Carlito"/>
                <a:cs typeface="Carlito"/>
              </a:rPr>
              <a:t>to local</a:t>
            </a:r>
            <a:r>
              <a:rPr sz="1800" spc="9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drive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1010"/>
              </a:spcBef>
              <a:buSzPct val="58333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Carlito"/>
                <a:cs typeface="Carlito"/>
              </a:rPr>
              <a:t>Simplified Encryption</a:t>
            </a:r>
            <a:r>
              <a:rPr sz="1800" spc="3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options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994"/>
              </a:spcBef>
              <a:buSzPct val="58333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spc="-15" dirty="0">
                <a:latin typeface="Carlito"/>
                <a:cs typeface="Carlito"/>
              </a:rPr>
              <a:t>Volume </a:t>
            </a:r>
            <a:r>
              <a:rPr sz="1800" spc="-10" dirty="0">
                <a:latin typeface="Carlito"/>
                <a:cs typeface="Carlito"/>
              </a:rPr>
              <a:t>sizes from </a:t>
            </a:r>
            <a:r>
              <a:rPr sz="1800" spc="-5" dirty="0">
                <a:latin typeface="Carlito"/>
                <a:cs typeface="Carlito"/>
              </a:rPr>
              <a:t>1GiB </a:t>
            </a:r>
            <a:r>
              <a:rPr sz="1800" spc="-10" dirty="0">
                <a:latin typeface="Carlito"/>
                <a:cs typeface="Carlito"/>
              </a:rPr>
              <a:t>to</a:t>
            </a:r>
            <a:r>
              <a:rPr sz="1800" spc="4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16TiB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sz="2000" spc="-20" dirty="0">
                <a:latin typeface="Carlito"/>
                <a:cs typeface="Carlito"/>
              </a:rPr>
              <a:t>Persistent </a:t>
            </a:r>
            <a:r>
              <a:rPr sz="2000" dirty="0">
                <a:latin typeface="Carlito"/>
                <a:cs typeface="Carlito"/>
              </a:rPr>
              <a:t>and</a:t>
            </a:r>
            <a:r>
              <a:rPr sz="2000" spc="45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durable</a:t>
            </a:r>
            <a:endParaRPr sz="20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1015"/>
              </a:spcBef>
              <a:buSzPct val="58333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spc="-10" dirty="0">
                <a:latin typeface="Carlito"/>
                <a:cs typeface="Carlito"/>
              </a:rPr>
              <a:t>Redundant </a:t>
            </a:r>
            <a:r>
              <a:rPr sz="1800" spc="-5" dirty="0">
                <a:latin typeface="Carlito"/>
                <a:cs typeface="Carlito"/>
              </a:rPr>
              <a:t>copies </a:t>
            </a:r>
            <a:r>
              <a:rPr sz="1800" spc="-15" dirty="0">
                <a:latin typeface="Carlito"/>
                <a:cs typeface="Carlito"/>
              </a:rPr>
              <a:t>stored </a:t>
            </a:r>
            <a:r>
              <a:rPr sz="1800" spc="-5" dirty="0">
                <a:latin typeface="Carlito"/>
                <a:cs typeface="Carlito"/>
              </a:rPr>
              <a:t>in single</a:t>
            </a:r>
            <a:r>
              <a:rPr sz="1800" spc="65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AZ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994"/>
              </a:spcBef>
              <a:buSzPct val="58333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Carlito"/>
                <a:cs typeface="Carlito"/>
              </a:rPr>
              <a:t>Not </a:t>
            </a:r>
            <a:r>
              <a:rPr sz="1800" spc="-5" dirty="0">
                <a:latin typeface="Carlito"/>
                <a:cs typeface="Carlito"/>
              </a:rPr>
              <a:t>permanently bound </a:t>
            </a:r>
            <a:r>
              <a:rPr sz="1800" spc="-10" dirty="0">
                <a:latin typeface="Carlito"/>
                <a:cs typeface="Carlito"/>
              </a:rPr>
              <a:t>to </a:t>
            </a:r>
            <a:r>
              <a:rPr sz="1800" dirty="0">
                <a:latin typeface="Carlito"/>
                <a:cs typeface="Carlito"/>
              </a:rPr>
              <a:t>a </a:t>
            </a:r>
            <a:r>
              <a:rPr sz="1800" spc="-5" dirty="0">
                <a:latin typeface="Carlito"/>
                <a:cs typeface="Carlito"/>
              </a:rPr>
              <a:t>server </a:t>
            </a:r>
            <a:r>
              <a:rPr sz="1800" spc="-10" dirty="0">
                <a:latin typeface="Carlito"/>
                <a:cs typeface="Carlito"/>
              </a:rPr>
              <a:t>instance </a:t>
            </a:r>
            <a:r>
              <a:rPr sz="1800" dirty="0">
                <a:latin typeface="Carlito"/>
                <a:cs typeface="Carlito"/>
              </a:rPr>
              <a:t>and </a:t>
            </a:r>
            <a:r>
              <a:rPr sz="1800" spc="-5" dirty="0">
                <a:latin typeface="Carlito"/>
                <a:cs typeface="Carlito"/>
              </a:rPr>
              <a:t>will survive server </a:t>
            </a:r>
            <a:r>
              <a:rPr sz="1800" spc="-10" dirty="0">
                <a:latin typeface="Carlito"/>
                <a:cs typeface="Carlito"/>
              </a:rPr>
              <a:t>crash </a:t>
            </a:r>
            <a:r>
              <a:rPr sz="1800" spc="-5" dirty="0">
                <a:latin typeface="Carlito"/>
                <a:cs typeface="Carlito"/>
              </a:rPr>
              <a:t>or</a:t>
            </a:r>
            <a:r>
              <a:rPr sz="1800" spc="18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shutdown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sz="2000" spc="-5" dirty="0">
                <a:latin typeface="Carlito"/>
                <a:cs typeface="Carlito"/>
              </a:rPr>
              <a:t>Snapshot capabilities </a:t>
            </a:r>
            <a:r>
              <a:rPr sz="2000" spc="-15" dirty="0">
                <a:latin typeface="Carlito"/>
                <a:cs typeface="Carlito"/>
              </a:rPr>
              <a:t>for </a:t>
            </a:r>
            <a:r>
              <a:rPr sz="2000" spc="-5" dirty="0">
                <a:latin typeface="Carlito"/>
                <a:cs typeface="Carlito"/>
              </a:rPr>
              <a:t>point-in-time</a:t>
            </a:r>
            <a:r>
              <a:rPr sz="2000" spc="20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backups</a:t>
            </a:r>
            <a:endParaRPr sz="20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1015"/>
              </a:spcBef>
              <a:buSzPct val="58333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spc="-10" dirty="0">
                <a:latin typeface="Carlito"/>
                <a:cs typeface="Carlito"/>
              </a:rPr>
              <a:t>Resizing </a:t>
            </a:r>
            <a:r>
              <a:rPr sz="1800" dirty="0">
                <a:latin typeface="Carlito"/>
                <a:cs typeface="Carlito"/>
              </a:rPr>
              <a:t>and </a:t>
            </a:r>
            <a:r>
              <a:rPr sz="1800" spc="-10" dirty="0">
                <a:latin typeface="Carlito"/>
                <a:cs typeface="Carlito"/>
              </a:rPr>
              <a:t>duplicating</a:t>
            </a:r>
            <a:r>
              <a:rPr sz="1800" spc="5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volumes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994"/>
              </a:spcBef>
              <a:buSzPct val="58333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Carlito"/>
                <a:cs typeface="Carlito"/>
              </a:rPr>
              <a:t>Moving </a:t>
            </a:r>
            <a:r>
              <a:rPr sz="1800" spc="-10" dirty="0">
                <a:latin typeface="Carlito"/>
                <a:cs typeface="Carlito"/>
              </a:rPr>
              <a:t>across </a:t>
            </a:r>
            <a:r>
              <a:rPr sz="1800" spc="-5" dirty="0">
                <a:latin typeface="Carlito"/>
                <a:cs typeface="Carlito"/>
              </a:rPr>
              <a:t>AZs; Exporting </a:t>
            </a:r>
            <a:r>
              <a:rPr sz="1800" spc="-10" dirty="0">
                <a:latin typeface="Carlito"/>
                <a:cs typeface="Carlito"/>
              </a:rPr>
              <a:t>across</a:t>
            </a:r>
            <a:r>
              <a:rPr sz="1800" spc="2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Regions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sz="2000" spc="-10" dirty="0">
                <a:latin typeface="Carlito"/>
                <a:cs typeface="Carlito"/>
              </a:rPr>
              <a:t>Performance </a:t>
            </a:r>
            <a:r>
              <a:rPr sz="2000" spc="-5" dirty="0">
                <a:latin typeface="Carlito"/>
                <a:cs typeface="Carlito"/>
              </a:rPr>
              <a:t>metrics </a:t>
            </a:r>
            <a:r>
              <a:rPr sz="2000" spc="-10" dirty="0">
                <a:latin typeface="Carlito"/>
                <a:cs typeface="Carlito"/>
              </a:rPr>
              <a:t>available through</a:t>
            </a:r>
            <a:r>
              <a:rPr sz="2000" spc="35" dirty="0">
                <a:latin typeface="Carlito"/>
                <a:cs typeface="Carlito"/>
              </a:rPr>
              <a:t> </a:t>
            </a:r>
            <a:r>
              <a:rPr sz="2000" spc="-15" dirty="0">
                <a:latin typeface="Carlito"/>
                <a:cs typeface="Carlito"/>
              </a:rPr>
              <a:t>CloudWatch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287256" y="1588008"/>
            <a:ext cx="2587752" cy="38176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67</a:t>
            </a:fld>
            <a:endParaRPr dirty="0"/>
          </a:p>
        </p:txBody>
      </p:sp>
    </p:spTree>
  </p:cSld>
  <p:clrMapOvr>
    <a:masterClrMapping/>
  </p:clrMapOvr>
  <p:transition spd="slow"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xfrm>
            <a:off x="762000" y="6519678"/>
            <a:ext cx="308609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68</a:t>
            </a:fld>
            <a:endParaRPr dirty="0"/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1" name="Text Placeholder 3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" y="0"/>
            <a:ext cx="11963400" cy="646747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2213" y="295147"/>
            <a:ext cx="52857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00" dirty="0">
                <a:solidFill>
                  <a:srgbClr val="000000"/>
                </a:solidFill>
              </a:rPr>
              <a:t>Amazon </a:t>
            </a:r>
            <a:r>
              <a:rPr sz="3200" spc="-265" dirty="0">
                <a:solidFill>
                  <a:srgbClr val="000000"/>
                </a:solidFill>
              </a:rPr>
              <a:t>Glacier </a:t>
            </a:r>
            <a:r>
              <a:rPr sz="3200" spc="180" dirty="0">
                <a:solidFill>
                  <a:srgbClr val="000000"/>
                </a:solidFill>
              </a:rPr>
              <a:t>-</a:t>
            </a:r>
            <a:r>
              <a:rPr sz="3200" spc="-405" dirty="0">
                <a:solidFill>
                  <a:srgbClr val="000000"/>
                </a:solidFill>
              </a:rPr>
              <a:t> </a:t>
            </a:r>
            <a:r>
              <a:rPr sz="3200" spc="-260" dirty="0">
                <a:solidFill>
                  <a:srgbClr val="000000"/>
                </a:solidFill>
              </a:rPr>
              <a:t>Overview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881357" y="1540015"/>
            <a:ext cx="10189210" cy="3840479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2400" spc="-20" dirty="0">
                <a:latin typeface="Carlito"/>
                <a:cs typeface="Carlito"/>
              </a:rPr>
              <a:t>Storage </a:t>
            </a:r>
            <a:r>
              <a:rPr sz="2400" dirty="0">
                <a:latin typeface="Carlito"/>
                <a:cs typeface="Carlito"/>
              </a:rPr>
              <a:t>service </a:t>
            </a:r>
            <a:r>
              <a:rPr sz="2400" spc="-10" dirty="0">
                <a:latin typeface="Carlito"/>
                <a:cs typeface="Carlito"/>
              </a:rPr>
              <a:t>optimized </a:t>
            </a:r>
            <a:r>
              <a:rPr sz="2400" spc="-20" dirty="0">
                <a:latin typeface="Carlito"/>
                <a:cs typeface="Carlito"/>
              </a:rPr>
              <a:t>for </a:t>
            </a:r>
            <a:r>
              <a:rPr sz="2400" spc="-5" dirty="0">
                <a:latin typeface="Carlito"/>
                <a:cs typeface="Carlito"/>
              </a:rPr>
              <a:t>reliable </a:t>
            </a:r>
            <a:r>
              <a:rPr sz="2400" dirty="0">
                <a:latin typeface="Carlito"/>
                <a:cs typeface="Carlito"/>
              </a:rPr>
              <a:t>and </a:t>
            </a:r>
            <a:r>
              <a:rPr sz="2400" spc="-10" dirty="0">
                <a:latin typeface="Carlito"/>
                <a:cs typeface="Carlito"/>
              </a:rPr>
              <a:t>low </a:t>
            </a:r>
            <a:r>
              <a:rPr sz="2400" spc="-15" dirty="0">
                <a:latin typeface="Carlito"/>
                <a:cs typeface="Carlito"/>
              </a:rPr>
              <a:t>cost </a:t>
            </a:r>
            <a:r>
              <a:rPr sz="2400" spc="-20" dirty="0">
                <a:latin typeface="Carlito"/>
                <a:cs typeface="Carlito"/>
              </a:rPr>
              <a:t>storage </a:t>
            </a:r>
            <a:r>
              <a:rPr sz="2400" spc="-5" dirty="0">
                <a:latin typeface="Carlito"/>
                <a:cs typeface="Carlito"/>
              </a:rPr>
              <a:t>of </a:t>
            </a:r>
            <a:r>
              <a:rPr sz="2400" spc="-10" dirty="0">
                <a:latin typeface="Carlito"/>
                <a:cs typeface="Carlito"/>
              </a:rPr>
              <a:t>archive</a:t>
            </a:r>
            <a:r>
              <a:rPr sz="2400" spc="20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data</a:t>
            </a:r>
            <a:endParaRPr sz="2400">
              <a:latin typeface="Carlito"/>
              <a:cs typeface="Carlito"/>
            </a:endParaRPr>
          </a:p>
          <a:p>
            <a:pPr marL="469900" indent="-457200">
              <a:lnSpc>
                <a:spcPct val="100000"/>
              </a:lnSpc>
              <a:spcBef>
                <a:spcPts val="994"/>
              </a:spcBef>
              <a:buSzPct val="60416"/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400" spc="-15" dirty="0">
                <a:latin typeface="Carlito"/>
                <a:cs typeface="Carlito"/>
              </a:rPr>
              <a:t>Data </a:t>
            </a:r>
            <a:r>
              <a:rPr sz="2400" spc="-5" dirty="0">
                <a:latin typeface="Carlito"/>
                <a:cs typeface="Carlito"/>
              </a:rPr>
              <a:t>objects </a:t>
            </a:r>
            <a:r>
              <a:rPr sz="2400" spc="-15" dirty="0">
                <a:latin typeface="Carlito"/>
                <a:cs typeface="Carlito"/>
              </a:rPr>
              <a:t>are </a:t>
            </a:r>
            <a:r>
              <a:rPr sz="2400" spc="-5" dirty="0">
                <a:latin typeface="Carlito"/>
                <a:cs typeface="Carlito"/>
              </a:rPr>
              <a:t>securely </a:t>
            </a:r>
            <a:r>
              <a:rPr sz="2400" spc="-10" dirty="0">
                <a:latin typeface="Carlito"/>
                <a:cs typeface="Carlito"/>
              </a:rPr>
              <a:t>archived, </a:t>
            </a:r>
            <a:r>
              <a:rPr sz="2400" spc="-15" dirty="0">
                <a:latin typeface="Carlito"/>
                <a:cs typeface="Carlito"/>
              </a:rPr>
              <a:t>however </a:t>
            </a:r>
            <a:r>
              <a:rPr sz="2400" spc="-5" dirty="0">
                <a:latin typeface="Carlito"/>
                <a:cs typeface="Carlito"/>
              </a:rPr>
              <a:t>not immediately</a:t>
            </a:r>
            <a:r>
              <a:rPr sz="240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accessible</a:t>
            </a:r>
            <a:endParaRPr sz="2400">
              <a:latin typeface="Carlito"/>
              <a:cs typeface="Carlito"/>
            </a:endParaRPr>
          </a:p>
          <a:p>
            <a:pPr marL="469900" indent="-457200">
              <a:lnSpc>
                <a:spcPct val="100000"/>
              </a:lnSpc>
              <a:spcBef>
                <a:spcPts val="994"/>
              </a:spcBef>
              <a:buSzPct val="60416"/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400" spc="-15" dirty="0">
                <a:latin typeface="Carlito"/>
                <a:cs typeface="Carlito"/>
              </a:rPr>
              <a:t>Create </a:t>
            </a:r>
            <a:r>
              <a:rPr sz="2400" spc="-10" dirty="0">
                <a:latin typeface="Carlito"/>
                <a:cs typeface="Carlito"/>
              </a:rPr>
              <a:t>vaults (containers) </a:t>
            </a:r>
            <a:r>
              <a:rPr sz="2400" spc="-15" dirty="0">
                <a:latin typeface="Carlito"/>
                <a:cs typeface="Carlito"/>
              </a:rPr>
              <a:t>to </a:t>
            </a:r>
            <a:r>
              <a:rPr sz="2400" spc="-5" dirty="0">
                <a:latin typeface="Carlito"/>
                <a:cs typeface="Carlito"/>
              </a:rPr>
              <a:t>hold </a:t>
            </a:r>
            <a:r>
              <a:rPr sz="2400" spc="-10" dirty="0">
                <a:latin typeface="Carlito"/>
                <a:cs typeface="Carlito"/>
              </a:rPr>
              <a:t>archives </a:t>
            </a:r>
            <a:r>
              <a:rPr sz="2400" spc="-15" dirty="0">
                <a:latin typeface="Carlito"/>
                <a:cs typeface="Carlito"/>
              </a:rPr>
              <a:t>(any </a:t>
            </a:r>
            <a:r>
              <a:rPr sz="2400" spc="-5" dirty="0">
                <a:latin typeface="Carlito"/>
                <a:cs typeface="Carlito"/>
              </a:rPr>
              <a:t>file based</a:t>
            </a:r>
            <a:r>
              <a:rPr sz="240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object)</a:t>
            </a:r>
            <a:endParaRPr sz="2400">
              <a:latin typeface="Carlito"/>
              <a:cs typeface="Carlito"/>
            </a:endParaRPr>
          </a:p>
          <a:p>
            <a:pPr marL="469900" indent="-457200">
              <a:lnSpc>
                <a:spcPct val="100000"/>
              </a:lnSpc>
              <a:spcBef>
                <a:spcPts val="1010"/>
              </a:spcBef>
              <a:buSzPct val="60416"/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Carlito"/>
                <a:cs typeface="Carlito"/>
              </a:rPr>
              <a:t>Upload </a:t>
            </a:r>
            <a:r>
              <a:rPr sz="2400" spc="-10" dirty="0">
                <a:latin typeface="Carlito"/>
                <a:cs typeface="Carlito"/>
              </a:rPr>
              <a:t>archives</a:t>
            </a:r>
            <a:r>
              <a:rPr sz="2400" spc="-1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programmatically</a:t>
            </a:r>
            <a:endParaRPr sz="2400">
              <a:latin typeface="Carlito"/>
              <a:cs typeface="Carlito"/>
            </a:endParaRPr>
          </a:p>
          <a:p>
            <a:pPr marL="469900" indent="-457200">
              <a:lnSpc>
                <a:spcPct val="100000"/>
              </a:lnSpc>
              <a:spcBef>
                <a:spcPts val="994"/>
              </a:spcBef>
              <a:buSzPct val="60416"/>
              <a:buFont typeface="Arial"/>
              <a:buChar char="•"/>
              <a:tabLst>
                <a:tab pos="469265" algn="l"/>
                <a:tab pos="469900" algn="l"/>
                <a:tab pos="5135880" algn="l"/>
              </a:tabLst>
            </a:pPr>
            <a:r>
              <a:rPr sz="2400" spc="-5" dirty="0">
                <a:latin typeface="Carlito"/>
                <a:cs typeface="Carlito"/>
              </a:rPr>
              <a:t>Submit </a:t>
            </a:r>
            <a:r>
              <a:rPr sz="2400" spc="-10" dirty="0">
                <a:latin typeface="Carlito"/>
                <a:cs typeface="Carlito"/>
              </a:rPr>
              <a:t>requests </a:t>
            </a:r>
            <a:r>
              <a:rPr sz="2400" spc="-15" dirty="0">
                <a:latin typeface="Carlito"/>
                <a:cs typeface="Carlito"/>
              </a:rPr>
              <a:t>to</a:t>
            </a:r>
            <a:r>
              <a:rPr sz="2400" spc="30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retrieve</a:t>
            </a:r>
            <a:r>
              <a:rPr sz="2400" spc="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archives.	Available </a:t>
            </a:r>
            <a:r>
              <a:rPr sz="2400" dirty="0">
                <a:latin typeface="Carlito"/>
                <a:cs typeface="Carlito"/>
              </a:rPr>
              <a:t>in </a:t>
            </a:r>
            <a:r>
              <a:rPr sz="2400" spc="-5" dirty="0">
                <a:latin typeface="Carlito"/>
                <a:cs typeface="Carlito"/>
              </a:rPr>
              <a:t>about </a:t>
            </a:r>
            <a:r>
              <a:rPr sz="2400" dirty="0">
                <a:latin typeface="Carlito"/>
                <a:cs typeface="Carlito"/>
              </a:rPr>
              <a:t>4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hours</a:t>
            </a:r>
            <a:endParaRPr sz="2400">
              <a:latin typeface="Carlito"/>
              <a:cs typeface="Carlito"/>
            </a:endParaRPr>
          </a:p>
          <a:p>
            <a:pPr marL="469265" marR="5080" indent="-457200">
              <a:lnSpc>
                <a:spcPct val="100000"/>
              </a:lnSpc>
              <a:spcBef>
                <a:spcPts val="994"/>
              </a:spcBef>
              <a:buSzPct val="60416"/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400" spc="-10" dirty="0">
                <a:latin typeface="Carlito"/>
                <a:cs typeface="Carlito"/>
              </a:rPr>
              <a:t>Cost </a:t>
            </a:r>
            <a:r>
              <a:rPr sz="2400" dirty="0">
                <a:latin typeface="Carlito"/>
                <a:cs typeface="Carlito"/>
              </a:rPr>
              <a:t>is </a:t>
            </a:r>
            <a:r>
              <a:rPr sz="2400" spc="-15" dirty="0">
                <a:latin typeface="Carlito"/>
                <a:cs typeface="Carlito"/>
              </a:rPr>
              <a:t>approximately </a:t>
            </a:r>
            <a:r>
              <a:rPr sz="2400" spc="-10" dirty="0">
                <a:latin typeface="Carlito"/>
                <a:cs typeface="Carlito"/>
              </a:rPr>
              <a:t>$.01/GB/Month </a:t>
            </a:r>
            <a:r>
              <a:rPr sz="2400" spc="-5" dirty="0">
                <a:latin typeface="Carlito"/>
                <a:cs typeface="Carlito"/>
              </a:rPr>
              <a:t>plus </a:t>
            </a:r>
            <a:r>
              <a:rPr sz="2400" spc="-10" dirty="0">
                <a:latin typeface="Carlito"/>
                <a:cs typeface="Carlito"/>
              </a:rPr>
              <a:t>modest </a:t>
            </a:r>
            <a:r>
              <a:rPr sz="2400" spc="-5" dirty="0">
                <a:latin typeface="Carlito"/>
                <a:cs typeface="Carlito"/>
              </a:rPr>
              <a:t>API </a:t>
            </a:r>
            <a:r>
              <a:rPr sz="2400" dirty="0">
                <a:latin typeface="Carlito"/>
                <a:cs typeface="Carlito"/>
              </a:rPr>
              <a:t>and </a:t>
            </a:r>
            <a:r>
              <a:rPr sz="2400" spc="-15" dirty="0">
                <a:latin typeface="Carlito"/>
                <a:cs typeface="Carlito"/>
              </a:rPr>
              <a:t>retrieval </a:t>
            </a:r>
            <a:r>
              <a:rPr sz="2400" spc="-10" dirty="0">
                <a:latin typeface="Carlito"/>
                <a:cs typeface="Carlito"/>
              </a:rPr>
              <a:t>charges </a:t>
            </a:r>
            <a:r>
              <a:rPr sz="2400" spc="-5" dirty="0">
                <a:latin typeface="Carlito"/>
                <a:cs typeface="Carlito"/>
              </a:rPr>
              <a:t>[if  applicable]</a:t>
            </a:r>
            <a:endParaRPr sz="2400">
              <a:latin typeface="Carlito"/>
              <a:cs typeface="Carlito"/>
            </a:endParaRPr>
          </a:p>
          <a:p>
            <a:pPr marL="469900" indent="-457200">
              <a:lnSpc>
                <a:spcPct val="100000"/>
              </a:lnSpc>
              <a:spcBef>
                <a:spcPts val="1010"/>
              </a:spcBef>
              <a:buSzPct val="60416"/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Carlito"/>
                <a:cs typeface="Carlito"/>
              </a:rPr>
              <a:t>Single </a:t>
            </a:r>
            <a:r>
              <a:rPr sz="2400" spc="-10" dirty="0">
                <a:latin typeface="Carlito"/>
                <a:cs typeface="Carlito"/>
              </a:rPr>
              <a:t>archive </a:t>
            </a:r>
            <a:r>
              <a:rPr sz="2400" spc="-5" dirty="0">
                <a:latin typeface="Carlito"/>
                <a:cs typeface="Carlito"/>
              </a:rPr>
              <a:t>limited </a:t>
            </a:r>
            <a:r>
              <a:rPr sz="2400" spc="-15" dirty="0">
                <a:latin typeface="Carlito"/>
                <a:cs typeface="Carlito"/>
              </a:rPr>
              <a:t>to 40TB, </a:t>
            </a:r>
            <a:r>
              <a:rPr sz="2400" spc="-5" dirty="0">
                <a:latin typeface="Carlito"/>
                <a:cs typeface="Carlito"/>
              </a:rPr>
              <a:t>but no </a:t>
            </a:r>
            <a:r>
              <a:rPr sz="2400" dirty="0">
                <a:latin typeface="Carlito"/>
                <a:cs typeface="Carlito"/>
              </a:rPr>
              <a:t>limit in </a:t>
            </a:r>
            <a:r>
              <a:rPr sz="2400" spc="-15" dirty="0">
                <a:latin typeface="Carlito"/>
                <a:cs typeface="Carlito"/>
              </a:rPr>
              <a:t>total </a:t>
            </a:r>
            <a:r>
              <a:rPr sz="2400" spc="-10" dirty="0">
                <a:latin typeface="Carlito"/>
                <a:cs typeface="Carlito"/>
              </a:rPr>
              <a:t>amount </a:t>
            </a:r>
            <a:r>
              <a:rPr sz="2400" spc="-5" dirty="0">
                <a:latin typeface="Carlito"/>
                <a:cs typeface="Carlito"/>
              </a:rPr>
              <a:t>of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spc="-20" dirty="0">
                <a:latin typeface="Carlito"/>
                <a:cs typeface="Carlito"/>
              </a:rPr>
              <a:t>storage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97991" y="966216"/>
            <a:ext cx="731520" cy="731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69</a:t>
            </a:fld>
            <a:endParaRPr dirty="0"/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3865" y="5328540"/>
            <a:ext cx="1578863" cy="989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438721"/>
            <a:ext cx="76657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345" dirty="0">
                <a:solidFill>
                  <a:srgbClr val="000000"/>
                </a:solidFill>
              </a:rPr>
              <a:t>What </a:t>
            </a:r>
            <a:r>
              <a:rPr sz="4800" spc="-260" dirty="0">
                <a:solidFill>
                  <a:srgbClr val="000000"/>
                </a:solidFill>
              </a:rPr>
              <a:t>is </a:t>
            </a:r>
            <a:r>
              <a:rPr sz="4800" spc="-375" dirty="0">
                <a:solidFill>
                  <a:srgbClr val="000000"/>
                </a:solidFill>
              </a:rPr>
              <a:t>Cloud</a:t>
            </a:r>
            <a:r>
              <a:rPr sz="4800" spc="-670" dirty="0">
                <a:solidFill>
                  <a:srgbClr val="000000"/>
                </a:solidFill>
              </a:rPr>
              <a:t> </a:t>
            </a:r>
            <a:r>
              <a:rPr sz="4800" spc="-375" dirty="0">
                <a:solidFill>
                  <a:srgbClr val="000000"/>
                </a:solidFill>
              </a:rPr>
              <a:t>Computing?</a:t>
            </a:r>
            <a:endParaRPr sz="4800"/>
          </a:p>
        </p:txBody>
      </p:sp>
      <p:sp>
        <p:nvSpPr>
          <p:cNvPr id="4" name="object 4"/>
          <p:cNvSpPr txBox="1"/>
          <p:nvPr/>
        </p:nvSpPr>
        <p:spPr>
          <a:xfrm>
            <a:off x="3543452" y="1613407"/>
            <a:ext cx="51066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305" dirty="0">
                <a:latin typeface="Arial Black"/>
                <a:cs typeface="Arial Black"/>
              </a:rPr>
              <a:t>NIST </a:t>
            </a:r>
            <a:r>
              <a:rPr sz="3200" spc="-465" dirty="0">
                <a:latin typeface="Arial Black"/>
                <a:cs typeface="Arial Black"/>
              </a:rPr>
              <a:t>5 </a:t>
            </a:r>
            <a:r>
              <a:rPr sz="3200" spc="-320" dirty="0">
                <a:latin typeface="Arial Black"/>
                <a:cs typeface="Arial Black"/>
              </a:rPr>
              <a:t>Key</a:t>
            </a:r>
            <a:r>
              <a:rPr sz="3200" spc="-235" dirty="0">
                <a:latin typeface="Arial Black"/>
                <a:cs typeface="Arial Black"/>
              </a:rPr>
              <a:t> </a:t>
            </a:r>
            <a:r>
              <a:rPr sz="3200" spc="-275" dirty="0">
                <a:latin typeface="Arial Black"/>
                <a:cs typeface="Arial Black"/>
              </a:rPr>
              <a:t>Characteristics</a:t>
            </a:r>
            <a:endParaRPr sz="3200">
              <a:latin typeface="Arial Black"/>
              <a:cs typeface="Arial Black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76655" y="2321051"/>
            <a:ext cx="799910" cy="13712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645411" y="2530254"/>
            <a:ext cx="3660775" cy="64706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000" spc="-315" dirty="0">
                <a:latin typeface="Arial Black"/>
                <a:cs typeface="Arial Black"/>
              </a:rPr>
              <a:t>#1 </a:t>
            </a:r>
            <a:r>
              <a:rPr sz="2000" spc="-120" dirty="0">
                <a:latin typeface="Arial Black"/>
                <a:cs typeface="Arial Black"/>
              </a:rPr>
              <a:t>On-demand </a:t>
            </a:r>
            <a:r>
              <a:rPr sz="2000" spc="-155" dirty="0">
                <a:latin typeface="Arial Black"/>
                <a:cs typeface="Arial Black"/>
              </a:rPr>
              <a:t>self</a:t>
            </a:r>
            <a:r>
              <a:rPr sz="2000" spc="-195" dirty="0">
                <a:latin typeface="Arial Black"/>
                <a:cs typeface="Arial Black"/>
              </a:rPr>
              <a:t> </a:t>
            </a:r>
            <a:r>
              <a:rPr sz="2000" spc="-180" dirty="0">
                <a:latin typeface="Arial Black"/>
                <a:cs typeface="Arial Black"/>
              </a:rPr>
              <a:t>service</a:t>
            </a:r>
            <a:endParaRPr sz="2000" dirty="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5" dirty="0">
                <a:latin typeface="Carlito"/>
                <a:cs typeface="Carlito"/>
              </a:rPr>
              <a:t>“as </a:t>
            </a:r>
            <a:r>
              <a:rPr sz="1400" spc="-10" dirty="0">
                <a:latin typeface="Carlito"/>
                <a:cs typeface="Carlito"/>
              </a:rPr>
              <a:t>easy </a:t>
            </a:r>
            <a:r>
              <a:rPr sz="1400" spc="-5" dirty="0">
                <a:latin typeface="Carlito"/>
                <a:cs typeface="Carlito"/>
              </a:rPr>
              <a:t>as buying </a:t>
            </a:r>
            <a:r>
              <a:rPr sz="1400" spc="-10" dirty="0">
                <a:latin typeface="Carlito"/>
                <a:cs typeface="Carlito"/>
              </a:rPr>
              <a:t>candy </a:t>
            </a:r>
            <a:r>
              <a:rPr sz="1400" spc="-5" dirty="0">
                <a:latin typeface="Carlito"/>
                <a:cs typeface="Carlito"/>
              </a:rPr>
              <a:t>from </a:t>
            </a:r>
            <a:r>
              <a:rPr sz="1400" dirty="0">
                <a:latin typeface="Carlito"/>
                <a:cs typeface="Carlito"/>
              </a:rPr>
              <a:t>a </a:t>
            </a:r>
            <a:r>
              <a:rPr sz="1400" spc="-10" dirty="0">
                <a:latin typeface="Carlito"/>
                <a:cs typeface="Carlito"/>
              </a:rPr>
              <a:t>vending</a:t>
            </a:r>
            <a:r>
              <a:rPr sz="1400" spc="4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machine”</a:t>
            </a:r>
            <a:endParaRPr sz="1400" dirty="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99797" y="4800600"/>
            <a:ext cx="1194816" cy="9570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803969" y="3591178"/>
            <a:ext cx="2589530" cy="549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rlito"/>
                <a:cs typeface="Carlito"/>
              </a:rPr>
              <a:t>#2 </a:t>
            </a:r>
            <a:r>
              <a:rPr sz="2000" spc="-10" dirty="0">
                <a:latin typeface="Carlito"/>
                <a:cs typeface="Carlito"/>
              </a:rPr>
              <a:t>Broad network</a:t>
            </a:r>
            <a:r>
              <a:rPr sz="2000" spc="-4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access</a:t>
            </a: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400" spc="-10" dirty="0">
                <a:latin typeface="Carlito"/>
                <a:cs typeface="Carlito"/>
              </a:rPr>
              <a:t>“access </a:t>
            </a:r>
            <a:r>
              <a:rPr sz="1400" dirty="0">
                <a:latin typeface="Carlito"/>
                <a:cs typeface="Carlito"/>
              </a:rPr>
              <a:t>it </a:t>
            </a:r>
            <a:r>
              <a:rPr sz="1400" spc="-5" dirty="0">
                <a:latin typeface="Carlito"/>
                <a:cs typeface="Carlito"/>
              </a:rPr>
              <a:t>anytime from</a:t>
            </a:r>
            <a:r>
              <a:rPr sz="1400" spc="-55" dirty="0">
                <a:latin typeface="Carlito"/>
                <a:cs typeface="Carlito"/>
              </a:rPr>
              <a:t> </a:t>
            </a:r>
            <a:r>
              <a:rPr sz="1400" spc="-10" dirty="0">
                <a:latin typeface="Carlito"/>
                <a:cs typeface="Carlito"/>
              </a:rPr>
              <a:t>anywhere”</a:t>
            </a:r>
            <a:endParaRPr sz="1400" dirty="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70855" y="4459859"/>
            <a:ext cx="2114550" cy="549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rlito"/>
                <a:cs typeface="Carlito"/>
              </a:rPr>
              <a:t>#3 </a:t>
            </a:r>
            <a:r>
              <a:rPr sz="2000" spc="-10" dirty="0">
                <a:latin typeface="Carlito"/>
                <a:cs typeface="Carlito"/>
              </a:rPr>
              <a:t>Resource</a:t>
            </a:r>
            <a:r>
              <a:rPr sz="2000" spc="-55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pooling</a:t>
            </a:r>
            <a:endParaRPr sz="20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400" spc="-15" dirty="0">
                <a:latin typeface="Carlito"/>
                <a:cs typeface="Carlito"/>
              </a:rPr>
              <a:t>“you’re </a:t>
            </a:r>
            <a:r>
              <a:rPr sz="1400" spc="-5" dirty="0">
                <a:latin typeface="Carlito"/>
                <a:cs typeface="Carlito"/>
              </a:rPr>
              <a:t>not the only</a:t>
            </a:r>
            <a:r>
              <a:rPr sz="1400" spc="5" dirty="0">
                <a:latin typeface="Carlito"/>
                <a:cs typeface="Carlito"/>
              </a:rPr>
              <a:t> </a:t>
            </a:r>
            <a:r>
              <a:rPr sz="1400" spc="10" dirty="0">
                <a:latin typeface="Carlito"/>
                <a:cs typeface="Carlito"/>
              </a:rPr>
              <a:t>user”</a:t>
            </a:r>
            <a:endParaRPr sz="1400" dirty="0">
              <a:latin typeface="Carlito"/>
              <a:cs typeface="Carli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361647" y="4191000"/>
            <a:ext cx="1333500" cy="8580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449121" y="3554602"/>
            <a:ext cx="2788920" cy="549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rlito"/>
                <a:cs typeface="Carlito"/>
              </a:rPr>
              <a:t>#4 </a:t>
            </a:r>
            <a:r>
              <a:rPr sz="2000" dirty="0">
                <a:latin typeface="Carlito"/>
                <a:cs typeface="Carlito"/>
              </a:rPr>
              <a:t>Rapid</a:t>
            </a:r>
            <a:r>
              <a:rPr sz="2000" spc="-15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elasticity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400" spc="-10" dirty="0">
                <a:latin typeface="Carlito"/>
                <a:cs typeface="Carlito"/>
              </a:rPr>
              <a:t>“scale </a:t>
            </a:r>
            <a:r>
              <a:rPr sz="1400" spc="-5" dirty="0">
                <a:latin typeface="Carlito"/>
                <a:cs typeface="Carlito"/>
              </a:rPr>
              <a:t>up and scale down </a:t>
            </a:r>
            <a:r>
              <a:rPr sz="1400" dirty="0">
                <a:latin typeface="Carlito"/>
                <a:cs typeface="Carlito"/>
              </a:rPr>
              <a:t>in</a:t>
            </a:r>
            <a:r>
              <a:rPr sz="1400" spc="-40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real-time”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754868" y="2473451"/>
            <a:ext cx="766572" cy="7665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308657" y="2548763"/>
            <a:ext cx="2429510" cy="549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rlito"/>
                <a:cs typeface="Carlito"/>
              </a:rPr>
              <a:t>#5 Measured</a:t>
            </a:r>
            <a:r>
              <a:rPr sz="2000" spc="-20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service</a:t>
            </a: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400" spc="-10" dirty="0">
                <a:latin typeface="Carlito"/>
                <a:cs typeface="Carlito"/>
              </a:rPr>
              <a:t>“pay </a:t>
            </a:r>
            <a:r>
              <a:rPr sz="1400" spc="-5" dirty="0">
                <a:latin typeface="Carlito"/>
                <a:cs typeface="Carlito"/>
              </a:rPr>
              <a:t>only </a:t>
            </a:r>
            <a:r>
              <a:rPr sz="1400" spc="-10" dirty="0">
                <a:latin typeface="Carlito"/>
                <a:cs typeface="Carlito"/>
              </a:rPr>
              <a:t>for </a:t>
            </a:r>
            <a:r>
              <a:rPr sz="1400" spc="-5" dirty="0">
                <a:latin typeface="Carlito"/>
                <a:cs typeface="Carlito"/>
              </a:rPr>
              <a:t>what you</a:t>
            </a:r>
            <a:r>
              <a:rPr sz="1400" spc="-75" dirty="0">
                <a:latin typeface="Carlito"/>
                <a:cs typeface="Carlito"/>
              </a:rPr>
              <a:t> </a:t>
            </a:r>
            <a:r>
              <a:rPr sz="1400" spc="-5" dirty="0">
                <a:latin typeface="Carlito"/>
                <a:cs typeface="Carlito"/>
              </a:rPr>
              <a:t>consume”</a:t>
            </a:r>
            <a:endParaRPr sz="1400" dirty="0">
              <a:latin typeface="Carlito"/>
              <a:cs typeface="Carlito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7</a:t>
            </a:fld>
            <a:endParaRPr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2213" y="295147"/>
            <a:ext cx="496252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60" dirty="0">
                <a:solidFill>
                  <a:srgbClr val="000000"/>
                </a:solidFill>
              </a:rPr>
              <a:t>EFS </a:t>
            </a:r>
            <a:r>
              <a:rPr sz="3200" spc="590" dirty="0">
                <a:solidFill>
                  <a:srgbClr val="000000"/>
                </a:solidFill>
              </a:rPr>
              <a:t>–</a:t>
            </a:r>
            <a:r>
              <a:rPr sz="3200" spc="-470" dirty="0">
                <a:solidFill>
                  <a:srgbClr val="000000"/>
                </a:solidFill>
              </a:rPr>
              <a:t> </a:t>
            </a:r>
            <a:r>
              <a:rPr sz="3200" spc="-245" dirty="0">
                <a:solidFill>
                  <a:srgbClr val="000000"/>
                </a:solidFill>
              </a:rPr>
              <a:t>Elastic </a:t>
            </a:r>
            <a:r>
              <a:rPr sz="3200" spc="-160" dirty="0">
                <a:solidFill>
                  <a:srgbClr val="000000"/>
                </a:solidFill>
              </a:rPr>
              <a:t>File </a:t>
            </a:r>
            <a:r>
              <a:rPr sz="3200" spc="-280" dirty="0">
                <a:solidFill>
                  <a:srgbClr val="000000"/>
                </a:solidFill>
              </a:rPr>
              <a:t>System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881357" y="2032026"/>
            <a:ext cx="9008110" cy="3563620"/>
          </a:xfrm>
          <a:prstGeom prst="rect">
            <a:avLst/>
          </a:prstGeom>
        </p:spPr>
        <p:txBody>
          <a:bodyPr vert="horz" wrap="square" lIns="0" tIns="163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90"/>
              </a:spcBef>
            </a:pPr>
            <a:r>
              <a:rPr sz="2800" spc="-10" dirty="0">
                <a:latin typeface="Carlito"/>
                <a:cs typeface="Carlito"/>
              </a:rPr>
              <a:t>Fully managed file </a:t>
            </a:r>
            <a:r>
              <a:rPr sz="2800" spc="-5" dirty="0">
                <a:latin typeface="Carlito"/>
                <a:cs typeface="Carlito"/>
              </a:rPr>
              <a:t>server</a:t>
            </a:r>
            <a:r>
              <a:rPr sz="2800" spc="45" dirty="0">
                <a:latin typeface="Carlito"/>
                <a:cs typeface="Carlito"/>
              </a:rPr>
              <a:t> </a:t>
            </a:r>
            <a:r>
              <a:rPr sz="2800" spc="-25" dirty="0">
                <a:latin typeface="Carlito"/>
                <a:cs typeface="Carlito"/>
              </a:rPr>
              <a:t>storage</a:t>
            </a:r>
            <a:endParaRPr sz="2800">
              <a:latin typeface="Carlito"/>
              <a:cs typeface="Carlito"/>
            </a:endParaRPr>
          </a:p>
          <a:p>
            <a:pPr marL="469900" indent="-457200">
              <a:lnSpc>
                <a:spcPct val="100000"/>
              </a:lnSpc>
              <a:spcBef>
                <a:spcPts val="1019"/>
              </a:spcBef>
              <a:buSzPct val="60416"/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Carlito"/>
                <a:cs typeface="Carlito"/>
              </a:rPr>
              <a:t>Uses </a:t>
            </a:r>
            <a:r>
              <a:rPr sz="2400" spc="-15" dirty="0">
                <a:latin typeface="Carlito"/>
                <a:cs typeface="Carlito"/>
              </a:rPr>
              <a:t>NFS </a:t>
            </a:r>
            <a:r>
              <a:rPr sz="2400" spc="-5" dirty="0">
                <a:latin typeface="Carlito"/>
                <a:cs typeface="Carlito"/>
              </a:rPr>
              <a:t>(v4.1)</a:t>
            </a:r>
            <a:r>
              <a:rPr sz="2400" spc="-10" dirty="0">
                <a:latin typeface="Carlito"/>
                <a:cs typeface="Carlito"/>
              </a:rPr>
              <a:t> </a:t>
            </a:r>
            <a:r>
              <a:rPr sz="2400" spc="-20" dirty="0">
                <a:latin typeface="Carlito"/>
                <a:cs typeface="Carlito"/>
              </a:rPr>
              <a:t>protocol</a:t>
            </a:r>
            <a:endParaRPr sz="2400">
              <a:latin typeface="Carlito"/>
              <a:cs typeface="Carlito"/>
            </a:endParaRPr>
          </a:p>
          <a:p>
            <a:pPr marL="469900" indent="-457200">
              <a:lnSpc>
                <a:spcPct val="100000"/>
              </a:lnSpc>
              <a:spcBef>
                <a:spcPts val="1010"/>
              </a:spcBef>
              <a:buSzPct val="60416"/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Carlito"/>
                <a:cs typeface="Carlito"/>
              </a:rPr>
              <a:t>Linux </a:t>
            </a:r>
            <a:r>
              <a:rPr sz="2400" dirty="0">
                <a:latin typeface="Carlito"/>
                <a:cs typeface="Carlito"/>
              </a:rPr>
              <a:t>server </a:t>
            </a:r>
            <a:r>
              <a:rPr sz="2400" spc="-40" dirty="0">
                <a:latin typeface="Carlito"/>
                <a:cs typeface="Carlito"/>
              </a:rPr>
              <a:t>only, </a:t>
            </a:r>
            <a:r>
              <a:rPr sz="2400" spc="-10" dirty="0">
                <a:latin typeface="Carlito"/>
                <a:cs typeface="Carlito"/>
              </a:rPr>
              <a:t>Windows </a:t>
            </a:r>
            <a:r>
              <a:rPr sz="2400" spc="-5" dirty="0">
                <a:latin typeface="Carlito"/>
                <a:cs typeface="Carlito"/>
              </a:rPr>
              <a:t>support planned </a:t>
            </a:r>
            <a:r>
              <a:rPr sz="2400" spc="-20" dirty="0">
                <a:latin typeface="Carlito"/>
                <a:cs typeface="Carlito"/>
              </a:rPr>
              <a:t>for </a:t>
            </a:r>
            <a:r>
              <a:rPr sz="2400" spc="-10" dirty="0">
                <a:latin typeface="Carlito"/>
                <a:cs typeface="Carlito"/>
              </a:rPr>
              <a:t>future</a:t>
            </a:r>
            <a:r>
              <a:rPr sz="2400" spc="6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release</a:t>
            </a:r>
            <a:endParaRPr sz="2400">
              <a:latin typeface="Carlito"/>
              <a:cs typeface="Carlito"/>
            </a:endParaRPr>
          </a:p>
          <a:p>
            <a:pPr marL="469900" indent="-457200">
              <a:lnSpc>
                <a:spcPct val="100000"/>
              </a:lnSpc>
              <a:spcBef>
                <a:spcPts val="994"/>
              </a:spcBef>
              <a:buSzPct val="60416"/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Carlito"/>
                <a:cs typeface="Carlito"/>
              </a:rPr>
              <a:t>Can </a:t>
            </a:r>
            <a:r>
              <a:rPr sz="2400" spc="-5" dirty="0">
                <a:latin typeface="Carlito"/>
                <a:cs typeface="Carlito"/>
              </a:rPr>
              <a:t>be </a:t>
            </a:r>
            <a:r>
              <a:rPr sz="2400" spc="-10" dirty="0">
                <a:latin typeface="Carlito"/>
                <a:cs typeface="Carlito"/>
              </a:rPr>
              <a:t>mounted by </a:t>
            </a:r>
            <a:r>
              <a:rPr sz="2400" spc="-5" dirty="0">
                <a:latin typeface="Carlito"/>
                <a:cs typeface="Carlito"/>
              </a:rPr>
              <a:t>1,000s of</a:t>
            </a:r>
            <a:r>
              <a:rPr sz="2400" spc="-1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EC2s</a:t>
            </a:r>
            <a:endParaRPr sz="2400">
              <a:latin typeface="Carlito"/>
              <a:cs typeface="Carlito"/>
            </a:endParaRPr>
          </a:p>
          <a:p>
            <a:pPr marL="469900" indent="-457200">
              <a:lnSpc>
                <a:spcPct val="100000"/>
              </a:lnSpc>
              <a:spcBef>
                <a:spcPts val="994"/>
              </a:spcBef>
              <a:buSzPct val="60416"/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Carlito"/>
                <a:cs typeface="Carlito"/>
              </a:rPr>
              <a:t>Can </a:t>
            </a:r>
            <a:r>
              <a:rPr sz="2400" spc="-5" dirty="0">
                <a:latin typeface="Carlito"/>
                <a:cs typeface="Carlito"/>
              </a:rPr>
              <a:t>be </a:t>
            </a:r>
            <a:r>
              <a:rPr sz="2400" dirty="0">
                <a:latin typeface="Carlito"/>
                <a:cs typeface="Carlito"/>
              </a:rPr>
              <a:t>accessed </a:t>
            </a:r>
            <a:r>
              <a:rPr sz="2400" spc="-15" dirty="0">
                <a:latin typeface="Carlito"/>
                <a:cs typeface="Carlito"/>
              </a:rPr>
              <a:t>from </a:t>
            </a:r>
            <a:r>
              <a:rPr sz="2400" spc="-10" dirty="0">
                <a:latin typeface="Carlito"/>
                <a:cs typeface="Carlito"/>
              </a:rPr>
              <a:t>on-prem </a:t>
            </a:r>
            <a:r>
              <a:rPr sz="2400" spc="-15" dirty="0">
                <a:latin typeface="Carlito"/>
                <a:cs typeface="Carlito"/>
              </a:rPr>
              <a:t>Data </a:t>
            </a:r>
            <a:r>
              <a:rPr sz="2400" spc="-10" dirty="0">
                <a:latin typeface="Carlito"/>
                <a:cs typeface="Carlito"/>
              </a:rPr>
              <a:t>Center </a:t>
            </a:r>
            <a:r>
              <a:rPr sz="2400" dirty="0">
                <a:latin typeface="Carlito"/>
                <a:cs typeface="Carlito"/>
              </a:rPr>
              <a:t>if </a:t>
            </a:r>
            <a:r>
              <a:rPr sz="2400" spc="-5" dirty="0">
                <a:latin typeface="Carlito"/>
                <a:cs typeface="Carlito"/>
              </a:rPr>
              <a:t>using Direct</a:t>
            </a:r>
            <a:r>
              <a:rPr sz="2400" spc="-5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Connect</a:t>
            </a:r>
            <a:endParaRPr sz="2400">
              <a:latin typeface="Carlito"/>
              <a:cs typeface="Carlito"/>
            </a:endParaRPr>
          </a:p>
          <a:p>
            <a:pPr marL="469900" indent="-457200">
              <a:lnSpc>
                <a:spcPct val="100000"/>
              </a:lnSpc>
              <a:spcBef>
                <a:spcPts val="1010"/>
              </a:spcBef>
              <a:buSzPct val="60416"/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Carlito"/>
                <a:cs typeface="Carlito"/>
              </a:rPr>
              <a:t>Highly </a:t>
            </a:r>
            <a:r>
              <a:rPr sz="2400" spc="-10" dirty="0">
                <a:latin typeface="Carlito"/>
                <a:cs typeface="Carlito"/>
              </a:rPr>
              <a:t>available, redundant across </a:t>
            </a:r>
            <a:r>
              <a:rPr sz="2400" spc="-5" dirty="0">
                <a:latin typeface="Carlito"/>
                <a:cs typeface="Carlito"/>
              </a:rPr>
              <a:t>multiple</a:t>
            </a:r>
            <a:r>
              <a:rPr sz="2400" spc="-25" dirty="0">
                <a:latin typeface="Carlito"/>
                <a:cs typeface="Carlito"/>
              </a:rPr>
              <a:t> </a:t>
            </a:r>
            <a:r>
              <a:rPr sz="2400" spc="-20" dirty="0">
                <a:latin typeface="Carlito"/>
                <a:cs typeface="Carlito"/>
              </a:rPr>
              <a:t>Azs</a:t>
            </a:r>
            <a:endParaRPr sz="2400">
              <a:latin typeface="Carlito"/>
              <a:cs typeface="Carlito"/>
            </a:endParaRPr>
          </a:p>
          <a:p>
            <a:pPr marL="469900" indent="-457200">
              <a:lnSpc>
                <a:spcPct val="100000"/>
              </a:lnSpc>
              <a:spcBef>
                <a:spcPts val="994"/>
              </a:spcBef>
              <a:buSzPct val="60416"/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Carlito"/>
                <a:cs typeface="Carlito"/>
              </a:rPr>
              <a:t>Can </a:t>
            </a:r>
            <a:r>
              <a:rPr sz="2400" spc="-15" dirty="0">
                <a:latin typeface="Carlito"/>
                <a:cs typeface="Carlito"/>
              </a:rPr>
              <a:t>grow from </a:t>
            </a:r>
            <a:r>
              <a:rPr sz="2400" spc="-5" dirty="0">
                <a:latin typeface="Carlito"/>
                <a:cs typeface="Carlito"/>
              </a:rPr>
              <a:t>empty file </a:t>
            </a:r>
            <a:r>
              <a:rPr sz="2400" spc="-25" dirty="0">
                <a:latin typeface="Carlito"/>
                <a:cs typeface="Carlito"/>
              </a:rPr>
              <a:t>system </a:t>
            </a:r>
            <a:r>
              <a:rPr sz="2400" spc="-15" dirty="0">
                <a:latin typeface="Carlito"/>
                <a:cs typeface="Carlito"/>
              </a:rPr>
              <a:t>to </a:t>
            </a:r>
            <a:r>
              <a:rPr sz="2400" spc="-5" dirty="0">
                <a:latin typeface="Carlito"/>
                <a:cs typeface="Carlito"/>
              </a:rPr>
              <a:t>multiple </a:t>
            </a:r>
            <a:r>
              <a:rPr sz="2400" spc="-10" dirty="0">
                <a:latin typeface="Carlito"/>
                <a:cs typeface="Carlito"/>
              </a:rPr>
              <a:t>petabytes</a:t>
            </a:r>
            <a:r>
              <a:rPr sz="2400" spc="3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automatically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3691" y="870203"/>
            <a:ext cx="1211580" cy="91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70</a:t>
            </a:fld>
            <a:endParaRPr dirty="0"/>
          </a:p>
        </p:txBody>
      </p:sp>
    </p:spTree>
  </p:cSld>
  <p:clrMapOvr>
    <a:masterClrMapping/>
  </p:clrMapOvr>
  <p:transition spd="slow"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9768" y="958596"/>
            <a:ext cx="11233404" cy="48691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2213" y="295147"/>
            <a:ext cx="59715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60" dirty="0">
                <a:solidFill>
                  <a:srgbClr val="000000"/>
                </a:solidFill>
              </a:rPr>
              <a:t>EFS </a:t>
            </a:r>
            <a:r>
              <a:rPr sz="3200" spc="590" dirty="0">
                <a:solidFill>
                  <a:srgbClr val="000000"/>
                </a:solidFill>
              </a:rPr>
              <a:t>–</a:t>
            </a:r>
            <a:r>
              <a:rPr sz="3200" spc="-480" dirty="0">
                <a:solidFill>
                  <a:srgbClr val="000000"/>
                </a:solidFill>
              </a:rPr>
              <a:t> </a:t>
            </a:r>
            <a:r>
              <a:rPr sz="3200" spc="-225" dirty="0">
                <a:solidFill>
                  <a:srgbClr val="000000"/>
                </a:solidFill>
              </a:rPr>
              <a:t>Comparing </a:t>
            </a:r>
            <a:r>
              <a:rPr sz="3200" spc="-260" dirty="0">
                <a:solidFill>
                  <a:srgbClr val="000000"/>
                </a:solidFill>
              </a:rPr>
              <a:t>EFS </a:t>
            </a:r>
            <a:r>
              <a:rPr sz="3200" spc="-220" dirty="0">
                <a:solidFill>
                  <a:srgbClr val="000000"/>
                </a:solidFill>
              </a:rPr>
              <a:t>and </a:t>
            </a:r>
            <a:r>
              <a:rPr sz="3200" spc="-345" dirty="0">
                <a:solidFill>
                  <a:srgbClr val="000000"/>
                </a:solidFill>
              </a:rPr>
              <a:t>EBS</a:t>
            </a:r>
            <a:endParaRPr sz="32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71</a:t>
            </a:fld>
            <a:endParaRPr dirty="0"/>
          </a:p>
        </p:txBody>
      </p:sp>
    </p:spTree>
  </p:cSld>
  <p:clrMapOvr>
    <a:masterClrMapping/>
  </p:clrMapOvr>
  <p:transition spd="slow"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635" cy="6858000"/>
            <a:chOff x="0" y="0"/>
            <a:chExt cx="12192635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63337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5943600"/>
              <a:ext cx="9187815" cy="914400"/>
            </a:xfrm>
            <a:custGeom>
              <a:avLst/>
              <a:gdLst/>
              <a:ahLst/>
              <a:cxnLst/>
              <a:rect l="l" t="t" r="r" b="b"/>
              <a:pathLst>
                <a:path w="9187815" h="914400">
                  <a:moveTo>
                    <a:pt x="0" y="0"/>
                  </a:moveTo>
                  <a:lnTo>
                    <a:pt x="0" y="914400"/>
                  </a:lnTo>
                  <a:lnTo>
                    <a:pt x="9187332" y="914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9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03945" y="5645696"/>
              <a:ext cx="10288270" cy="1212850"/>
            </a:xfrm>
            <a:custGeom>
              <a:avLst/>
              <a:gdLst/>
              <a:ahLst/>
              <a:cxnLst/>
              <a:rect l="l" t="t" r="r" b="b"/>
              <a:pathLst>
                <a:path w="10288270" h="1212850">
                  <a:moveTo>
                    <a:pt x="10288066" y="0"/>
                  </a:moveTo>
                  <a:lnTo>
                    <a:pt x="0" y="1212303"/>
                  </a:lnTo>
                  <a:lnTo>
                    <a:pt x="10288066" y="1212303"/>
                  </a:lnTo>
                  <a:lnTo>
                    <a:pt x="10288066" y="0"/>
                  </a:lnTo>
                  <a:close/>
                </a:path>
              </a:pathLst>
            </a:custGeom>
            <a:solidFill>
              <a:srgbClr val="1874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60905" y="5957544"/>
              <a:ext cx="10231120" cy="901065"/>
            </a:xfrm>
            <a:custGeom>
              <a:avLst/>
              <a:gdLst/>
              <a:ahLst/>
              <a:cxnLst/>
              <a:rect l="l" t="t" r="r" b="b"/>
              <a:pathLst>
                <a:path w="10231120" h="901065">
                  <a:moveTo>
                    <a:pt x="10231107" y="0"/>
                  </a:moveTo>
                  <a:lnTo>
                    <a:pt x="0" y="900455"/>
                  </a:lnTo>
                  <a:lnTo>
                    <a:pt x="10231107" y="900455"/>
                  </a:lnTo>
                  <a:lnTo>
                    <a:pt x="10231107" y="0"/>
                  </a:lnTo>
                  <a:close/>
                </a:path>
              </a:pathLst>
            </a:custGeom>
            <a:solidFill>
              <a:srgbClr val="2C99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849356" y="6228588"/>
              <a:ext cx="1171955" cy="4404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409" dirty="0"/>
              <a:t>AWS</a:t>
            </a:r>
            <a:r>
              <a:rPr spc="-555" dirty="0"/>
              <a:t> </a:t>
            </a:r>
            <a:r>
              <a:rPr spc="-565" dirty="0"/>
              <a:t>Database  </a:t>
            </a:r>
            <a:r>
              <a:rPr spc="-440" dirty="0"/>
              <a:t>Overview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2417064" y="2315717"/>
            <a:ext cx="8242300" cy="4396105"/>
            <a:chOff x="2417064" y="2315717"/>
            <a:chExt cx="8242300" cy="4396105"/>
          </a:xfrm>
        </p:grpSpPr>
        <p:sp>
          <p:nvSpPr>
            <p:cNvPr id="10" name="object 10"/>
            <p:cNvSpPr/>
            <p:nvPr/>
          </p:nvSpPr>
          <p:spPr>
            <a:xfrm>
              <a:off x="2436114" y="2315717"/>
              <a:ext cx="0" cy="1135380"/>
            </a:xfrm>
            <a:custGeom>
              <a:avLst/>
              <a:gdLst/>
              <a:ahLst/>
              <a:cxnLst/>
              <a:rect l="l" t="t" r="r" b="b"/>
              <a:pathLst>
                <a:path h="1135379">
                  <a:moveTo>
                    <a:pt x="0" y="0"/>
                  </a:moveTo>
                  <a:lnTo>
                    <a:pt x="0" y="113477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967216" y="6376415"/>
              <a:ext cx="1691639" cy="3352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40" y="295147"/>
            <a:ext cx="45618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40" dirty="0">
                <a:solidFill>
                  <a:srgbClr val="000000"/>
                </a:solidFill>
              </a:rPr>
              <a:t>AWS </a:t>
            </a:r>
            <a:r>
              <a:rPr sz="3200" spc="-330" dirty="0">
                <a:solidFill>
                  <a:srgbClr val="000000"/>
                </a:solidFill>
              </a:rPr>
              <a:t>Database</a:t>
            </a:r>
            <a:r>
              <a:rPr sz="3200" spc="-390" dirty="0">
                <a:solidFill>
                  <a:srgbClr val="000000"/>
                </a:solidFill>
              </a:rPr>
              <a:t> </a:t>
            </a:r>
            <a:r>
              <a:rPr sz="3200" spc="-275" dirty="0">
                <a:solidFill>
                  <a:srgbClr val="000000"/>
                </a:solidFill>
              </a:rPr>
              <a:t>Services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1662683" y="789431"/>
            <a:ext cx="9409176" cy="49316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73</a:t>
            </a:fld>
            <a:endParaRPr dirty="0"/>
          </a:p>
        </p:txBody>
      </p:sp>
    </p:spTree>
  </p:cSld>
  <p:clrMapOvr>
    <a:masterClrMapping/>
  </p:clrMapOvr>
  <p:transition spd="slow"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9352" y="1013460"/>
            <a:ext cx="11804904" cy="4645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140" y="295147"/>
            <a:ext cx="72732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29" dirty="0">
                <a:solidFill>
                  <a:srgbClr val="000000"/>
                </a:solidFill>
              </a:rPr>
              <a:t>Workload </a:t>
            </a:r>
            <a:r>
              <a:rPr sz="3200" spc="-175" dirty="0">
                <a:solidFill>
                  <a:srgbClr val="000000"/>
                </a:solidFill>
              </a:rPr>
              <a:t>Driven </a:t>
            </a:r>
            <a:r>
              <a:rPr sz="3200" spc="-315" dirty="0">
                <a:solidFill>
                  <a:srgbClr val="000000"/>
                </a:solidFill>
              </a:rPr>
              <a:t>Data </a:t>
            </a:r>
            <a:r>
              <a:rPr sz="3200" spc="-295" dirty="0">
                <a:solidFill>
                  <a:srgbClr val="000000"/>
                </a:solidFill>
              </a:rPr>
              <a:t>Store</a:t>
            </a:r>
            <a:r>
              <a:rPr sz="3200" spc="-380" dirty="0">
                <a:solidFill>
                  <a:srgbClr val="000000"/>
                </a:solidFill>
              </a:rPr>
              <a:t> </a:t>
            </a:r>
            <a:r>
              <a:rPr sz="3200" spc="-260" dirty="0">
                <a:solidFill>
                  <a:srgbClr val="000000"/>
                </a:solidFill>
              </a:rPr>
              <a:t>Selection</a:t>
            </a:r>
            <a:endParaRPr sz="32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74</a:t>
            </a:fld>
            <a:endParaRPr dirty="0"/>
          </a:p>
        </p:txBody>
      </p:sp>
    </p:spTree>
  </p:cSld>
  <p:clrMapOvr>
    <a:masterClrMapping/>
  </p:clrMapOvr>
  <p:transition spd="slow"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40" y="295147"/>
            <a:ext cx="65659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320" dirty="0">
                <a:solidFill>
                  <a:srgbClr val="000000"/>
                </a:solidFill>
              </a:rPr>
              <a:t>RDS </a:t>
            </a:r>
            <a:r>
              <a:rPr sz="3200" spc="180" dirty="0">
                <a:solidFill>
                  <a:srgbClr val="000000"/>
                </a:solidFill>
              </a:rPr>
              <a:t>- </a:t>
            </a:r>
            <a:r>
              <a:rPr sz="3200" spc="-225" dirty="0">
                <a:solidFill>
                  <a:srgbClr val="000000"/>
                </a:solidFill>
              </a:rPr>
              <a:t>Relational </a:t>
            </a:r>
            <a:r>
              <a:rPr sz="3200" spc="-330" dirty="0">
                <a:solidFill>
                  <a:srgbClr val="000000"/>
                </a:solidFill>
              </a:rPr>
              <a:t>Database</a:t>
            </a:r>
            <a:r>
              <a:rPr sz="3200" spc="-825" dirty="0">
                <a:solidFill>
                  <a:srgbClr val="000000"/>
                </a:solidFill>
              </a:rPr>
              <a:t> </a:t>
            </a:r>
            <a:r>
              <a:rPr sz="3200" spc="-270" dirty="0">
                <a:solidFill>
                  <a:srgbClr val="000000"/>
                </a:solidFill>
              </a:rPr>
              <a:t>Service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961608" y="1500022"/>
            <a:ext cx="10555605" cy="358902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sz="2400" spc="-5" dirty="0">
                <a:latin typeface="Carlito"/>
                <a:cs typeface="Carlito"/>
              </a:rPr>
              <a:t>Fully managed </a:t>
            </a:r>
            <a:r>
              <a:rPr sz="2400" spc="-10" dirty="0">
                <a:latin typeface="Carlito"/>
                <a:cs typeface="Carlito"/>
              </a:rPr>
              <a:t>relational database </a:t>
            </a:r>
            <a:r>
              <a:rPr sz="2400" dirty="0">
                <a:latin typeface="Carlito"/>
                <a:cs typeface="Carlito"/>
              </a:rPr>
              <a:t>service </a:t>
            </a:r>
            <a:r>
              <a:rPr sz="2400" spc="-5" dirty="0">
                <a:latin typeface="Carlito"/>
                <a:cs typeface="Carlito"/>
              </a:rPr>
              <a:t>with the </a:t>
            </a:r>
            <a:r>
              <a:rPr sz="2400" spc="-10" dirty="0">
                <a:latin typeface="Carlito"/>
                <a:cs typeface="Carlito"/>
              </a:rPr>
              <a:t>following </a:t>
            </a:r>
            <a:r>
              <a:rPr sz="2400" spc="-30" dirty="0">
                <a:latin typeface="Carlito"/>
                <a:cs typeface="Carlito"/>
              </a:rPr>
              <a:t>key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advantages:</a:t>
            </a:r>
            <a:endParaRPr sz="2400">
              <a:latin typeface="Carlito"/>
              <a:cs typeface="Carlito"/>
            </a:endParaRPr>
          </a:p>
          <a:p>
            <a:pPr marL="469265" marR="788670" indent="-457200">
              <a:lnSpc>
                <a:spcPct val="100000"/>
              </a:lnSpc>
              <a:spcBef>
                <a:spcPts val="1010"/>
              </a:spcBef>
              <a:buSzPct val="60416"/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400" spc="-10" dirty="0">
                <a:latin typeface="Carlito"/>
                <a:cs typeface="Carlito"/>
              </a:rPr>
              <a:t>Amazon </a:t>
            </a:r>
            <a:r>
              <a:rPr sz="2400" spc="-5" dirty="0">
                <a:latin typeface="Carlito"/>
                <a:cs typeface="Carlito"/>
              </a:rPr>
              <a:t>manages </a:t>
            </a:r>
            <a:r>
              <a:rPr sz="2400" spc="-10" dirty="0">
                <a:latin typeface="Carlito"/>
                <a:cs typeface="Carlito"/>
              </a:rPr>
              <a:t>resource </a:t>
            </a:r>
            <a:r>
              <a:rPr sz="2400" spc="-20" dirty="0">
                <a:latin typeface="Carlito"/>
                <a:cs typeface="Carlito"/>
              </a:rPr>
              <a:t>redundancy, </a:t>
            </a:r>
            <a:r>
              <a:rPr sz="2400" spc="-15" dirty="0">
                <a:latin typeface="Carlito"/>
                <a:cs typeface="Carlito"/>
              </a:rPr>
              <a:t>software </a:t>
            </a:r>
            <a:r>
              <a:rPr sz="2400" spc="-5" dirty="0">
                <a:latin typeface="Carlito"/>
                <a:cs typeface="Carlito"/>
              </a:rPr>
              <a:t>patching, </a:t>
            </a:r>
            <a:r>
              <a:rPr sz="2400" spc="-10" dirty="0">
                <a:latin typeface="Carlito"/>
                <a:cs typeface="Carlito"/>
              </a:rPr>
              <a:t>backups, </a:t>
            </a:r>
            <a:r>
              <a:rPr sz="2400" spc="-15" dirty="0">
                <a:latin typeface="Carlito"/>
                <a:cs typeface="Carlito"/>
              </a:rPr>
              <a:t>failure  </a:t>
            </a:r>
            <a:r>
              <a:rPr sz="2400" spc="-5" dirty="0">
                <a:latin typeface="Carlito"/>
                <a:cs typeface="Carlito"/>
              </a:rPr>
              <a:t>detection and</a:t>
            </a:r>
            <a:r>
              <a:rPr sz="2400" spc="-2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recovery</a:t>
            </a:r>
            <a:endParaRPr sz="2400">
              <a:latin typeface="Carlito"/>
              <a:cs typeface="Carlito"/>
            </a:endParaRPr>
          </a:p>
          <a:p>
            <a:pPr marL="469900" indent="-457200">
              <a:lnSpc>
                <a:spcPct val="100000"/>
              </a:lnSpc>
              <a:spcBef>
                <a:spcPts val="994"/>
              </a:spcBef>
              <a:buSzPct val="60416"/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Carlito"/>
                <a:cs typeface="Carlito"/>
              </a:rPr>
              <a:t>Ability </a:t>
            </a:r>
            <a:r>
              <a:rPr sz="2400" spc="-15" dirty="0">
                <a:latin typeface="Carlito"/>
                <a:cs typeface="Carlito"/>
              </a:rPr>
              <a:t>to configure </a:t>
            </a:r>
            <a:r>
              <a:rPr sz="2400" spc="-5" dirty="0">
                <a:latin typeface="Carlito"/>
                <a:cs typeface="Carlito"/>
              </a:rPr>
              <a:t>specific </a:t>
            </a:r>
            <a:r>
              <a:rPr sz="2400" spc="-10" dirty="0">
                <a:latin typeface="Carlito"/>
                <a:cs typeface="Carlito"/>
              </a:rPr>
              <a:t>resources </a:t>
            </a:r>
            <a:r>
              <a:rPr sz="2400" spc="-15" dirty="0">
                <a:latin typeface="Carlito"/>
                <a:cs typeface="Carlito"/>
              </a:rPr>
              <a:t>to cost-effectively </a:t>
            </a:r>
            <a:r>
              <a:rPr sz="2400" spc="-5" dirty="0">
                <a:latin typeface="Carlito"/>
                <a:cs typeface="Carlito"/>
              </a:rPr>
              <a:t>scale </a:t>
            </a:r>
            <a:r>
              <a:rPr sz="2400" spc="-10" dirty="0">
                <a:latin typeface="Carlito"/>
                <a:cs typeface="Carlito"/>
              </a:rPr>
              <a:t>your</a:t>
            </a:r>
            <a:r>
              <a:rPr sz="2400" spc="6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application</a:t>
            </a:r>
            <a:endParaRPr sz="2400">
              <a:latin typeface="Carlito"/>
              <a:cs typeface="Carlito"/>
            </a:endParaRPr>
          </a:p>
          <a:p>
            <a:pPr marL="469265" marR="5080" indent="-457200">
              <a:lnSpc>
                <a:spcPct val="100000"/>
              </a:lnSpc>
              <a:spcBef>
                <a:spcPts val="994"/>
              </a:spcBef>
              <a:buSzPct val="60416"/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400" spc="-15" dirty="0">
                <a:latin typeface="Carlito"/>
                <a:cs typeface="Carlito"/>
              </a:rPr>
              <a:t>Pay-as-you-go </a:t>
            </a:r>
            <a:r>
              <a:rPr sz="2400" spc="-5" dirty="0">
                <a:latin typeface="Carlito"/>
                <a:cs typeface="Carlito"/>
              </a:rPr>
              <a:t>model </a:t>
            </a:r>
            <a:r>
              <a:rPr sz="2400" spc="-15" dirty="0">
                <a:latin typeface="Carlito"/>
                <a:cs typeface="Carlito"/>
              </a:rPr>
              <a:t>offering </a:t>
            </a:r>
            <a:r>
              <a:rPr sz="2400" spc="-5" dirty="0">
                <a:latin typeface="Carlito"/>
                <a:cs typeface="Carlito"/>
              </a:rPr>
              <a:t>included license or license portability [see fine </a:t>
            </a:r>
            <a:r>
              <a:rPr sz="2400" spc="-10" dirty="0">
                <a:latin typeface="Carlito"/>
                <a:cs typeface="Carlito"/>
              </a:rPr>
              <a:t>print  </a:t>
            </a:r>
            <a:r>
              <a:rPr sz="2400" spc="-15" dirty="0">
                <a:latin typeface="Carlito"/>
                <a:cs typeface="Carlito"/>
              </a:rPr>
              <a:t>to </a:t>
            </a:r>
            <a:r>
              <a:rPr sz="2400" spc="-10" dirty="0">
                <a:latin typeface="Carlito"/>
                <a:cs typeface="Carlito"/>
              </a:rPr>
              <a:t>ensure </a:t>
            </a:r>
            <a:r>
              <a:rPr sz="2400" dirty="0">
                <a:latin typeface="Carlito"/>
                <a:cs typeface="Carlito"/>
              </a:rPr>
              <a:t>license </a:t>
            </a:r>
            <a:r>
              <a:rPr sz="2400" spc="-5" dirty="0">
                <a:latin typeface="Carlito"/>
                <a:cs typeface="Carlito"/>
              </a:rPr>
              <a:t>compliance]</a:t>
            </a:r>
            <a:endParaRPr sz="2400">
              <a:latin typeface="Carlito"/>
              <a:cs typeface="Carlito"/>
            </a:endParaRPr>
          </a:p>
          <a:p>
            <a:pPr marL="469265" marR="140335" indent="-457200">
              <a:lnSpc>
                <a:spcPct val="100000"/>
              </a:lnSpc>
              <a:spcBef>
                <a:spcPts val="1010"/>
              </a:spcBef>
              <a:buSzPct val="60416"/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Carlito"/>
                <a:cs typeface="Carlito"/>
              </a:rPr>
              <a:t>Streamlined management </a:t>
            </a:r>
            <a:r>
              <a:rPr sz="2400" spc="-10" dirty="0">
                <a:latin typeface="Carlito"/>
                <a:cs typeface="Carlito"/>
              </a:rPr>
              <a:t>options </a:t>
            </a:r>
            <a:r>
              <a:rPr sz="2400" spc="-15" dirty="0">
                <a:latin typeface="Carlito"/>
                <a:cs typeface="Carlito"/>
              </a:rPr>
              <a:t>to </a:t>
            </a:r>
            <a:r>
              <a:rPr sz="2400" dirty="0">
                <a:latin typeface="Carlito"/>
                <a:cs typeface="Carlito"/>
              </a:rPr>
              <a:t>easily </a:t>
            </a:r>
            <a:r>
              <a:rPr sz="2400" spc="-15" dirty="0">
                <a:latin typeface="Carlito"/>
                <a:cs typeface="Carlito"/>
              </a:rPr>
              <a:t>configure </a:t>
            </a:r>
            <a:r>
              <a:rPr sz="2400" spc="-5" dirty="0">
                <a:latin typeface="Carlito"/>
                <a:cs typeface="Carlito"/>
              </a:rPr>
              <a:t>highly </a:t>
            </a:r>
            <a:r>
              <a:rPr sz="2400" spc="-10" dirty="0">
                <a:latin typeface="Carlito"/>
                <a:cs typeface="Carlito"/>
              </a:rPr>
              <a:t>available topologies,  </a:t>
            </a:r>
            <a:r>
              <a:rPr sz="2400" spc="-15" dirty="0">
                <a:latin typeface="Carlito"/>
                <a:cs typeface="Carlito"/>
              </a:rPr>
              <a:t>create </a:t>
            </a:r>
            <a:r>
              <a:rPr sz="2400" spc="-10" dirty="0">
                <a:latin typeface="Carlito"/>
                <a:cs typeface="Carlito"/>
              </a:rPr>
              <a:t>database </a:t>
            </a:r>
            <a:r>
              <a:rPr sz="2400" spc="-5" dirty="0">
                <a:latin typeface="Carlito"/>
                <a:cs typeface="Carlito"/>
              </a:rPr>
              <a:t>snapshots and deploy </a:t>
            </a:r>
            <a:r>
              <a:rPr sz="2400" spc="-15" dirty="0">
                <a:latin typeface="Carlito"/>
                <a:cs typeface="Carlito"/>
              </a:rPr>
              <a:t>test</a:t>
            </a:r>
            <a:r>
              <a:rPr sz="2400" spc="-10" dirty="0">
                <a:latin typeface="Carlito"/>
                <a:cs typeface="Carlito"/>
              </a:rPr>
              <a:t> instances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924800" y="0"/>
            <a:ext cx="1752599" cy="13837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75</a:t>
            </a:fld>
            <a:endParaRPr dirty="0"/>
          </a:p>
        </p:txBody>
      </p:sp>
    </p:spTree>
  </p:cSld>
  <p:clrMapOvr>
    <a:masterClrMapping/>
  </p:clrMapOvr>
  <p:transition spd="slow"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736" y="295147"/>
            <a:ext cx="65659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320" dirty="0">
                <a:solidFill>
                  <a:srgbClr val="000000"/>
                </a:solidFill>
              </a:rPr>
              <a:t>RDS </a:t>
            </a:r>
            <a:r>
              <a:rPr sz="3200" spc="180" dirty="0">
                <a:solidFill>
                  <a:srgbClr val="000000"/>
                </a:solidFill>
              </a:rPr>
              <a:t>- </a:t>
            </a:r>
            <a:r>
              <a:rPr sz="3200" spc="-225" dirty="0">
                <a:solidFill>
                  <a:srgbClr val="000000"/>
                </a:solidFill>
              </a:rPr>
              <a:t>Relational </a:t>
            </a:r>
            <a:r>
              <a:rPr sz="3200" spc="-330" dirty="0">
                <a:solidFill>
                  <a:srgbClr val="000000"/>
                </a:solidFill>
              </a:rPr>
              <a:t>Database</a:t>
            </a:r>
            <a:r>
              <a:rPr sz="3200" spc="-825" dirty="0">
                <a:solidFill>
                  <a:srgbClr val="000000"/>
                </a:solidFill>
              </a:rPr>
              <a:t> </a:t>
            </a:r>
            <a:r>
              <a:rPr sz="3200" spc="-270" dirty="0">
                <a:solidFill>
                  <a:srgbClr val="000000"/>
                </a:solidFill>
              </a:rPr>
              <a:t>Service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99501" y="1480895"/>
            <a:ext cx="3308350" cy="361950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910"/>
              </a:spcBef>
              <a:buFont typeface="Wingdings"/>
              <a:buChar char=""/>
              <a:tabLst>
                <a:tab pos="469900" algn="l"/>
              </a:tabLst>
            </a:pPr>
            <a:r>
              <a:rPr sz="2900" spc="-330" dirty="0">
                <a:latin typeface="Arial Black"/>
                <a:cs typeface="Arial Black"/>
              </a:rPr>
              <a:t>6</a:t>
            </a:r>
            <a:r>
              <a:rPr sz="2900" spc="-260" dirty="0">
                <a:latin typeface="Arial Black"/>
                <a:cs typeface="Arial Black"/>
              </a:rPr>
              <a:t> </a:t>
            </a:r>
            <a:r>
              <a:rPr sz="2900" spc="-210" dirty="0">
                <a:latin typeface="Arial Black"/>
                <a:cs typeface="Arial Black"/>
              </a:rPr>
              <a:t>Platforms</a:t>
            </a:r>
            <a:endParaRPr sz="2900">
              <a:latin typeface="Arial Black"/>
              <a:cs typeface="Arial Black"/>
            </a:endParaRPr>
          </a:p>
          <a:p>
            <a:pPr marL="1213485" lvl="1" indent="-457834">
              <a:lnSpc>
                <a:spcPct val="100000"/>
              </a:lnSpc>
              <a:spcBef>
                <a:spcPts val="490"/>
              </a:spcBef>
              <a:buAutoNum type="arabicPeriod"/>
              <a:tabLst>
                <a:tab pos="1213485" algn="l"/>
                <a:tab pos="1214120" algn="l"/>
              </a:tabLst>
            </a:pPr>
            <a:r>
              <a:rPr sz="1800" spc="-175" dirty="0">
                <a:latin typeface="Arial Black"/>
                <a:cs typeface="Arial Black"/>
              </a:rPr>
              <a:t>Oracle</a:t>
            </a:r>
            <a:endParaRPr sz="1800">
              <a:latin typeface="Arial Black"/>
              <a:cs typeface="Arial Black"/>
            </a:endParaRPr>
          </a:p>
          <a:p>
            <a:pPr marL="1213485" lvl="1" indent="-457834">
              <a:lnSpc>
                <a:spcPct val="100000"/>
              </a:lnSpc>
              <a:spcBef>
                <a:spcPts val="430"/>
              </a:spcBef>
              <a:buAutoNum type="arabicPeriod"/>
              <a:tabLst>
                <a:tab pos="1213485" algn="l"/>
                <a:tab pos="1214120" algn="l"/>
              </a:tabLst>
            </a:pPr>
            <a:r>
              <a:rPr sz="1800" spc="-150" dirty="0">
                <a:latin typeface="Arial Black"/>
                <a:cs typeface="Arial Black"/>
              </a:rPr>
              <a:t>MS</a:t>
            </a:r>
            <a:r>
              <a:rPr sz="1800" spc="-165" dirty="0">
                <a:latin typeface="Arial Black"/>
                <a:cs typeface="Arial Black"/>
              </a:rPr>
              <a:t> </a:t>
            </a:r>
            <a:r>
              <a:rPr sz="1800" spc="-210" dirty="0">
                <a:latin typeface="Arial Black"/>
                <a:cs typeface="Arial Black"/>
              </a:rPr>
              <a:t>SQL</a:t>
            </a:r>
            <a:endParaRPr sz="1800">
              <a:latin typeface="Arial Black"/>
              <a:cs typeface="Arial Black"/>
            </a:endParaRPr>
          </a:p>
          <a:p>
            <a:pPr marL="1213485" lvl="1" indent="-457834">
              <a:lnSpc>
                <a:spcPct val="100000"/>
              </a:lnSpc>
              <a:spcBef>
                <a:spcPts val="434"/>
              </a:spcBef>
              <a:buAutoNum type="arabicPeriod"/>
              <a:tabLst>
                <a:tab pos="1213485" algn="l"/>
                <a:tab pos="1214120" algn="l"/>
              </a:tabLst>
            </a:pPr>
            <a:r>
              <a:rPr sz="1800" spc="-155" dirty="0">
                <a:latin typeface="Arial Black"/>
                <a:cs typeface="Arial Black"/>
              </a:rPr>
              <a:t>MySQL</a:t>
            </a:r>
            <a:endParaRPr sz="1800">
              <a:latin typeface="Arial Black"/>
              <a:cs typeface="Arial Black"/>
            </a:endParaRPr>
          </a:p>
          <a:p>
            <a:pPr marL="1213485" lvl="1" indent="-457834">
              <a:lnSpc>
                <a:spcPct val="100000"/>
              </a:lnSpc>
              <a:spcBef>
                <a:spcPts val="430"/>
              </a:spcBef>
              <a:buAutoNum type="arabicPeriod"/>
              <a:tabLst>
                <a:tab pos="1213485" algn="l"/>
                <a:tab pos="1214120" algn="l"/>
              </a:tabLst>
            </a:pPr>
            <a:r>
              <a:rPr sz="1800" spc="-190" dirty="0">
                <a:latin typeface="Arial Black"/>
                <a:cs typeface="Arial Black"/>
              </a:rPr>
              <a:t>PostgreSQL</a:t>
            </a:r>
            <a:endParaRPr sz="1800">
              <a:latin typeface="Arial Black"/>
              <a:cs typeface="Arial Black"/>
            </a:endParaRPr>
          </a:p>
          <a:p>
            <a:pPr marL="1213485" lvl="1" indent="-457834">
              <a:lnSpc>
                <a:spcPct val="100000"/>
              </a:lnSpc>
              <a:spcBef>
                <a:spcPts val="430"/>
              </a:spcBef>
              <a:buAutoNum type="arabicPeriod"/>
              <a:tabLst>
                <a:tab pos="1213485" algn="l"/>
                <a:tab pos="1214120" algn="l"/>
              </a:tabLst>
            </a:pPr>
            <a:r>
              <a:rPr sz="1800" spc="-145" dirty="0">
                <a:latin typeface="Arial Black"/>
                <a:cs typeface="Arial Black"/>
              </a:rPr>
              <a:t>MariaDB</a:t>
            </a:r>
            <a:endParaRPr sz="1800">
              <a:latin typeface="Arial Black"/>
              <a:cs typeface="Arial Black"/>
            </a:endParaRPr>
          </a:p>
          <a:p>
            <a:pPr marL="1213485" lvl="1" indent="-457834">
              <a:lnSpc>
                <a:spcPct val="100000"/>
              </a:lnSpc>
              <a:spcBef>
                <a:spcPts val="434"/>
              </a:spcBef>
              <a:buAutoNum type="arabicPeriod"/>
              <a:tabLst>
                <a:tab pos="1213485" algn="l"/>
                <a:tab pos="1214120" algn="l"/>
              </a:tabLst>
            </a:pPr>
            <a:r>
              <a:rPr sz="1800" spc="-114" dirty="0">
                <a:latin typeface="Arial Black"/>
                <a:cs typeface="Arial Black"/>
              </a:rPr>
              <a:t>Amazon</a:t>
            </a:r>
            <a:r>
              <a:rPr sz="1800" spc="-175" dirty="0">
                <a:latin typeface="Arial Black"/>
                <a:cs typeface="Arial Black"/>
              </a:rPr>
              <a:t> </a:t>
            </a:r>
            <a:r>
              <a:rPr sz="1800" spc="-135" dirty="0">
                <a:latin typeface="Arial Black"/>
                <a:cs typeface="Arial Black"/>
              </a:rPr>
              <a:t>Aurora</a:t>
            </a:r>
            <a:endParaRPr sz="1800">
              <a:latin typeface="Arial Black"/>
              <a:cs typeface="Arial Black"/>
            </a:endParaRPr>
          </a:p>
          <a:p>
            <a:pPr marL="680085" indent="-457834">
              <a:lnSpc>
                <a:spcPct val="100000"/>
              </a:lnSpc>
              <a:spcBef>
                <a:spcPts val="685"/>
              </a:spcBef>
              <a:buFont typeface="Wingdings"/>
              <a:buChar char=""/>
              <a:tabLst>
                <a:tab pos="680720" algn="l"/>
              </a:tabLst>
            </a:pPr>
            <a:r>
              <a:rPr sz="2900" spc="-120" dirty="0">
                <a:latin typeface="Arial Black"/>
                <a:cs typeface="Arial Black"/>
              </a:rPr>
              <a:t>Fully</a:t>
            </a:r>
            <a:r>
              <a:rPr sz="2900" spc="-295" dirty="0">
                <a:latin typeface="Arial Black"/>
                <a:cs typeface="Arial Black"/>
              </a:rPr>
              <a:t> </a:t>
            </a:r>
            <a:r>
              <a:rPr sz="2900" spc="-240" dirty="0">
                <a:latin typeface="Arial Black"/>
                <a:cs typeface="Arial Black"/>
              </a:rPr>
              <a:t>managed</a:t>
            </a:r>
            <a:endParaRPr sz="2900">
              <a:latin typeface="Arial Black"/>
              <a:cs typeface="Arial Black"/>
            </a:endParaRPr>
          </a:p>
          <a:p>
            <a:pPr marL="680085" indent="-457834">
              <a:lnSpc>
                <a:spcPct val="100000"/>
              </a:lnSpc>
              <a:spcBef>
                <a:spcPts val="745"/>
              </a:spcBef>
              <a:buFont typeface="Wingdings"/>
              <a:buChar char=""/>
              <a:tabLst>
                <a:tab pos="680720" algn="l"/>
              </a:tabLst>
            </a:pPr>
            <a:r>
              <a:rPr sz="2900" spc="-285" dirty="0">
                <a:latin typeface="Arial Black"/>
                <a:cs typeface="Arial Black"/>
              </a:rPr>
              <a:t>Zero</a:t>
            </a:r>
            <a:r>
              <a:rPr sz="2900" spc="-250" dirty="0">
                <a:latin typeface="Arial Black"/>
                <a:cs typeface="Arial Black"/>
              </a:rPr>
              <a:t> </a:t>
            </a:r>
            <a:r>
              <a:rPr sz="2900" spc="-150" dirty="0">
                <a:latin typeface="Arial Black"/>
                <a:cs typeface="Arial Black"/>
              </a:rPr>
              <a:t>admin</a:t>
            </a:r>
            <a:endParaRPr sz="290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01351" y="4266214"/>
            <a:ext cx="1468147" cy="996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08235" y="3907535"/>
            <a:ext cx="2468879" cy="12710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15455" y="3589020"/>
            <a:ext cx="2572511" cy="11795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90076" y="2415539"/>
            <a:ext cx="2958083" cy="7528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96711" y="1545336"/>
            <a:ext cx="3112008" cy="4419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59708" y="1892329"/>
            <a:ext cx="1447800" cy="15371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76</a:t>
            </a:fld>
            <a:endParaRPr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569785"/>
            <a:ext cx="238633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40" dirty="0">
                <a:solidFill>
                  <a:srgbClr val="000000"/>
                </a:solidFill>
              </a:rPr>
              <a:t>AWS</a:t>
            </a:r>
            <a:r>
              <a:rPr sz="3200" spc="-340" dirty="0">
                <a:solidFill>
                  <a:srgbClr val="000000"/>
                </a:solidFill>
              </a:rPr>
              <a:t> </a:t>
            </a:r>
            <a:r>
              <a:rPr sz="3200" spc="-210" dirty="0">
                <a:solidFill>
                  <a:srgbClr val="000000"/>
                </a:solidFill>
              </a:rPr>
              <a:t>Aurora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688085" y="1696110"/>
            <a:ext cx="8947150" cy="42341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90" dirty="0">
                <a:latin typeface="Arial Black"/>
                <a:cs typeface="Arial Black"/>
              </a:rPr>
              <a:t>Fully </a:t>
            </a:r>
            <a:r>
              <a:rPr sz="2000" spc="-175" dirty="0">
                <a:latin typeface="Arial Black"/>
                <a:cs typeface="Arial Black"/>
              </a:rPr>
              <a:t>managed </a:t>
            </a:r>
            <a:r>
              <a:rPr sz="2000" spc="-145" dirty="0">
                <a:latin typeface="Arial Black"/>
                <a:cs typeface="Arial Black"/>
              </a:rPr>
              <a:t>relational </a:t>
            </a:r>
            <a:r>
              <a:rPr sz="2000" spc="-215" dirty="0">
                <a:latin typeface="Arial Black"/>
                <a:cs typeface="Arial Black"/>
              </a:rPr>
              <a:t>database </a:t>
            </a:r>
            <a:r>
              <a:rPr sz="2000" spc="-145" dirty="0">
                <a:latin typeface="Arial Black"/>
                <a:cs typeface="Arial Black"/>
              </a:rPr>
              <a:t>engine </a:t>
            </a:r>
            <a:r>
              <a:rPr sz="2000" spc="-160" dirty="0">
                <a:latin typeface="Arial Black"/>
                <a:cs typeface="Arial Black"/>
              </a:rPr>
              <a:t>that </a:t>
            </a:r>
            <a:r>
              <a:rPr sz="2000" spc="-170" dirty="0">
                <a:latin typeface="Arial Black"/>
                <a:cs typeface="Arial Black"/>
              </a:rPr>
              <a:t>combines </a:t>
            </a:r>
            <a:r>
              <a:rPr sz="2000" spc="-165" dirty="0">
                <a:latin typeface="Arial Black"/>
                <a:cs typeface="Arial Black"/>
              </a:rPr>
              <a:t>the </a:t>
            </a:r>
            <a:r>
              <a:rPr sz="2000" spc="-210" dirty="0">
                <a:latin typeface="Arial Black"/>
                <a:cs typeface="Arial Black"/>
              </a:rPr>
              <a:t>speed </a:t>
            </a:r>
            <a:r>
              <a:rPr sz="2000" spc="-140" dirty="0">
                <a:latin typeface="Arial Black"/>
                <a:cs typeface="Arial Black"/>
              </a:rPr>
              <a:t>and  </a:t>
            </a:r>
            <a:r>
              <a:rPr sz="2000" spc="-130" dirty="0">
                <a:latin typeface="Arial Black"/>
                <a:cs typeface="Arial Black"/>
              </a:rPr>
              <a:t>availability</a:t>
            </a:r>
            <a:r>
              <a:rPr sz="2000" spc="-180" dirty="0">
                <a:latin typeface="Arial Black"/>
                <a:cs typeface="Arial Black"/>
              </a:rPr>
              <a:t> </a:t>
            </a:r>
            <a:r>
              <a:rPr sz="2000" spc="-140" dirty="0">
                <a:latin typeface="Arial Black"/>
                <a:cs typeface="Arial Black"/>
              </a:rPr>
              <a:t>of</a:t>
            </a:r>
            <a:r>
              <a:rPr sz="2000" spc="-185" dirty="0">
                <a:latin typeface="Arial Black"/>
                <a:cs typeface="Arial Black"/>
              </a:rPr>
              <a:t> </a:t>
            </a:r>
            <a:r>
              <a:rPr sz="2000" spc="-90" dirty="0">
                <a:latin typeface="Arial Black"/>
                <a:cs typeface="Arial Black"/>
              </a:rPr>
              <a:t>high-end</a:t>
            </a:r>
            <a:r>
              <a:rPr sz="2000" spc="-210" dirty="0">
                <a:latin typeface="Arial Black"/>
                <a:cs typeface="Arial Black"/>
              </a:rPr>
              <a:t> </a:t>
            </a:r>
            <a:r>
              <a:rPr sz="2000" spc="-165" dirty="0">
                <a:latin typeface="Arial Black"/>
                <a:cs typeface="Arial Black"/>
              </a:rPr>
              <a:t>commercial</a:t>
            </a:r>
            <a:r>
              <a:rPr sz="2000" spc="-204" dirty="0">
                <a:latin typeface="Arial Black"/>
                <a:cs typeface="Arial Black"/>
              </a:rPr>
              <a:t> </a:t>
            </a:r>
            <a:r>
              <a:rPr sz="2000" spc="-220" dirty="0">
                <a:latin typeface="Arial Black"/>
                <a:cs typeface="Arial Black"/>
              </a:rPr>
              <a:t>databases</a:t>
            </a:r>
            <a:r>
              <a:rPr sz="2000" spc="-204" dirty="0">
                <a:latin typeface="Arial Black"/>
                <a:cs typeface="Arial Black"/>
              </a:rPr>
              <a:t> </a:t>
            </a:r>
            <a:r>
              <a:rPr sz="2000" spc="-130" dirty="0">
                <a:latin typeface="Arial Black"/>
                <a:cs typeface="Arial Black"/>
              </a:rPr>
              <a:t>with</a:t>
            </a:r>
            <a:r>
              <a:rPr sz="2000" spc="-195" dirty="0">
                <a:latin typeface="Arial Black"/>
                <a:cs typeface="Arial Black"/>
              </a:rPr>
              <a:t> </a:t>
            </a:r>
            <a:r>
              <a:rPr sz="2000" spc="-165" dirty="0">
                <a:latin typeface="Arial Black"/>
                <a:cs typeface="Arial Black"/>
              </a:rPr>
              <a:t>the</a:t>
            </a:r>
            <a:r>
              <a:rPr sz="2000" spc="-204" dirty="0">
                <a:latin typeface="Arial Black"/>
                <a:cs typeface="Arial Black"/>
              </a:rPr>
              <a:t> </a:t>
            </a:r>
            <a:r>
              <a:rPr sz="2000" spc="-120" dirty="0">
                <a:latin typeface="Arial Black"/>
                <a:cs typeface="Arial Black"/>
              </a:rPr>
              <a:t>simplicity</a:t>
            </a:r>
            <a:r>
              <a:rPr sz="2000" spc="-195" dirty="0">
                <a:latin typeface="Arial Black"/>
                <a:cs typeface="Arial Black"/>
              </a:rPr>
              <a:t> </a:t>
            </a:r>
            <a:r>
              <a:rPr sz="2000" spc="-140" dirty="0">
                <a:latin typeface="Arial Black"/>
                <a:cs typeface="Arial Black"/>
              </a:rPr>
              <a:t>and</a:t>
            </a:r>
            <a:r>
              <a:rPr sz="2000" spc="-195" dirty="0">
                <a:latin typeface="Arial Black"/>
                <a:cs typeface="Arial Black"/>
              </a:rPr>
              <a:t> </a:t>
            </a:r>
            <a:r>
              <a:rPr sz="2000" spc="-220" dirty="0">
                <a:latin typeface="Arial Black"/>
                <a:cs typeface="Arial Black"/>
              </a:rPr>
              <a:t>cost  </a:t>
            </a:r>
            <a:r>
              <a:rPr sz="2000" spc="-175" dirty="0">
                <a:latin typeface="Arial Black"/>
                <a:cs typeface="Arial Black"/>
              </a:rPr>
              <a:t>effectiveness </a:t>
            </a:r>
            <a:r>
              <a:rPr sz="2000" spc="-140" dirty="0">
                <a:latin typeface="Arial Black"/>
                <a:cs typeface="Arial Black"/>
              </a:rPr>
              <a:t>of </a:t>
            </a:r>
            <a:r>
              <a:rPr sz="2000" spc="-170" dirty="0">
                <a:latin typeface="Arial Black"/>
                <a:cs typeface="Arial Black"/>
              </a:rPr>
              <a:t>open </a:t>
            </a:r>
            <a:r>
              <a:rPr sz="2000" spc="-200" dirty="0">
                <a:latin typeface="Arial Black"/>
                <a:cs typeface="Arial Black"/>
              </a:rPr>
              <a:t>source</a:t>
            </a:r>
            <a:r>
              <a:rPr sz="2000" spc="-315" dirty="0">
                <a:latin typeface="Arial Black"/>
                <a:cs typeface="Arial Black"/>
              </a:rPr>
              <a:t> </a:t>
            </a:r>
            <a:r>
              <a:rPr sz="2000" spc="-215" dirty="0">
                <a:latin typeface="Arial Black"/>
                <a:cs typeface="Arial Black"/>
              </a:rPr>
              <a:t>databases.</a:t>
            </a:r>
            <a:endParaRPr sz="20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17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</a:pPr>
            <a:r>
              <a:rPr sz="2000" spc="-204" dirty="0">
                <a:latin typeface="Arial Black"/>
                <a:cs typeface="Arial Black"/>
              </a:rPr>
              <a:t>Key</a:t>
            </a:r>
            <a:r>
              <a:rPr sz="2000" spc="-190" dirty="0">
                <a:latin typeface="Arial Black"/>
                <a:cs typeface="Arial Black"/>
              </a:rPr>
              <a:t> </a:t>
            </a:r>
            <a:r>
              <a:rPr sz="2000" spc="-195" dirty="0">
                <a:latin typeface="Arial Black"/>
                <a:cs typeface="Arial Black"/>
              </a:rPr>
              <a:t>features:</a:t>
            </a:r>
            <a:endParaRPr sz="2000">
              <a:latin typeface="Arial Black"/>
              <a:cs typeface="Arial Black"/>
            </a:endParaRPr>
          </a:p>
          <a:p>
            <a:pPr marL="1003300" indent="-381635">
              <a:lnSpc>
                <a:spcPct val="100000"/>
              </a:lnSpc>
              <a:spcBef>
                <a:spcPts val="15"/>
              </a:spcBef>
              <a:buFont typeface="Courier New"/>
              <a:buChar char="o"/>
              <a:tabLst>
                <a:tab pos="1003300" algn="l"/>
                <a:tab pos="1003935" algn="l"/>
              </a:tabLst>
            </a:pPr>
            <a:r>
              <a:rPr sz="1600" spc="-140" dirty="0">
                <a:latin typeface="Arial Black"/>
                <a:cs typeface="Arial Black"/>
              </a:rPr>
              <a:t>Architected </a:t>
            </a:r>
            <a:r>
              <a:rPr sz="1600" spc="-105" dirty="0">
                <a:latin typeface="Arial Black"/>
                <a:cs typeface="Arial Black"/>
              </a:rPr>
              <a:t>for </a:t>
            </a:r>
            <a:r>
              <a:rPr sz="1600" spc="-229" dirty="0">
                <a:latin typeface="Arial Black"/>
                <a:cs typeface="Arial Black"/>
              </a:rPr>
              <a:t>99.99%</a:t>
            </a:r>
            <a:r>
              <a:rPr sz="1600" spc="-195" dirty="0">
                <a:latin typeface="Arial Black"/>
                <a:cs typeface="Arial Black"/>
              </a:rPr>
              <a:t> </a:t>
            </a:r>
            <a:r>
              <a:rPr sz="1600" spc="-110" dirty="0">
                <a:latin typeface="Arial Black"/>
                <a:cs typeface="Arial Black"/>
              </a:rPr>
              <a:t>availability</a:t>
            </a:r>
            <a:endParaRPr sz="1600">
              <a:latin typeface="Arial Black"/>
              <a:cs typeface="Arial Black"/>
            </a:endParaRPr>
          </a:p>
          <a:p>
            <a:pPr marL="1003300" indent="-381635">
              <a:lnSpc>
                <a:spcPct val="100000"/>
              </a:lnSpc>
              <a:buFont typeface="Courier New"/>
              <a:buChar char="o"/>
              <a:tabLst>
                <a:tab pos="1003300" algn="l"/>
                <a:tab pos="1003935" algn="l"/>
              </a:tabLst>
            </a:pPr>
            <a:r>
              <a:rPr sz="1600" spc="-135" dirty="0">
                <a:latin typeface="Arial Black"/>
                <a:cs typeface="Arial Black"/>
              </a:rPr>
              <a:t>Automatic </a:t>
            </a:r>
            <a:r>
              <a:rPr sz="1600" spc="-110" dirty="0">
                <a:latin typeface="Arial Black"/>
                <a:cs typeface="Arial Black"/>
              </a:rPr>
              <a:t>failover </a:t>
            </a:r>
            <a:r>
              <a:rPr sz="1600" spc="-260" dirty="0">
                <a:latin typeface="Arial Black"/>
                <a:cs typeface="Arial Black"/>
              </a:rPr>
              <a:t>&lt; </a:t>
            </a:r>
            <a:r>
              <a:rPr sz="1600" spc="-190" dirty="0">
                <a:latin typeface="Arial Black"/>
                <a:cs typeface="Arial Black"/>
              </a:rPr>
              <a:t>30s </a:t>
            </a:r>
            <a:r>
              <a:rPr sz="1600" spc="-145" dirty="0">
                <a:latin typeface="Arial Black"/>
                <a:cs typeface="Arial Black"/>
              </a:rPr>
              <a:t>(Possible </a:t>
            </a:r>
            <a:r>
              <a:rPr sz="1600" spc="-160" dirty="0">
                <a:latin typeface="Arial Black"/>
                <a:cs typeface="Arial Black"/>
              </a:rPr>
              <a:t>Oracle RAC</a:t>
            </a:r>
            <a:r>
              <a:rPr sz="1600" spc="-235" dirty="0">
                <a:latin typeface="Arial Black"/>
                <a:cs typeface="Arial Black"/>
              </a:rPr>
              <a:t> </a:t>
            </a:r>
            <a:r>
              <a:rPr sz="1600" spc="-114" dirty="0">
                <a:latin typeface="Arial Black"/>
                <a:cs typeface="Arial Black"/>
              </a:rPr>
              <a:t>solution)</a:t>
            </a:r>
            <a:endParaRPr sz="1600">
              <a:latin typeface="Arial Black"/>
              <a:cs typeface="Arial Black"/>
            </a:endParaRPr>
          </a:p>
          <a:p>
            <a:pPr marL="1003300" indent="-381635">
              <a:lnSpc>
                <a:spcPct val="100000"/>
              </a:lnSpc>
              <a:buFont typeface="Courier New"/>
              <a:buChar char="o"/>
              <a:tabLst>
                <a:tab pos="1003300" algn="l"/>
                <a:tab pos="1003935" algn="l"/>
              </a:tabLst>
            </a:pPr>
            <a:r>
              <a:rPr sz="1600" spc="-130" dirty="0">
                <a:latin typeface="Arial Black"/>
                <a:cs typeface="Arial Black"/>
              </a:rPr>
              <a:t>Enterprise </a:t>
            </a:r>
            <a:r>
              <a:rPr sz="1600" spc="-135" dirty="0">
                <a:latin typeface="Arial Black"/>
                <a:cs typeface="Arial Black"/>
              </a:rPr>
              <a:t>performance </a:t>
            </a:r>
            <a:r>
              <a:rPr sz="1600" spc="-165" dirty="0">
                <a:latin typeface="Arial Black"/>
                <a:cs typeface="Arial Black"/>
              </a:rPr>
              <a:t>(5x) </a:t>
            </a:r>
            <a:r>
              <a:rPr sz="1600" spc="-170" dirty="0">
                <a:latin typeface="Arial Black"/>
                <a:cs typeface="Arial Black"/>
              </a:rPr>
              <a:t>at </a:t>
            </a:r>
            <a:r>
              <a:rPr sz="1600" spc="-210" dirty="0">
                <a:latin typeface="Arial Black"/>
                <a:cs typeface="Arial Black"/>
              </a:rPr>
              <a:t>1/10 </a:t>
            </a:r>
            <a:r>
              <a:rPr sz="1600" spc="-140" dirty="0">
                <a:latin typeface="Arial Black"/>
                <a:cs typeface="Arial Black"/>
              </a:rPr>
              <a:t>the</a:t>
            </a:r>
            <a:r>
              <a:rPr sz="1600" spc="-25" dirty="0">
                <a:latin typeface="Arial Black"/>
                <a:cs typeface="Arial Black"/>
              </a:rPr>
              <a:t> </a:t>
            </a:r>
            <a:r>
              <a:rPr sz="1600" spc="-180" dirty="0">
                <a:latin typeface="Arial Black"/>
                <a:cs typeface="Arial Black"/>
              </a:rPr>
              <a:t>cost</a:t>
            </a:r>
            <a:endParaRPr sz="1600">
              <a:latin typeface="Arial Black"/>
              <a:cs typeface="Arial Black"/>
            </a:endParaRPr>
          </a:p>
          <a:p>
            <a:pPr marL="1003300" indent="-381635">
              <a:lnSpc>
                <a:spcPct val="100000"/>
              </a:lnSpc>
              <a:buFont typeface="Courier New"/>
              <a:buChar char="o"/>
              <a:tabLst>
                <a:tab pos="1003300" algn="l"/>
                <a:tab pos="1003935" algn="l"/>
              </a:tabLst>
            </a:pPr>
            <a:r>
              <a:rPr sz="1600" spc="-140" dirty="0">
                <a:latin typeface="Arial Black"/>
                <a:cs typeface="Arial Black"/>
              </a:rPr>
              <a:t>Compatible </a:t>
            </a:r>
            <a:r>
              <a:rPr sz="1600" spc="-110" dirty="0">
                <a:latin typeface="Arial Black"/>
                <a:cs typeface="Arial Black"/>
              </a:rPr>
              <a:t>with </a:t>
            </a:r>
            <a:r>
              <a:rPr sz="1600" spc="-140" dirty="0">
                <a:latin typeface="Arial Black"/>
                <a:cs typeface="Arial Black"/>
              </a:rPr>
              <a:t>MySQL </a:t>
            </a:r>
            <a:r>
              <a:rPr sz="1600" spc="-120" dirty="0">
                <a:latin typeface="Arial Black"/>
                <a:cs typeface="Arial Black"/>
              </a:rPr>
              <a:t>and</a:t>
            </a:r>
            <a:r>
              <a:rPr sz="1600" spc="-165" dirty="0">
                <a:latin typeface="Arial Black"/>
                <a:cs typeface="Arial Black"/>
              </a:rPr>
              <a:t> </a:t>
            </a:r>
            <a:r>
              <a:rPr sz="1600" spc="-170" dirty="0">
                <a:latin typeface="Arial Black"/>
                <a:cs typeface="Arial Black"/>
              </a:rPr>
              <a:t>PostgreSQL</a:t>
            </a:r>
            <a:endParaRPr sz="1600">
              <a:latin typeface="Arial Black"/>
              <a:cs typeface="Arial Black"/>
            </a:endParaRPr>
          </a:p>
          <a:p>
            <a:pPr marL="1003300" indent="-381635">
              <a:lnSpc>
                <a:spcPct val="100000"/>
              </a:lnSpc>
              <a:buFont typeface="Courier New"/>
              <a:buChar char="o"/>
              <a:tabLst>
                <a:tab pos="1003300" algn="l"/>
                <a:tab pos="1003935" algn="l"/>
              </a:tabLst>
            </a:pPr>
            <a:r>
              <a:rPr sz="1600" spc="-120" dirty="0">
                <a:latin typeface="Arial Black"/>
                <a:cs typeface="Arial Black"/>
              </a:rPr>
              <a:t>Automatically </a:t>
            </a:r>
            <a:r>
              <a:rPr sz="1600" spc="-160" dirty="0">
                <a:latin typeface="Arial Black"/>
                <a:cs typeface="Arial Black"/>
              </a:rPr>
              <a:t>grows </a:t>
            </a:r>
            <a:r>
              <a:rPr sz="1600" spc="-165" dirty="0">
                <a:latin typeface="Arial Black"/>
                <a:cs typeface="Arial Black"/>
              </a:rPr>
              <a:t>storage </a:t>
            </a:r>
            <a:r>
              <a:rPr sz="1600" spc="-190" dirty="0">
                <a:latin typeface="Arial Black"/>
                <a:cs typeface="Arial Black"/>
              </a:rPr>
              <a:t>as </a:t>
            </a:r>
            <a:r>
              <a:rPr sz="1600" spc="-165" dirty="0">
                <a:latin typeface="Arial Black"/>
                <a:cs typeface="Arial Black"/>
              </a:rPr>
              <a:t>needed, </a:t>
            </a:r>
            <a:r>
              <a:rPr sz="1600" spc="-125" dirty="0">
                <a:latin typeface="Arial Black"/>
                <a:cs typeface="Arial Black"/>
              </a:rPr>
              <a:t>up </a:t>
            </a:r>
            <a:r>
              <a:rPr sz="1600" spc="-155" dirty="0">
                <a:latin typeface="Arial Black"/>
                <a:cs typeface="Arial Black"/>
              </a:rPr>
              <a:t>to </a:t>
            </a:r>
            <a:r>
              <a:rPr sz="1600" spc="-175" dirty="0">
                <a:latin typeface="Arial Black"/>
                <a:cs typeface="Arial Black"/>
              </a:rPr>
              <a:t>64</a:t>
            </a:r>
            <a:r>
              <a:rPr sz="1600" spc="-35" dirty="0">
                <a:latin typeface="Arial Black"/>
                <a:cs typeface="Arial Black"/>
              </a:rPr>
              <a:t> </a:t>
            </a:r>
            <a:r>
              <a:rPr sz="1600" spc="-190" dirty="0">
                <a:latin typeface="Arial Black"/>
                <a:cs typeface="Arial Black"/>
              </a:rPr>
              <a:t>TB</a:t>
            </a:r>
            <a:endParaRPr sz="1600">
              <a:latin typeface="Arial Black"/>
              <a:cs typeface="Arial Black"/>
            </a:endParaRPr>
          </a:p>
          <a:p>
            <a:pPr marL="1003300" indent="-381635">
              <a:lnSpc>
                <a:spcPct val="100000"/>
              </a:lnSpc>
              <a:buFont typeface="Courier New"/>
              <a:buChar char="o"/>
              <a:tabLst>
                <a:tab pos="1003300" algn="l"/>
                <a:tab pos="1003935" algn="l"/>
              </a:tabLst>
            </a:pPr>
            <a:r>
              <a:rPr sz="1600" spc="-145" dirty="0">
                <a:latin typeface="Arial Black"/>
                <a:cs typeface="Arial Black"/>
              </a:rPr>
              <a:t>Easy </a:t>
            </a:r>
            <a:r>
              <a:rPr sz="1600" spc="-110" dirty="0">
                <a:latin typeface="Arial Black"/>
                <a:cs typeface="Arial Black"/>
              </a:rPr>
              <a:t>migration </a:t>
            </a:r>
            <a:r>
              <a:rPr sz="1600" spc="-100" dirty="0">
                <a:latin typeface="Arial Black"/>
                <a:cs typeface="Arial Black"/>
              </a:rPr>
              <a:t>from</a:t>
            </a:r>
            <a:r>
              <a:rPr sz="1600" spc="-175" dirty="0">
                <a:latin typeface="Arial Black"/>
                <a:cs typeface="Arial Black"/>
              </a:rPr>
              <a:t> </a:t>
            </a:r>
            <a:r>
              <a:rPr sz="1600" spc="-140" dirty="0">
                <a:latin typeface="Arial Black"/>
                <a:cs typeface="Arial Black"/>
              </a:rPr>
              <a:t>MySQL</a:t>
            </a:r>
            <a:endParaRPr sz="1600">
              <a:latin typeface="Arial Black"/>
              <a:cs typeface="Arial Black"/>
            </a:endParaRPr>
          </a:p>
          <a:p>
            <a:pPr marL="1003300" indent="-381635">
              <a:lnSpc>
                <a:spcPct val="100000"/>
              </a:lnSpc>
              <a:buFont typeface="Courier New"/>
              <a:buChar char="o"/>
              <a:tabLst>
                <a:tab pos="1003300" algn="l"/>
                <a:tab pos="1003935" algn="l"/>
              </a:tabLst>
            </a:pPr>
            <a:r>
              <a:rPr sz="1600" spc="-155" dirty="0">
                <a:latin typeface="Arial Black"/>
                <a:cs typeface="Arial Black"/>
              </a:rPr>
              <a:t>Up to </a:t>
            </a:r>
            <a:r>
              <a:rPr sz="1600" spc="-330" dirty="0">
                <a:latin typeface="Arial Black"/>
                <a:cs typeface="Arial Black"/>
              </a:rPr>
              <a:t>15 </a:t>
            </a:r>
            <a:r>
              <a:rPr sz="1600" spc="-120" dirty="0">
                <a:latin typeface="Arial Black"/>
                <a:cs typeface="Arial Black"/>
              </a:rPr>
              <a:t>Aurora </a:t>
            </a:r>
            <a:r>
              <a:rPr sz="1600" spc="-155" dirty="0">
                <a:latin typeface="Arial Black"/>
                <a:cs typeface="Arial Black"/>
              </a:rPr>
              <a:t>Replicas </a:t>
            </a:r>
            <a:r>
              <a:rPr sz="1600" spc="-45" dirty="0">
                <a:latin typeface="Arial Black"/>
                <a:cs typeface="Arial Black"/>
              </a:rPr>
              <a:t>in </a:t>
            </a:r>
            <a:r>
              <a:rPr sz="1600" spc="-190" dirty="0">
                <a:latin typeface="Arial Black"/>
                <a:cs typeface="Arial Black"/>
              </a:rPr>
              <a:t>a</a:t>
            </a:r>
            <a:r>
              <a:rPr sz="1600" spc="-215" dirty="0">
                <a:latin typeface="Arial Black"/>
                <a:cs typeface="Arial Black"/>
              </a:rPr>
              <a:t> </a:t>
            </a:r>
            <a:r>
              <a:rPr sz="1600" spc="-120" dirty="0">
                <a:latin typeface="Arial Black"/>
                <a:cs typeface="Arial Black"/>
              </a:rPr>
              <a:t>region</a:t>
            </a:r>
            <a:endParaRPr sz="1600">
              <a:latin typeface="Arial Black"/>
              <a:cs typeface="Arial Black"/>
            </a:endParaRPr>
          </a:p>
          <a:p>
            <a:pPr marL="1003300" indent="-381635">
              <a:lnSpc>
                <a:spcPct val="100000"/>
              </a:lnSpc>
              <a:buFont typeface="Courier New"/>
              <a:buChar char="o"/>
              <a:tabLst>
                <a:tab pos="1003300" algn="l"/>
                <a:tab pos="1003935" algn="l"/>
              </a:tabLst>
            </a:pPr>
            <a:r>
              <a:rPr sz="1600" spc="-120" dirty="0">
                <a:latin typeface="Arial Black"/>
                <a:cs typeface="Arial Black"/>
              </a:rPr>
              <a:t>Cross-region</a:t>
            </a:r>
            <a:r>
              <a:rPr sz="1600" spc="-155" dirty="0">
                <a:latin typeface="Arial Black"/>
                <a:cs typeface="Arial Black"/>
              </a:rPr>
              <a:t> </a:t>
            </a:r>
            <a:r>
              <a:rPr sz="1600" spc="-120" dirty="0">
                <a:latin typeface="Arial Black"/>
                <a:cs typeface="Arial Black"/>
              </a:rPr>
              <a:t>replication</a:t>
            </a:r>
            <a:endParaRPr sz="1600">
              <a:latin typeface="Arial Black"/>
              <a:cs typeface="Arial Black"/>
            </a:endParaRPr>
          </a:p>
          <a:p>
            <a:pPr marL="1003300" indent="-381635">
              <a:lnSpc>
                <a:spcPct val="100000"/>
              </a:lnSpc>
              <a:buFont typeface="Courier New"/>
              <a:buChar char="o"/>
              <a:tabLst>
                <a:tab pos="1003300" algn="l"/>
                <a:tab pos="1003935" algn="l"/>
              </a:tabLst>
            </a:pPr>
            <a:r>
              <a:rPr sz="1600" spc="-110" dirty="0">
                <a:latin typeface="Arial Black"/>
                <a:cs typeface="Arial Black"/>
              </a:rPr>
              <a:t>Encryption </a:t>
            </a:r>
            <a:r>
              <a:rPr sz="1600" spc="-85" dirty="0">
                <a:latin typeface="Arial Black"/>
                <a:cs typeface="Arial Black"/>
              </a:rPr>
              <a:t>in-transit </a:t>
            </a:r>
            <a:r>
              <a:rPr sz="1600" spc="-120" dirty="0">
                <a:latin typeface="Arial Black"/>
                <a:cs typeface="Arial Black"/>
              </a:rPr>
              <a:t>and </a:t>
            </a:r>
            <a:r>
              <a:rPr sz="1600" spc="-170" dirty="0">
                <a:latin typeface="Arial Black"/>
                <a:cs typeface="Arial Black"/>
              </a:rPr>
              <a:t>at</a:t>
            </a:r>
            <a:r>
              <a:rPr sz="1600" spc="-250" dirty="0">
                <a:latin typeface="Arial Black"/>
                <a:cs typeface="Arial Black"/>
              </a:rPr>
              <a:t> </a:t>
            </a:r>
            <a:r>
              <a:rPr sz="1600" spc="-150" dirty="0">
                <a:latin typeface="Arial Black"/>
                <a:cs typeface="Arial Black"/>
              </a:rPr>
              <a:t>rest</a:t>
            </a:r>
            <a:endParaRPr sz="1600">
              <a:latin typeface="Arial Black"/>
              <a:cs typeface="Arial Black"/>
            </a:endParaRPr>
          </a:p>
          <a:p>
            <a:pPr marL="1003300" indent="-381635">
              <a:lnSpc>
                <a:spcPct val="100000"/>
              </a:lnSpc>
              <a:buFont typeface="Courier New"/>
              <a:buChar char="o"/>
              <a:tabLst>
                <a:tab pos="1003300" algn="l"/>
                <a:tab pos="1003935" algn="l"/>
              </a:tabLst>
            </a:pPr>
            <a:r>
              <a:rPr sz="1600" spc="-120" dirty="0">
                <a:latin typeface="Arial Black"/>
                <a:cs typeface="Arial Black"/>
              </a:rPr>
              <a:t>Continuous </a:t>
            </a:r>
            <a:r>
              <a:rPr sz="1600" spc="-165" dirty="0">
                <a:latin typeface="Arial Black"/>
                <a:cs typeface="Arial Black"/>
              </a:rPr>
              <a:t>backup </a:t>
            </a:r>
            <a:r>
              <a:rPr sz="1600" spc="-155" dirty="0">
                <a:latin typeface="Arial Black"/>
                <a:cs typeface="Arial Black"/>
              </a:rPr>
              <a:t>to </a:t>
            </a:r>
            <a:r>
              <a:rPr sz="1600" spc="-210" dirty="0">
                <a:latin typeface="Arial Black"/>
                <a:cs typeface="Arial Black"/>
              </a:rPr>
              <a:t>S3 </a:t>
            </a:r>
            <a:r>
              <a:rPr sz="1600" spc="-325" dirty="0">
                <a:latin typeface="Arial Black"/>
                <a:cs typeface="Arial Black"/>
              </a:rPr>
              <a:t>(11 </a:t>
            </a:r>
            <a:r>
              <a:rPr sz="1600" spc="-175" dirty="0">
                <a:latin typeface="Arial Black"/>
                <a:cs typeface="Arial Black"/>
              </a:rPr>
              <a:t>9’s </a:t>
            </a:r>
            <a:r>
              <a:rPr sz="1600" spc="-160" dirty="0">
                <a:latin typeface="Arial Black"/>
                <a:cs typeface="Arial Black"/>
              </a:rPr>
              <a:t>data</a:t>
            </a:r>
            <a:r>
              <a:rPr sz="1600" spc="-60" dirty="0">
                <a:latin typeface="Arial Black"/>
                <a:cs typeface="Arial Black"/>
              </a:rPr>
              <a:t> </a:t>
            </a:r>
            <a:r>
              <a:rPr sz="1600" spc="-110" dirty="0">
                <a:latin typeface="Arial Black"/>
                <a:cs typeface="Arial Black"/>
              </a:rPr>
              <a:t>durability)</a:t>
            </a:r>
            <a:endParaRPr sz="1600">
              <a:latin typeface="Arial Black"/>
              <a:cs typeface="Arial Black"/>
            </a:endParaRPr>
          </a:p>
          <a:p>
            <a:pPr marL="1003300" indent="-381635">
              <a:lnSpc>
                <a:spcPct val="100000"/>
              </a:lnSpc>
              <a:buFont typeface="Courier New"/>
              <a:buChar char="o"/>
              <a:tabLst>
                <a:tab pos="1003300" algn="l"/>
                <a:tab pos="1003935" algn="l"/>
              </a:tabLst>
            </a:pPr>
            <a:r>
              <a:rPr sz="1600" spc="-75" dirty="0">
                <a:latin typeface="Arial Black"/>
                <a:cs typeface="Arial Black"/>
              </a:rPr>
              <a:t>Fully</a:t>
            </a:r>
            <a:r>
              <a:rPr sz="1600" spc="-160" dirty="0">
                <a:latin typeface="Arial Black"/>
                <a:cs typeface="Arial Black"/>
              </a:rPr>
              <a:t> </a:t>
            </a:r>
            <a:r>
              <a:rPr sz="1600" spc="-145" dirty="0">
                <a:latin typeface="Arial Black"/>
                <a:cs typeface="Arial Black"/>
              </a:rPr>
              <a:t>managed</a:t>
            </a:r>
            <a:endParaRPr sz="160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32776" y="3087457"/>
            <a:ext cx="2060911" cy="2187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77</a:t>
            </a:fld>
            <a:endParaRPr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40" y="246913"/>
            <a:ext cx="218630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29" dirty="0">
                <a:solidFill>
                  <a:srgbClr val="000000"/>
                </a:solidFill>
              </a:rPr>
              <a:t>D</a:t>
            </a:r>
            <a:r>
              <a:rPr sz="3200" spc="-185" dirty="0">
                <a:solidFill>
                  <a:srgbClr val="000000"/>
                </a:solidFill>
              </a:rPr>
              <a:t>y</a:t>
            </a:r>
            <a:r>
              <a:rPr sz="3200" spc="-180" dirty="0">
                <a:solidFill>
                  <a:srgbClr val="000000"/>
                </a:solidFill>
              </a:rPr>
              <a:t>na</a:t>
            </a:r>
            <a:r>
              <a:rPr sz="3200" spc="-270" dirty="0">
                <a:solidFill>
                  <a:srgbClr val="000000"/>
                </a:solidFill>
              </a:rPr>
              <a:t>m</a:t>
            </a:r>
            <a:r>
              <a:rPr sz="3200" spc="-340" dirty="0">
                <a:solidFill>
                  <a:srgbClr val="000000"/>
                </a:solidFill>
              </a:rPr>
              <a:t>o</a:t>
            </a:r>
            <a:r>
              <a:rPr sz="3200" spc="-330" dirty="0">
                <a:solidFill>
                  <a:srgbClr val="000000"/>
                </a:solidFill>
              </a:rPr>
              <a:t>DB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840739" y="1882025"/>
            <a:ext cx="10143490" cy="358902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sz="2400" spc="-5" dirty="0">
                <a:latin typeface="Carlito"/>
                <a:cs typeface="Carlito"/>
              </a:rPr>
              <a:t>Fully managed NoSQL </a:t>
            </a:r>
            <a:r>
              <a:rPr sz="2400" spc="-10" dirty="0">
                <a:latin typeface="Carlito"/>
                <a:cs typeface="Carlito"/>
              </a:rPr>
              <a:t>database </a:t>
            </a:r>
            <a:r>
              <a:rPr sz="2400" dirty="0">
                <a:latin typeface="Carlito"/>
                <a:cs typeface="Carlito"/>
              </a:rPr>
              <a:t>service </a:t>
            </a:r>
            <a:r>
              <a:rPr sz="2400" spc="-15" dirty="0">
                <a:latin typeface="Carlito"/>
                <a:cs typeface="Carlito"/>
              </a:rPr>
              <a:t>offering </a:t>
            </a:r>
            <a:r>
              <a:rPr sz="2400" spc="-5" dirty="0">
                <a:latin typeface="Carlito"/>
                <a:cs typeface="Carlito"/>
              </a:rPr>
              <a:t>the </a:t>
            </a:r>
            <a:r>
              <a:rPr sz="2400" spc="-10" dirty="0">
                <a:latin typeface="Carlito"/>
                <a:cs typeface="Carlito"/>
              </a:rPr>
              <a:t>following </a:t>
            </a:r>
            <a:r>
              <a:rPr sz="2400" spc="-30" dirty="0">
                <a:latin typeface="Carlito"/>
                <a:cs typeface="Carlito"/>
              </a:rPr>
              <a:t>key</a:t>
            </a:r>
            <a:r>
              <a:rPr sz="2400" spc="5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advantages:</a:t>
            </a:r>
            <a:endParaRPr sz="2400">
              <a:latin typeface="Carlito"/>
              <a:cs typeface="Carlito"/>
            </a:endParaRPr>
          </a:p>
          <a:p>
            <a:pPr marL="802005" marR="1186815" indent="-457200">
              <a:lnSpc>
                <a:spcPct val="100000"/>
              </a:lnSpc>
              <a:spcBef>
                <a:spcPts val="1010"/>
              </a:spcBef>
              <a:buSzPct val="60416"/>
              <a:buFont typeface="Arial"/>
              <a:buChar char="•"/>
              <a:tabLst>
                <a:tab pos="802005" algn="l"/>
                <a:tab pos="802640" algn="l"/>
              </a:tabLst>
            </a:pPr>
            <a:r>
              <a:rPr sz="2400" spc="-5" dirty="0">
                <a:latin typeface="Carlito"/>
                <a:cs typeface="Carlito"/>
              </a:rPr>
              <a:t>Seamless </a:t>
            </a:r>
            <a:r>
              <a:rPr sz="2400" dirty="0">
                <a:latin typeface="Carlito"/>
                <a:cs typeface="Carlito"/>
              </a:rPr>
              <a:t>and </a:t>
            </a:r>
            <a:r>
              <a:rPr sz="2400" spc="-5" dirty="0">
                <a:latin typeface="Carlito"/>
                <a:cs typeface="Carlito"/>
              </a:rPr>
              <a:t>virtually unlimited scalability </a:t>
            </a:r>
            <a:r>
              <a:rPr sz="2400" spc="-15" dirty="0">
                <a:latin typeface="Carlito"/>
                <a:cs typeface="Carlito"/>
              </a:rPr>
              <a:t>conveniently </a:t>
            </a:r>
            <a:r>
              <a:rPr sz="2400" spc="-5" dirty="0">
                <a:latin typeface="Carlito"/>
                <a:cs typeface="Carlito"/>
              </a:rPr>
              <a:t>managed  </a:t>
            </a:r>
            <a:r>
              <a:rPr sz="2400" spc="-10" dirty="0">
                <a:latin typeface="Carlito"/>
                <a:cs typeface="Carlito"/>
              </a:rPr>
              <a:t>automatically by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Amazon</a:t>
            </a:r>
            <a:endParaRPr sz="2400">
              <a:latin typeface="Carlito"/>
              <a:cs typeface="Carlito"/>
            </a:endParaRPr>
          </a:p>
          <a:p>
            <a:pPr marL="802005" marR="501015" indent="-457200">
              <a:lnSpc>
                <a:spcPct val="100000"/>
              </a:lnSpc>
              <a:spcBef>
                <a:spcPts val="994"/>
              </a:spcBef>
              <a:buSzPct val="60416"/>
              <a:buFont typeface="Arial"/>
              <a:buChar char="•"/>
              <a:tabLst>
                <a:tab pos="802005" algn="l"/>
                <a:tab pos="802640" algn="l"/>
              </a:tabLst>
            </a:pPr>
            <a:r>
              <a:rPr sz="2400" spc="-5" dirty="0">
                <a:latin typeface="Carlito"/>
                <a:cs typeface="Carlito"/>
              </a:rPr>
              <a:t>Ability </a:t>
            </a:r>
            <a:r>
              <a:rPr sz="2400" spc="-15" dirty="0">
                <a:latin typeface="Carlito"/>
                <a:cs typeface="Carlito"/>
              </a:rPr>
              <a:t>to </a:t>
            </a:r>
            <a:r>
              <a:rPr sz="2400" spc="-10" dirty="0">
                <a:latin typeface="Carlito"/>
                <a:cs typeface="Carlito"/>
              </a:rPr>
              <a:t>define </a:t>
            </a:r>
            <a:r>
              <a:rPr sz="2400" spc="-5" dirty="0">
                <a:latin typeface="Carlito"/>
                <a:cs typeface="Carlito"/>
              </a:rPr>
              <a:t>specific </a:t>
            </a:r>
            <a:r>
              <a:rPr sz="2400" spc="-15" dirty="0">
                <a:latin typeface="Carlito"/>
                <a:cs typeface="Carlito"/>
              </a:rPr>
              <a:t>resource </a:t>
            </a:r>
            <a:r>
              <a:rPr sz="2400" spc="-10" dirty="0">
                <a:latin typeface="Carlito"/>
                <a:cs typeface="Carlito"/>
              </a:rPr>
              <a:t>allocation </a:t>
            </a:r>
            <a:r>
              <a:rPr sz="2400" spc="-5" dirty="0">
                <a:latin typeface="Carlito"/>
                <a:cs typeface="Carlito"/>
              </a:rPr>
              <a:t>limits </a:t>
            </a:r>
            <a:r>
              <a:rPr sz="2400" spc="-15" dirty="0">
                <a:latin typeface="Carlito"/>
                <a:cs typeface="Carlito"/>
              </a:rPr>
              <a:t>to </a:t>
            </a:r>
            <a:r>
              <a:rPr sz="2400" spc="-10" dirty="0">
                <a:latin typeface="Carlito"/>
                <a:cs typeface="Carlito"/>
              </a:rPr>
              <a:t>ensure predictable  </a:t>
            </a:r>
            <a:r>
              <a:rPr sz="2400" spc="-5" dirty="0">
                <a:latin typeface="Carlito"/>
                <a:cs typeface="Carlito"/>
              </a:rPr>
              <a:t>performance while </a:t>
            </a:r>
            <a:r>
              <a:rPr sz="2400" spc="-10" dirty="0">
                <a:latin typeface="Carlito"/>
                <a:cs typeface="Carlito"/>
              </a:rPr>
              <a:t>containing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costs</a:t>
            </a:r>
            <a:endParaRPr sz="2400">
              <a:latin typeface="Carlito"/>
              <a:cs typeface="Carlito"/>
            </a:endParaRPr>
          </a:p>
          <a:p>
            <a:pPr marL="802005" indent="-457834">
              <a:lnSpc>
                <a:spcPct val="100000"/>
              </a:lnSpc>
              <a:spcBef>
                <a:spcPts val="994"/>
              </a:spcBef>
              <a:buSzPct val="60416"/>
              <a:buFont typeface="Arial"/>
              <a:buChar char="•"/>
              <a:tabLst>
                <a:tab pos="802005" algn="l"/>
                <a:tab pos="802640" algn="l"/>
              </a:tabLst>
            </a:pPr>
            <a:r>
              <a:rPr sz="2400" spc="-25" dirty="0">
                <a:latin typeface="Carlito"/>
                <a:cs typeface="Carlito"/>
              </a:rPr>
              <a:t>Easy </a:t>
            </a:r>
            <a:r>
              <a:rPr sz="2400" spc="-10" dirty="0">
                <a:latin typeface="Carlito"/>
                <a:cs typeface="Carlito"/>
              </a:rPr>
              <a:t>administration </a:t>
            </a:r>
            <a:r>
              <a:rPr sz="2400" spc="-5" dirty="0">
                <a:latin typeface="Carlito"/>
                <a:cs typeface="Carlito"/>
              </a:rPr>
              <a:t>and </a:t>
            </a:r>
            <a:r>
              <a:rPr sz="2400" spc="-10" dirty="0">
                <a:latin typeface="Carlito"/>
                <a:cs typeface="Carlito"/>
              </a:rPr>
              <a:t>well-supported development</a:t>
            </a:r>
            <a:r>
              <a:rPr sz="2400" spc="1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model</a:t>
            </a:r>
            <a:endParaRPr sz="2400">
              <a:latin typeface="Carlito"/>
              <a:cs typeface="Carlito"/>
            </a:endParaRPr>
          </a:p>
          <a:p>
            <a:pPr marL="802005" marR="5080" indent="-457200">
              <a:lnSpc>
                <a:spcPct val="100000"/>
              </a:lnSpc>
              <a:spcBef>
                <a:spcPts val="1010"/>
              </a:spcBef>
              <a:buSzPct val="60416"/>
              <a:buFont typeface="Arial"/>
              <a:buChar char="•"/>
              <a:tabLst>
                <a:tab pos="802005" algn="l"/>
                <a:tab pos="802640" algn="l"/>
              </a:tabLst>
            </a:pPr>
            <a:r>
              <a:rPr sz="2400" spc="-15" dirty="0">
                <a:latin typeface="Carlito"/>
                <a:cs typeface="Carlito"/>
              </a:rPr>
              <a:t>Integration </a:t>
            </a:r>
            <a:r>
              <a:rPr sz="2400" dirty="0">
                <a:latin typeface="Carlito"/>
                <a:cs typeface="Carlito"/>
              </a:rPr>
              <a:t>with </a:t>
            </a:r>
            <a:r>
              <a:rPr sz="2400" spc="-5" dirty="0">
                <a:latin typeface="Carlito"/>
                <a:cs typeface="Carlito"/>
              </a:rPr>
              <a:t>other </a:t>
            </a:r>
            <a:r>
              <a:rPr sz="2400" spc="-20" dirty="0">
                <a:latin typeface="Carlito"/>
                <a:cs typeface="Carlito"/>
              </a:rPr>
              <a:t>core </a:t>
            </a:r>
            <a:r>
              <a:rPr sz="2400" spc="-10" dirty="0">
                <a:latin typeface="Carlito"/>
                <a:cs typeface="Carlito"/>
              </a:rPr>
              <a:t>Amazon </a:t>
            </a:r>
            <a:r>
              <a:rPr sz="2400" spc="-15" dirty="0">
                <a:latin typeface="Carlito"/>
                <a:cs typeface="Carlito"/>
              </a:rPr>
              <a:t>data </a:t>
            </a:r>
            <a:r>
              <a:rPr sz="2400" dirty="0">
                <a:latin typeface="Carlito"/>
                <a:cs typeface="Carlito"/>
              </a:rPr>
              <a:t>services </a:t>
            </a:r>
            <a:r>
              <a:rPr sz="2400" spc="-15" dirty="0">
                <a:latin typeface="Carlito"/>
                <a:cs typeface="Carlito"/>
              </a:rPr>
              <a:t>(for example </a:t>
            </a:r>
            <a:r>
              <a:rPr sz="2400" spc="-10" dirty="0">
                <a:latin typeface="Carlito"/>
                <a:cs typeface="Carlito"/>
              </a:rPr>
              <a:t>Redshift </a:t>
            </a:r>
            <a:r>
              <a:rPr sz="2400" spc="-5" dirty="0">
                <a:latin typeface="Carlito"/>
                <a:cs typeface="Carlito"/>
              </a:rPr>
              <a:t>and  EMR)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75432" y="214884"/>
            <a:ext cx="731519" cy="731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78</a:t>
            </a:fld>
            <a:endParaRPr dirty="0"/>
          </a:p>
        </p:txBody>
      </p:sp>
    </p:spTree>
  </p:cSld>
  <p:clrMapOvr>
    <a:masterClrMapping/>
  </p:clrMapOvr>
  <p:transition spd="slow"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9837" y="308597"/>
            <a:ext cx="16617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325" dirty="0">
                <a:solidFill>
                  <a:srgbClr val="000000"/>
                </a:solidFill>
              </a:rPr>
              <a:t>R</a:t>
            </a:r>
            <a:r>
              <a:rPr sz="3200" spc="-409" dirty="0">
                <a:solidFill>
                  <a:srgbClr val="000000"/>
                </a:solidFill>
              </a:rPr>
              <a:t>e</a:t>
            </a:r>
            <a:r>
              <a:rPr sz="3200" spc="-204" dirty="0">
                <a:solidFill>
                  <a:srgbClr val="000000"/>
                </a:solidFill>
              </a:rPr>
              <a:t>ds</a:t>
            </a:r>
            <a:r>
              <a:rPr sz="3200" spc="-220" dirty="0">
                <a:solidFill>
                  <a:srgbClr val="000000"/>
                </a:solidFill>
              </a:rPr>
              <a:t>h</a:t>
            </a:r>
            <a:r>
              <a:rPr sz="3200" spc="-15" dirty="0">
                <a:solidFill>
                  <a:srgbClr val="000000"/>
                </a:solidFill>
              </a:rPr>
              <a:t>i</a:t>
            </a:r>
            <a:r>
              <a:rPr sz="3200" spc="-110" dirty="0">
                <a:solidFill>
                  <a:srgbClr val="000000"/>
                </a:solidFill>
              </a:rPr>
              <a:t>f</a:t>
            </a:r>
            <a:r>
              <a:rPr sz="3200" spc="-250" dirty="0">
                <a:solidFill>
                  <a:srgbClr val="000000"/>
                </a:solidFill>
              </a:rPr>
              <a:t>t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963132" y="1548981"/>
            <a:ext cx="10060940" cy="3460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marR="514984" indent="-4572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rlito"/>
                <a:cs typeface="Carlito"/>
              </a:rPr>
              <a:t>Fully managed Enterprise-class </a:t>
            </a:r>
            <a:r>
              <a:rPr sz="2400" spc="-15" dirty="0">
                <a:latin typeface="Carlito"/>
                <a:cs typeface="Carlito"/>
              </a:rPr>
              <a:t>data </a:t>
            </a:r>
            <a:r>
              <a:rPr sz="2400" spc="-10" dirty="0">
                <a:latin typeface="Carlito"/>
                <a:cs typeface="Carlito"/>
              </a:rPr>
              <a:t>warehouse </a:t>
            </a:r>
            <a:r>
              <a:rPr sz="2400" dirty="0">
                <a:latin typeface="Carlito"/>
                <a:cs typeface="Carlito"/>
              </a:rPr>
              <a:t>service </a:t>
            </a:r>
            <a:r>
              <a:rPr sz="2400" spc="-15" dirty="0">
                <a:latin typeface="Carlito"/>
                <a:cs typeface="Carlito"/>
              </a:rPr>
              <a:t>offering </a:t>
            </a:r>
            <a:r>
              <a:rPr sz="2400" spc="-5" dirty="0">
                <a:latin typeface="Carlito"/>
                <a:cs typeface="Carlito"/>
              </a:rPr>
              <a:t>the </a:t>
            </a:r>
            <a:r>
              <a:rPr sz="2400" spc="-10" dirty="0">
                <a:latin typeface="Carlito"/>
                <a:cs typeface="Carlito"/>
              </a:rPr>
              <a:t>following  </a:t>
            </a:r>
            <a:r>
              <a:rPr sz="2400" spc="-15" dirty="0">
                <a:latin typeface="Carlito"/>
                <a:cs typeface="Carlito"/>
              </a:rPr>
              <a:t>advantages:</a:t>
            </a:r>
            <a:endParaRPr sz="2400">
              <a:latin typeface="Carlito"/>
              <a:cs typeface="Carlito"/>
            </a:endParaRPr>
          </a:p>
          <a:p>
            <a:pPr marL="469265" marR="5080" indent="-457200">
              <a:lnSpc>
                <a:spcPct val="100000"/>
              </a:lnSpc>
              <a:spcBef>
                <a:spcPts val="1005"/>
              </a:spcBef>
              <a:buSzPct val="60416"/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Carlito"/>
                <a:cs typeface="Carlito"/>
              </a:rPr>
              <a:t>High performance, massively </a:t>
            </a:r>
            <a:r>
              <a:rPr sz="2400" spc="-10" dirty="0">
                <a:latin typeface="Carlito"/>
                <a:cs typeface="Carlito"/>
              </a:rPr>
              <a:t>parallel </a:t>
            </a:r>
            <a:r>
              <a:rPr sz="2400" spc="-5" dirty="0">
                <a:latin typeface="Carlito"/>
                <a:cs typeface="Carlito"/>
              </a:rPr>
              <a:t>columnar </a:t>
            </a:r>
            <a:r>
              <a:rPr sz="2400" spc="-20" dirty="0">
                <a:latin typeface="Carlito"/>
                <a:cs typeface="Carlito"/>
              </a:rPr>
              <a:t>storage </a:t>
            </a:r>
            <a:r>
              <a:rPr sz="2400" spc="-10" dirty="0">
                <a:latin typeface="Carlito"/>
                <a:cs typeface="Carlito"/>
              </a:rPr>
              <a:t>architecture providing  </a:t>
            </a:r>
            <a:r>
              <a:rPr sz="2400" spc="-5" dirty="0">
                <a:latin typeface="Carlito"/>
                <a:cs typeface="Carlito"/>
              </a:rPr>
              <a:t>streamlined</a:t>
            </a:r>
            <a:r>
              <a:rPr sz="2400" spc="-2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scalability</a:t>
            </a:r>
            <a:endParaRPr sz="2400">
              <a:latin typeface="Carlito"/>
              <a:cs typeface="Carlito"/>
            </a:endParaRPr>
          </a:p>
          <a:p>
            <a:pPr marL="469900" indent="-457200">
              <a:lnSpc>
                <a:spcPct val="100000"/>
              </a:lnSpc>
              <a:spcBef>
                <a:spcPts val="994"/>
              </a:spcBef>
              <a:buSzPct val="60416"/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400" spc="-10" dirty="0">
                <a:latin typeface="Carlito"/>
                <a:cs typeface="Carlito"/>
              </a:rPr>
              <a:t>Mainstream </a:t>
            </a:r>
            <a:r>
              <a:rPr sz="2400" dirty="0">
                <a:latin typeface="Carlito"/>
                <a:cs typeface="Carlito"/>
              </a:rPr>
              <a:t>SQL query </a:t>
            </a:r>
            <a:r>
              <a:rPr sz="2400" spc="-25" dirty="0">
                <a:latin typeface="Carlito"/>
                <a:cs typeface="Carlito"/>
              </a:rPr>
              <a:t>syntax </a:t>
            </a:r>
            <a:r>
              <a:rPr sz="2400" spc="-5" dirty="0">
                <a:latin typeface="Carlito"/>
                <a:cs typeface="Carlito"/>
              </a:rPr>
              <a:t>allowing </a:t>
            </a:r>
            <a:r>
              <a:rPr sz="2400" spc="-20" dirty="0">
                <a:latin typeface="Carlito"/>
                <a:cs typeface="Carlito"/>
              </a:rPr>
              <a:t>for </a:t>
            </a:r>
            <a:r>
              <a:rPr sz="2400" spc="-10" dirty="0">
                <a:latin typeface="Carlito"/>
                <a:cs typeface="Carlito"/>
              </a:rPr>
              <a:t>rapid </a:t>
            </a:r>
            <a:r>
              <a:rPr sz="2400" spc="-15" dirty="0">
                <a:latin typeface="Carlito"/>
                <a:cs typeface="Carlito"/>
              </a:rPr>
              <a:t>platform </a:t>
            </a:r>
            <a:r>
              <a:rPr sz="2400" spc="-5" dirty="0">
                <a:latin typeface="Carlito"/>
                <a:cs typeface="Carlito"/>
              </a:rPr>
              <a:t>adoption</a:t>
            </a:r>
            <a:endParaRPr sz="2400">
              <a:latin typeface="Carlito"/>
              <a:cs typeface="Carlito"/>
            </a:endParaRPr>
          </a:p>
          <a:p>
            <a:pPr marL="469265" marR="306070" indent="-457200">
              <a:lnSpc>
                <a:spcPct val="100000"/>
              </a:lnSpc>
              <a:spcBef>
                <a:spcPts val="1000"/>
              </a:spcBef>
              <a:buSzPct val="60416"/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Carlito"/>
                <a:cs typeface="Carlito"/>
              </a:rPr>
              <a:t>Flexible node </a:t>
            </a:r>
            <a:r>
              <a:rPr sz="2400" dirty="0">
                <a:latin typeface="Carlito"/>
                <a:cs typeface="Carlito"/>
              </a:rPr>
              <a:t>type and RI </a:t>
            </a:r>
            <a:r>
              <a:rPr sz="2400" spc="-10" dirty="0">
                <a:latin typeface="Carlito"/>
                <a:cs typeface="Carlito"/>
              </a:rPr>
              <a:t>options </a:t>
            </a:r>
            <a:r>
              <a:rPr sz="2400" spc="-5" dirty="0">
                <a:latin typeface="Carlito"/>
                <a:cs typeface="Carlito"/>
              </a:rPr>
              <a:t>allowing </a:t>
            </a:r>
            <a:r>
              <a:rPr sz="2400" spc="-20" dirty="0">
                <a:latin typeface="Carlito"/>
                <a:cs typeface="Carlito"/>
              </a:rPr>
              <a:t>for </a:t>
            </a:r>
            <a:r>
              <a:rPr sz="2400" spc="-10" dirty="0">
                <a:latin typeface="Carlito"/>
                <a:cs typeface="Carlito"/>
              </a:rPr>
              <a:t>workload </a:t>
            </a:r>
            <a:r>
              <a:rPr sz="2400" spc="-5" dirty="0">
                <a:latin typeface="Carlito"/>
                <a:cs typeface="Carlito"/>
              </a:rPr>
              <a:t>alignment </a:t>
            </a:r>
            <a:r>
              <a:rPr sz="2400" dirty="0">
                <a:latin typeface="Carlito"/>
                <a:cs typeface="Carlito"/>
              </a:rPr>
              <a:t>and </a:t>
            </a:r>
            <a:r>
              <a:rPr sz="2400" spc="-15" dirty="0">
                <a:latin typeface="Carlito"/>
                <a:cs typeface="Carlito"/>
              </a:rPr>
              <a:t>cost  </a:t>
            </a:r>
            <a:r>
              <a:rPr sz="2400" spc="-5" dirty="0">
                <a:latin typeface="Carlito"/>
                <a:cs typeface="Carlito"/>
              </a:rPr>
              <a:t>efficiency</a:t>
            </a:r>
            <a:endParaRPr sz="2400">
              <a:latin typeface="Carlito"/>
              <a:cs typeface="Carlito"/>
            </a:endParaRPr>
          </a:p>
          <a:p>
            <a:pPr marL="469900" indent="-457200">
              <a:lnSpc>
                <a:spcPct val="100000"/>
              </a:lnSpc>
              <a:spcBef>
                <a:spcPts val="1005"/>
              </a:spcBef>
              <a:buSzPct val="60416"/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400" spc="-5" dirty="0">
                <a:latin typeface="Carlito"/>
                <a:cs typeface="Carlito"/>
              </a:rPr>
              <a:t>Massively scalable 160 GB -&gt; 1.6</a:t>
            </a:r>
            <a:r>
              <a:rPr sz="2400" spc="-2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PB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63139" y="277368"/>
            <a:ext cx="731519" cy="731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79</a:t>
            </a:fld>
            <a:endParaRPr dirty="0"/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340" y="438721"/>
            <a:ext cx="51428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365" dirty="0">
                <a:latin typeface="Arial Black"/>
                <a:cs typeface="Arial Black"/>
              </a:rPr>
              <a:t>AWS </a:t>
            </a:r>
            <a:r>
              <a:rPr sz="4800" spc="-415" dirty="0">
                <a:latin typeface="Arial Black"/>
                <a:cs typeface="Arial Black"/>
              </a:rPr>
              <a:t>Today </a:t>
            </a:r>
            <a:r>
              <a:rPr sz="4800" spc="265" dirty="0">
                <a:latin typeface="Arial Black"/>
                <a:cs typeface="Arial Black"/>
              </a:rPr>
              <a:t>-</a:t>
            </a:r>
            <a:r>
              <a:rPr sz="4800" spc="-550" dirty="0">
                <a:latin typeface="Arial Black"/>
                <a:cs typeface="Arial Black"/>
              </a:rPr>
              <a:t> </a:t>
            </a:r>
            <a:r>
              <a:rPr sz="4800" spc="-705" dirty="0" smtClean="0">
                <a:latin typeface="Arial Black"/>
                <a:cs typeface="Arial Black"/>
              </a:rPr>
              <a:t>201</a:t>
            </a:r>
            <a:r>
              <a:rPr lang="en-IN" sz="4800" spc="-705" dirty="0" smtClean="0">
                <a:latin typeface="Arial Black"/>
                <a:cs typeface="Arial Black"/>
              </a:rPr>
              <a:t>9</a:t>
            </a:r>
            <a:endParaRPr sz="4800" dirty="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02336" y="1492196"/>
            <a:ext cx="3468142" cy="3579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960423" y="371576"/>
            <a:ext cx="38322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000000"/>
                </a:solidFill>
                <a:latin typeface="Carlito"/>
                <a:cs typeface="Carlito"/>
              </a:rPr>
              <a:t>Public </a:t>
            </a:r>
            <a:r>
              <a:rPr sz="2800" b="1" spc="-5" dirty="0">
                <a:solidFill>
                  <a:srgbClr val="000000"/>
                </a:solidFill>
                <a:latin typeface="Carlito"/>
                <a:cs typeface="Carlito"/>
              </a:rPr>
              <a:t>cloud </a:t>
            </a:r>
            <a:r>
              <a:rPr sz="2800" b="1" spc="-20" dirty="0">
                <a:solidFill>
                  <a:srgbClr val="000000"/>
                </a:solidFill>
                <a:latin typeface="Carlito"/>
                <a:cs typeface="Carlito"/>
              </a:rPr>
              <a:t>market</a:t>
            </a:r>
            <a:r>
              <a:rPr sz="2800" b="1" spc="2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2800" b="1" spc="-15" dirty="0">
                <a:solidFill>
                  <a:srgbClr val="000000"/>
                </a:solidFill>
                <a:latin typeface="Carlito"/>
                <a:cs typeface="Carlito"/>
              </a:rPr>
              <a:t>share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60423" y="1162786"/>
            <a:ext cx="3710304" cy="1077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755265" algn="l"/>
              </a:tabLst>
            </a:pPr>
            <a:r>
              <a:rPr sz="2000" spc="-10" dirty="0">
                <a:latin typeface="Carlito"/>
                <a:cs typeface="Carlito"/>
              </a:rPr>
              <a:t>Amazon</a:t>
            </a:r>
            <a:r>
              <a:rPr sz="2000" spc="-5" dirty="0">
                <a:latin typeface="Carlito"/>
                <a:cs typeface="Carlito"/>
              </a:rPr>
              <a:t> </a:t>
            </a:r>
            <a:r>
              <a:rPr sz="2000" spc="-25" dirty="0">
                <a:latin typeface="Carlito"/>
                <a:cs typeface="Carlito"/>
              </a:rPr>
              <a:t>Web</a:t>
            </a:r>
            <a:r>
              <a:rPr sz="2000" spc="-1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Services:	45%</a:t>
            </a: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100" i="1" dirty="0">
                <a:latin typeface="Carlito"/>
                <a:cs typeface="Carlito"/>
              </a:rPr>
              <a:t>per Synergy Research</a:t>
            </a:r>
            <a:r>
              <a:rPr sz="1100" i="1" spc="-70" dirty="0">
                <a:latin typeface="Carlito"/>
                <a:cs typeface="Carlito"/>
              </a:rPr>
              <a:t> </a:t>
            </a:r>
            <a:r>
              <a:rPr sz="1100" i="1" spc="-5" dirty="0">
                <a:latin typeface="Carlito"/>
                <a:cs typeface="Carlito"/>
              </a:rPr>
              <a:t>Group</a:t>
            </a:r>
            <a:endParaRPr sz="11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1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000" spc="-25" dirty="0">
                <a:latin typeface="Carlito"/>
                <a:cs typeface="Carlito"/>
              </a:rPr>
              <a:t>AWS </a:t>
            </a:r>
            <a:r>
              <a:rPr sz="2000" spc="-10" dirty="0">
                <a:latin typeface="Carlito"/>
                <a:cs typeface="Carlito"/>
              </a:rPr>
              <a:t>generating </a:t>
            </a:r>
            <a:r>
              <a:rPr sz="2000" dirty="0">
                <a:latin typeface="Carlito"/>
                <a:cs typeface="Carlito"/>
              </a:rPr>
              <a:t>&gt; $12 </a:t>
            </a:r>
            <a:r>
              <a:rPr sz="2000" spc="-5" dirty="0">
                <a:latin typeface="Carlito"/>
                <a:cs typeface="Carlito"/>
              </a:rPr>
              <a:t>billion </a:t>
            </a:r>
            <a:r>
              <a:rPr sz="2000" dirty="0">
                <a:latin typeface="Carlito"/>
                <a:cs typeface="Carlito"/>
              </a:rPr>
              <a:t>a</a:t>
            </a:r>
            <a:r>
              <a:rPr sz="2000" spc="-35" dirty="0">
                <a:latin typeface="Carlito"/>
                <a:cs typeface="Carlito"/>
              </a:rPr>
              <a:t> </a:t>
            </a:r>
            <a:r>
              <a:rPr sz="2000" spc="-50" dirty="0">
                <a:latin typeface="Carlito"/>
                <a:cs typeface="Carlito"/>
              </a:rPr>
              <a:t>year.</a:t>
            </a:r>
            <a:endParaRPr sz="2000" dirty="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26387" y="1366975"/>
            <a:ext cx="3375743" cy="3671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48371" y="2299716"/>
            <a:ext cx="4564696" cy="26730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02749" y="5091480"/>
            <a:ext cx="10394950" cy="95440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2400"/>
              </a:lnSpc>
              <a:spcBef>
                <a:spcPts val="290"/>
              </a:spcBef>
            </a:pPr>
            <a:r>
              <a:rPr sz="2000" spc="-250" dirty="0">
                <a:latin typeface="Arial Black"/>
                <a:cs typeface="Arial Black"/>
              </a:rPr>
              <a:t>“It </a:t>
            </a:r>
            <a:r>
              <a:rPr sz="2000" spc="-135" dirty="0">
                <a:latin typeface="Arial Black"/>
                <a:cs typeface="Arial Black"/>
              </a:rPr>
              <a:t>is </a:t>
            </a:r>
            <a:r>
              <a:rPr sz="2000" spc="-165" dirty="0">
                <a:latin typeface="Arial Black"/>
                <a:cs typeface="Arial Black"/>
              </a:rPr>
              <a:t>the </a:t>
            </a:r>
            <a:r>
              <a:rPr sz="2000" spc="-140" dirty="0">
                <a:latin typeface="Arial Black"/>
                <a:cs typeface="Arial Black"/>
              </a:rPr>
              <a:t>overwhelming </a:t>
            </a:r>
            <a:r>
              <a:rPr sz="2000" spc="-170" dirty="0">
                <a:latin typeface="Arial Black"/>
                <a:cs typeface="Arial Black"/>
              </a:rPr>
              <a:t>market </a:t>
            </a:r>
            <a:r>
              <a:rPr sz="2000" spc="-175" dirty="0">
                <a:latin typeface="Arial Black"/>
                <a:cs typeface="Arial Black"/>
              </a:rPr>
              <a:t>share </a:t>
            </a:r>
            <a:r>
              <a:rPr sz="2000" spc="-195" dirty="0">
                <a:latin typeface="Arial Black"/>
                <a:cs typeface="Arial Black"/>
              </a:rPr>
              <a:t>leader, </a:t>
            </a:r>
            <a:r>
              <a:rPr sz="2000" spc="-130" dirty="0">
                <a:latin typeface="Arial Black"/>
                <a:cs typeface="Arial Black"/>
              </a:rPr>
              <a:t>with </a:t>
            </a:r>
            <a:r>
              <a:rPr sz="2000" spc="-165" dirty="0">
                <a:latin typeface="Arial Black"/>
                <a:cs typeface="Arial Black"/>
              </a:rPr>
              <a:t>over </a:t>
            </a:r>
            <a:r>
              <a:rPr sz="2100" i="1" spc="-75" dirty="0">
                <a:latin typeface="Times New Roman"/>
                <a:cs typeface="Times New Roman"/>
              </a:rPr>
              <a:t>10 </a:t>
            </a:r>
            <a:r>
              <a:rPr sz="2100" i="1" spc="180" dirty="0">
                <a:latin typeface="Times New Roman"/>
                <a:cs typeface="Times New Roman"/>
              </a:rPr>
              <a:t>times </a:t>
            </a:r>
            <a:r>
              <a:rPr sz="2100" i="1" spc="155" dirty="0">
                <a:latin typeface="Times New Roman"/>
                <a:cs typeface="Times New Roman"/>
              </a:rPr>
              <a:t>more </a:t>
            </a:r>
            <a:r>
              <a:rPr sz="2000" spc="-170" dirty="0">
                <a:latin typeface="Arial Black"/>
                <a:cs typeface="Arial Black"/>
              </a:rPr>
              <a:t>cloud </a:t>
            </a:r>
            <a:r>
              <a:rPr sz="2000" spc="-225" dirty="0">
                <a:latin typeface="Arial Black"/>
                <a:cs typeface="Arial Black"/>
              </a:rPr>
              <a:t>IaaS  </a:t>
            </a:r>
            <a:r>
              <a:rPr sz="2000" spc="-185" dirty="0">
                <a:latin typeface="Arial Black"/>
                <a:cs typeface="Arial Black"/>
              </a:rPr>
              <a:t>compute</a:t>
            </a:r>
            <a:r>
              <a:rPr sz="2000" spc="-215" dirty="0">
                <a:latin typeface="Arial Black"/>
                <a:cs typeface="Arial Black"/>
              </a:rPr>
              <a:t> </a:t>
            </a:r>
            <a:r>
              <a:rPr sz="2000" spc="-185" dirty="0">
                <a:latin typeface="Arial Black"/>
                <a:cs typeface="Arial Black"/>
              </a:rPr>
              <a:t>capacity</a:t>
            </a:r>
            <a:r>
              <a:rPr sz="2000" spc="-210" dirty="0">
                <a:latin typeface="Arial Black"/>
                <a:cs typeface="Arial Black"/>
              </a:rPr>
              <a:t> </a:t>
            </a:r>
            <a:r>
              <a:rPr sz="2000" spc="-45" dirty="0">
                <a:latin typeface="Arial Black"/>
                <a:cs typeface="Arial Black"/>
              </a:rPr>
              <a:t>in</a:t>
            </a:r>
            <a:r>
              <a:rPr sz="2000" spc="-185" dirty="0">
                <a:latin typeface="Arial Black"/>
                <a:cs typeface="Arial Black"/>
              </a:rPr>
              <a:t> </a:t>
            </a:r>
            <a:r>
              <a:rPr sz="2000" spc="-204" dirty="0">
                <a:latin typeface="Arial Black"/>
                <a:cs typeface="Arial Black"/>
              </a:rPr>
              <a:t>use</a:t>
            </a:r>
            <a:r>
              <a:rPr sz="2000" spc="-185" dirty="0">
                <a:latin typeface="Arial Black"/>
                <a:cs typeface="Arial Black"/>
              </a:rPr>
              <a:t> </a:t>
            </a:r>
            <a:r>
              <a:rPr sz="2100" i="1" spc="160" dirty="0">
                <a:latin typeface="Times New Roman"/>
                <a:cs typeface="Times New Roman"/>
              </a:rPr>
              <a:t>than</a:t>
            </a:r>
            <a:r>
              <a:rPr sz="2100" i="1" spc="-65" dirty="0">
                <a:latin typeface="Times New Roman"/>
                <a:cs typeface="Times New Roman"/>
              </a:rPr>
              <a:t> </a:t>
            </a:r>
            <a:r>
              <a:rPr sz="2100" i="1" spc="165" dirty="0">
                <a:latin typeface="Times New Roman"/>
                <a:cs typeface="Times New Roman"/>
              </a:rPr>
              <a:t>the</a:t>
            </a:r>
            <a:r>
              <a:rPr sz="2100" i="1" spc="-55" dirty="0">
                <a:latin typeface="Times New Roman"/>
                <a:cs typeface="Times New Roman"/>
              </a:rPr>
              <a:t> </a:t>
            </a:r>
            <a:r>
              <a:rPr sz="2100" i="1" spc="80" dirty="0">
                <a:latin typeface="Times New Roman"/>
                <a:cs typeface="Times New Roman"/>
              </a:rPr>
              <a:t>aggregate</a:t>
            </a:r>
            <a:r>
              <a:rPr sz="2100" i="1" spc="-80" dirty="0">
                <a:latin typeface="Times New Roman"/>
                <a:cs typeface="Times New Roman"/>
              </a:rPr>
              <a:t> </a:t>
            </a:r>
            <a:r>
              <a:rPr sz="2100" i="1" spc="80" dirty="0">
                <a:latin typeface="Times New Roman"/>
                <a:cs typeface="Times New Roman"/>
              </a:rPr>
              <a:t>total</a:t>
            </a:r>
            <a:r>
              <a:rPr sz="2100" i="1" spc="-60" dirty="0">
                <a:latin typeface="Times New Roman"/>
                <a:cs typeface="Times New Roman"/>
              </a:rPr>
              <a:t> </a:t>
            </a:r>
            <a:r>
              <a:rPr sz="2100" i="1" spc="100" dirty="0">
                <a:latin typeface="Times New Roman"/>
                <a:cs typeface="Times New Roman"/>
              </a:rPr>
              <a:t>of</a:t>
            </a:r>
            <a:r>
              <a:rPr sz="2100" i="1" spc="-35" dirty="0">
                <a:latin typeface="Times New Roman"/>
                <a:cs typeface="Times New Roman"/>
              </a:rPr>
              <a:t> </a:t>
            </a:r>
            <a:r>
              <a:rPr sz="2100" i="1" spc="165" dirty="0">
                <a:latin typeface="Times New Roman"/>
                <a:cs typeface="Times New Roman"/>
              </a:rPr>
              <a:t>the</a:t>
            </a:r>
            <a:r>
              <a:rPr sz="2100" i="1" spc="-60" dirty="0">
                <a:latin typeface="Times New Roman"/>
                <a:cs typeface="Times New Roman"/>
              </a:rPr>
              <a:t> </a:t>
            </a:r>
            <a:r>
              <a:rPr sz="2100" i="1" spc="110" dirty="0">
                <a:latin typeface="Times New Roman"/>
                <a:cs typeface="Times New Roman"/>
              </a:rPr>
              <a:t>other</a:t>
            </a:r>
            <a:r>
              <a:rPr sz="2100" i="1" spc="-75" dirty="0">
                <a:latin typeface="Times New Roman"/>
                <a:cs typeface="Times New Roman"/>
              </a:rPr>
              <a:t> </a:t>
            </a:r>
            <a:r>
              <a:rPr sz="2100" i="1" spc="-70" dirty="0">
                <a:latin typeface="Times New Roman"/>
                <a:cs typeface="Times New Roman"/>
              </a:rPr>
              <a:t>14</a:t>
            </a:r>
            <a:r>
              <a:rPr sz="2100" i="1" spc="-45" dirty="0">
                <a:latin typeface="Times New Roman"/>
                <a:cs typeface="Times New Roman"/>
              </a:rPr>
              <a:t> </a:t>
            </a:r>
            <a:r>
              <a:rPr sz="2100" i="1" spc="95" dirty="0">
                <a:latin typeface="Times New Roman"/>
                <a:cs typeface="Times New Roman"/>
              </a:rPr>
              <a:t>providers</a:t>
            </a:r>
            <a:r>
              <a:rPr sz="2100" i="1" spc="-60" dirty="0">
                <a:latin typeface="Times New Roman"/>
                <a:cs typeface="Times New Roman"/>
              </a:rPr>
              <a:t> </a:t>
            </a:r>
            <a:r>
              <a:rPr sz="2000" spc="-45" dirty="0">
                <a:latin typeface="Arial Black"/>
                <a:cs typeface="Arial Black"/>
              </a:rPr>
              <a:t>in</a:t>
            </a:r>
            <a:r>
              <a:rPr sz="2000" spc="-185" dirty="0">
                <a:latin typeface="Arial Black"/>
                <a:cs typeface="Arial Black"/>
              </a:rPr>
              <a:t> </a:t>
            </a:r>
            <a:r>
              <a:rPr sz="2000" spc="-125" dirty="0">
                <a:latin typeface="Arial Black"/>
                <a:cs typeface="Arial Black"/>
              </a:rPr>
              <a:t>this</a:t>
            </a:r>
            <a:r>
              <a:rPr sz="2000" spc="-190" dirty="0">
                <a:latin typeface="Arial Black"/>
                <a:cs typeface="Arial Black"/>
              </a:rPr>
              <a:t> </a:t>
            </a:r>
            <a:r>
              <a:rPr sz="2000" spc="-165" dirty="0">
                <a:latin typeface="Arial Black"/>
                <a:cs typeface="Arial Black"/>
              </a:rPr>
              <a:t>Magic  </a:t>
            </a:r>
            <a:r>
              <a:rPr sz="2000" spc="-190" dirty="0">
                <a:latin typeface="Arial Black"/>
                <a:cs typeface="Arial Black"/>
              </a:rPr>
              <a:t>Quadrant” </a:t>
            </a:r>
            <a:r>
              <a:rPr sz="2000" spc="-165" dirty="0">
                <a:latin typeface="Arial Black"/>
                <a:cs typeface="Arial Black"/>
              </a:rPr>
              <a:t>Gartner </a:t>
            </a:r>
            <a:r>
              <a:rPr sz="2000" spc="-185" dirty="0">
                <a:latin typeface="Arial Black"/>
                <a:cs typeface="Arial Black"/>
              </a:rPr>
              <a:t>Report </a:t>
            </a:r>
            <a:r>
              <a:rPr sz="2000" spc="-165" dirty="0">
                <a:latin typeface="Arial Black"/>
                <a:cs typeface="Arial Black"/>
              </a:rPr>
              <a:t>May,</a:t>
            </a:r>
            <a:r>
              <a:rPr sz="2000" spc="-290" dirty="0">
                <a:latin typeface="Arial Black"/>
                <a:cs typeface="Arial Black"/>
              </a:rPr>
              <a:t> </a:t>
            </a:r>
            <a:r>
              <a:rPr sz="2000" spc="-300" dirty="0">
                <a:latin typeface="Arial Black"/>
                <a:cs typeface="Arial Black"/>
              </a:rPr>
              <a:t>2015.</a:t>
            </a:r>
            <a:endParaRPr sz="2000" dirty="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8</a:t>
            </a:fld>
            <a:endParaRPr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01078" y="1059287"/>
            <a:ext cx="7434918" cy="12980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9837" y="308597"/>
            <a:ext cx="660336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335" dirty="0">
                <a:solidFill>
                  <a:srgbClr val="000000"/>
                </a:solidFill>
              </a:rPr>
              <a:t>Database </a:t>
            </a:r>
            <a:r>
              <a:rPr sz="3200" spc="-170" dirty="0">
                <a:solidFill>
                  <a:srgbClr val="000000"/>
                </a:solidFill>
              </a:rPr>
              <a:t>Migration </a:t>
            </a:r>
            <a:r>
              <a:rPr sz="3200" spc="-270" dirty="0">
                <a:solidFill>
                  <a:srgbClr val="000000"/>
                </a:solidFill>
              </a:rPr>
              <a:t>Service</a:t>
            </a:r>
            <a:r>
              <a:rPr sz="3200" spc="-375" dirty="0">
                <a:solidFill>
                  <a:srgbClr val="000000"/>
                </a:solidFill>
              </a:rPr>
              <a:t> </a:t>
            </a:r>
            <a:r>
              <a:rPr sz="3200" spc="-225" dirty="0">
                <a:solidFill>
                  <a:srgbClr val="000000"/>
                </a:solidFill>
              </a:rPr>
              <a:t>(DMS)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1236607" y="2358758"/>
            <a:ext cx="10401300" cy="298831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469265" marR="274955" indent="-457200">
              <a:lnSpc>
                <a:spcPct val="80000"/>
              </a:lnSpc>
              <a:spcBef>
                <a:spcPts val="745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700" spc="-45" dirty="0">
                <a:latin typeface="Carlito"/>
                <a:cs typeface="Carlito"/>
              </a:rPr>
              <a:t>AWS </a:t>
            </a:r>
            <a:r>
              <a:rPr sz="2700" spc="-15" dirty="0">
                <a:latin typeface="Carlito"/>
                <a:cs typeface="Carlito"/>
              </a:rPr>
              <a:t>Database Migration </a:t>
            </a:r>
            <a:r>
              <a:rPr sz="2700" dirty="0">
                <a:latin typeface="Carlito"/>
                <a:cs typeface="Carlito"/>
              </a:rPr>
              <a:t>Service </a:t>
            </a:r>
            <a:r>
              <a:rPr sz="2700" spc="-5" dirty="0">
                <a:latin typeface="Carlito"/>
                <a:cs typeface="Carlito"/>
              </a:rPr>
              <a:t>helps </a:t>
            </a:r>
            <a:r>
              <a:rPr sz="2700" spc="-15" dirty="0">
                <a:latin typeface="Carlito"/>
                <a:cs typeface="Carlito"/>
              </a:rPr>
              <a:t>you </a:t>
            </a:r>
            <a:r>
              <a:rPr sz="2700" spc="-20" dirty="0">
                <a:latin typeface="Carlito"/>
                <a:cs typeface="Carlito"/>
              </a:rPr>
              <a:t>migrate </a:t>
            </a:r>
            <a:r>
              <a:rPr sz="2700" spc="-10" dirty="0">
                <a:latin typeface="Carlito"/>
                <a:cs typeface="Carlito"/>
              </a:rPr>
              <a:t>databases </a:t>
            </a:r>
            <a:r>
              <a:rPr sz="2700" spc="-15" dirty="0">
                <a:latin typeface="Carlito"/>
                <a:cs typeface="Carlito"/>
              </a:rPr>
              <a:t>to </a:t>
            </a:r>
            <a:r>
              <a:rPr sz="2700" spc="-45" dirty="0">
                <a:latin typeface="Carlito"/>
                <a:cs typeface="Carlito"/>
              </a:rPr>
              <a:t>AWS  </a:t>
            </a:r>
            <a:r>
              <a:rPr sz="2700" dirty="0">
                <a:latin typeface="Carlito"/>
                <a:cs typeface="Carlito"/>
              </a:rPr>
              <a:t>easily </a:t>
            </a:r>
            <a:r>
              <a:rPr sz="2700" spc="-5" dirty="0">
                <a:latin typeface="Carlito"/>
                <a:cs typeface="Carlito"/>
              </a:rPr>
              <a:t>and</a:t>
            </a:r>
            <a:r>
              <a:rPr sz="2700" spc="-40" dirty="0">
                <a:latin typeface="Carlito"/>
                <a:cs typeface="Carlito"/>
              </a:rPr>
              <a:t> </a:t>
            </a:r>
            <a:r>
              <a:rPr sz="2700" spc="-30" dirty="0">
                <a:latin typeface="Carlito"/>
                <a:cs typeface="Carlito"/>
              </a:rPr>
              <a:t>securely.</a:t>
            </a:r>
            <a:endParaRPr sz="2700">
              <a:latin typeface="Carlito"/>
              <a:cs typeface="Carlito"/>
            </a:endParaRPr>
          </a:p>
          <a:p>
            <a:pPr marL="469265" marR="505459" indent="-457200">
              <a:lnSpc>
                <a:spcPct val="80000"/>
              </a:lnSpc>
              <a:spcBef>
                <a:spcPts val="65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2700" spc="-5" dirty="0">
                <a:latin typeface="Carlito"/>
                <a:cs typeface="Carlito"/>
              </a:rPr>
              <a:t>The </a:t>
            </a:r>
            <a:r>
              <a:rPr sz="2700" spc="-10" dirty="0">
                <a:latin typeface="Carlito"/>
                <a:cs typeface="Carlito"/>
              </a:rPr>
              <a:t>source database remains </a:t>
            </a:r>
            <a:r>
              <a:rPr sz="2700" spc="-5" dirty="0">
                <a:latin typeface="Carlito"/>
                <a:cs typeface="Carlito"/>
              </a:rPr>
              <a:t>fully </a:t>
            </a:r>
            <a:r>
              <a:rPr sz="2700" spc="-15" dirty="0">
                <a:latin typeface="Carlito"/>
                <a:cs typeface="Carlito"/>
              </a:rPr>
              <a:t>operational </a:t>
            </a:r>
            <a:r>
              <a:rPr sz="2700" spc="-5" dirty="0">
                <a:latin typeface="Carlito"/>
                <a:cs typeface="Carlito"/>
              </a:rPr>
              <a:t>during the </a:t>
            </a:r>
            <a:r>
              <a:rPr sz="2700" spc="-15" dirty="0">
                <a:latin typeface="Carlito"/>
                <a:cs typeface="Carlito"/>
              </a:rPr>
              <a:t>migration,  </a:t>
            </a:r>
            <a:r>
              <a:rPr sz="2700" spc="-5" dirty="0">
                <a:latin typeface="Carlito"/>
                <a:cs typeface="Carlito"/>
              </a:rPr>
              <a:t>minimizing </a:t>
            </a:r>
            <a:r>
              <a:rPr sz="2700" spc="-10" dirty="0">
                <a:latin typeface="Carlito"/>
                <a:cs typeface="Carlito"/>
              </a:rPr>
              <a:t>downtime </a:t>
            </a:r>
            <a:r>
              <a:rPr sz="2700" spc="-15" dirty="0">
                <a:latin typeface="Carlito"/>
                <a:cs typeface="Carlito"/>
              </a:rPr>
              <a:t>to </a:t>
            </a:r>
            <a:r>
              <a:rPr sz="2700" spc="-10" dirty="0">
                <a:latin typeface="Carlito"/>
                <a:cs typeface="Carlito"/>
              </a:rPr>
              <a:t>applications that </a:t>
            </a:r>
            <a:r>
              <a:rPr sz="2700" spc="-15" dirty="0">
                <a:latin typeface="Carlito"/>
                <a:cs typeface="Carlito"/>
              </a:rPr>
              <a:t>rely </a:t>
            </a:r>
            <a:r>
              <a:rPr sz="2700" dirty="0">
                <a:latin typeface="Carlito"/>
                <a:cs typeface="Carlito"/>
              </a:rPr>
              <a:t>on </a:t>
            </a:r>
            <a:r>
              <a:rPr sz="2700" spc="-5" dirty="0">
                <a:latin typeface="Carlito"/>
                <a:cs typeface="Carlito"/>
              </a:rPr>
              <a:t>the</a:t>
            </a:r>
            <a:r>
              <a:rPr sz="2700" spc="15" dirty="0">
                <a:latin typeface="Carlito"/>
                <a:cs typeface="Carlito"/>
              </a:rPr>
              <a:t> </a:t>
            </a:r>
            <a:r>
              <a:rPr sz="2700" spc="-15" dirty="0">
                <a:latin typeface="Carlito"/>
                <a:cs typeface="Carlito"/>
              </a:rPr>
              <a:t>database.</a:t>
            </a:r>
            <a:endParaRPr sz="2700">
              <a:latin typeface="Carlito"/>
              <a:cs typeface="Carlito"/>
            </a:endParaRPr>
          </a:p>
          <a:p>
            <a:pPr marL="469265" marR="5080" indent="-457200" algn="just">
              <a:lnSpc>
                <a:spcPct val="80000"/>
              </a:lnSpc>
              <a:spcBef>
                <a:spcPts val="650"/>
              </a:spcBef>
              <a:buFont typeface="Arial"/>
              <a:buChar char="•"/>
              <a:tabLst>
                <a:tab pos="469900" algn="l"/>
              </a:tabLst>
            </a:pPr>
            <a:r>
              <a:rPr sz="2700" spc="-5" dirty="0">
                <a:latin typeface="Carlito"/>
                <a:cs typeface="Carlito"/>
              </a:rPr>
              <a:t>Homogenous </a:t>
            </a:r>
            <a:r>
              <a:rPr sz="2700" spc="-15" dirty="0">
                <a:latin typeface="Carlito"/>
                <a:cs typeface="Carlito"/>
              </a:rPr>
              <a:t>(Oracle to Oracle) </a:t>
            </a:r>
            <a:r>
              <a:rPr sz="2700" dirty="0">
                <a:latin typeface="Carlito"/>
                <a:cs typeface="Carlito"/>
              </a:rPr>
              <a:t>&amp; </a:t>
            </a:r>
            <a:r>
              <a:rPr sz="2700" spc="-15" dirty="0">
                <a:latin typeface="Carlito"/>
                <a:cs typeface="Carlito"/>
              </a:rPr>
              <a:t>heterogeneous migrations </a:t>
            </a:r>
            <a:r>
              <a:rPr sz="2700" spc="-5" dirty="0">
                <a:latin typeface="Carlito"/>
                <a:cs typeface="Carlito"/>
              </a:rPr>
              <a:t>(ie </a:t>
            </a:r>
            <a:r>
              <a:rPr sz="2700" spc="-15" dirty="0">
                <a:latin typeface="Carlito"/>
                <a:cs typeface="Carlito"/>
              </a:rPr>
              <a:t>Oracle  to </a:t>
            </a:r>
            <a:r>
              <a:rPr sz="2700" spc="-20" dirty="0">
                <a:latin typeface="Carlito"/>
                <a:cs typeface="Carlito"/>
              </a:rPr>
              <a:t>Aurora, </a:t>
            </a:r>
            <a:r>
              <a:rPr sz="2700" dirty="0">
                <a:latin typeface="Carlito"/>
                <a:cs typeface="Carlito"/>
              </a:rPr>
              <a:t>or </a:t>
            </a:r>
            <a:r>
              <a:rPr sz="2700" spc="-10" dirty="0">
                <a:latin typeface="Carlito"/>
                <a:cs typeface="Carlito"/>
              </a:rPr>
              <a:t>Microsoft </a:t>
            </a:r>
            <a:r>
              <a:rPr sz="2700" spc="-5" dirty="0">
                <a:latin typeface="Carlito"/>
                <a:cs typeface="Carlito"/>
              </a:rPr>
              <a:t>SQL Server </a:t>
            </a:r>
            <a:r>
              <a:rPr sz="2700" spc="-15" dirty="0">
                <a:latin typeface="Carlito"/>
                <a:cs typeface="Carlito"/>
              </a:rPr>
              <a:t>to </a:t>
            </a:r>
            <a:r>
              <a:rPr sz="2700" spc="-5" dirty="0">
                <a:latin typeface="Carlito"/>
                <a:cs typeface="Carlito"/>
              </a:rPr>
              <a:t>MySQL) using Schema </a:t>
            </a:r>
            <a:r>
              <a:rPr sz="2700" spc="-15" dirty="0">
                <a:latin typeface="Carlito"/>
                <a:cs typeface="Carlito"/>
              </a:rPr>
              <a:t>Conversion  </a:t>
            </a:r>
            <a:r>
              <a:rPr sz="2700" spc="-60" dirty="0">
                <a:latin typeface="Carlito"/>
                <a:cs typeface="Carlito"/>
              </a:rPr>
              <a:t>Tool</a:t>
            </a:r>
            <a:endParaRPr sz="2700">
              <a:latin typeface="Carlito"/>
              <a:cs typeface="Carlito"/>
            </a:endParaRPr>
          </a:p>
          <a:p>
            <a:pPr marL="469900" indent="-457200" algn="just">
              <a:lnSpc>
                <a:spcPct val="100000"/>
              </a:lnSpc>
              <a:buFont typeface="Arial"/>
              <a:buChar char="•"/>
              <a:tabLst>
                <a:tab pos="469900" algn="l"/>
              </a:tabLst>
            </a:pPr>
            <a:r>
              <a:rPr sz="2700" dirty="0">
                <a:latin typeface="Carlito"/>
                <a:cs typeface="Carlito"/>
              </a:rPr>
              <a:t>Can also </a:t>
            </a:r>
            <a:r>
              <a:rPr sz="2700" spc="-5" dirty="0">
                <a:latin typeface="Carlito"/>
                <a:cs typeface="Carlito"/>
              </a:rPr>
              <a:t>be used </a:t>
            </a:r>
            <a:r>
              <a:rPr sz="2700" spc="-20" dirty="0">
                <a:latin typeface="Carlito"/>
                <a:cs typeface="Carlito"/>
              </a:rPr>
              <a:t>for </a:t>
            </a:r>
            <a:r>
              <a:rPr sz="2700" spc="-10" dirty="0">
                <a:latin typeface="Carlito"/>
                <a:cs typeface="Carlito"/>
              </a:rPr>
              <a:t>continuous </a:t>
            </a:r>
            <a:r>
              <a:rPr sz="2700" spc="-20" dirty="0">
                <a:latin typeface="Carlito"/>
                <a:cs typeface="Carlito"/>
              </a:rPr>
              <a:t>data </a:t>
            </a:r>
            <a:r>
              <a:rPr sz="2700" spc="-10" dirty="0">
                <a:latin typeface="Carlito"/>
                <a:cs typeface="Carlito"/>
              </a:rPr>
              <a:t>replication </a:t>
            </a:r>
            <a:r>
              <a:rPr sz="2700" spc="-5" dirty="0">
                <a:latin typeface="Carlito"/>
                <a:cs typeface="Carlito"/>
              </a:rPr>
              <a:t>with</a:t>
            </a:r>
            <a:r>
              <a:rPr sz="2700" spc="-45" dirty="0">
                <a:latin typeface="Carlito"/>
                <a:cs typeface="Carlito"/>
              </a:rPr>
              <a:t> </a:t>
            </a:r>
            <a:r>
              <a:rPr sz="2700" spc="-10" dirty="0">
                <a:latin typeface="Carlito"/>
                <a:cs typeface="Carlito"/>
              </a:rPr>
              <a:t>high-availability</a:t>
            </a:r>
            <a:endParaRPr sz="27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33044" y="1018032"/>
            <a:ext cx="731519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dirty="0"/>
              <a:t>80</a:t>
            </a:fld>
            <a:endParaRPr dirty="0"/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943600"/>
            <a:ext cx="12021311" cy="914400"/>
            <a:chOff x="0" y="5943600"/>
            <a:chExt cx="12021311" cy="914400"/>
          </a:xfrm>
        </p:grpSpPr>
        <p:sp>
          <p:nvSpPr>
            <p:cNvPr id="4" name="object 4"/>
            <p:cNvSpPr/>
            <p:nvPr/>
          </p:nvSpPr>
          <p:spPr>
            <a:xfrm>
              <a:off x="0" y="5943600"/>
              <a:ext cx="9187815" cy="914400"/>
            </a:xfrm>
            <a:custGeom>
              <a:avLst/>
              <a:gdLst/>
              <a:ahLst/>
              <a:cxnLst/>
              <a:rect l="l" t="t" r="r" b="b"/>
              <a:pathLst>
                <a:path w="9187815" h="914400">
                  <a:moveTo>
                    <a:pt x="0" y="0"/>
                  </a:moveTo>
                  <a:lnTo>
                    <a:pt x="0" y="914400"/>
                  </a:lnTo>
                  <a:lnTo>
                    <a:pt x="9187332" y="914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9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849356" y="6228588"/>
              <a:ext cx="1171955" cy="4404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409" dirty="0" smtClean="0">
                <a:solidFill>
                  <a:schemeClr val="tx1"/>
                </a:solidFill>
              </a:rPr>
              <a:t>AWS </a:t>
            </a:r>
            <a:r>
              <a:rPr spc="-470" dirty="0" smtClean="0">
                <a:solidFill>
                  <a:schemeClr val="tx1"/>
                </a:solidFill>
              </a:rPr>
              <a:t>Services</a:t>
            </a:r>
            <a:r>
              <a:rPr spc="-600" dirty="0" smtClean="0">
                <a:solidFill>
                  <a:schemeClr val="tx1"/>
                </a:solidFill>
              </a:rPr>
              <a:t> </a:t>
            </a:r>
            <a:r>
              <a:rPr spc="-375" dirty="0" smtClean="0">
                <a:solidFill>
                  <a:schemeClr val="tx1"/>
                </a:solidFill>
              </a:rPr>
              <a:t>and  </a:t>
            </a:r>
            <a:r>
              <a:rPr spc="-440" dirty="0" smtClean="0">
                <a:solidFill>
                  <a:schemeClr val="tx1"/>
                </a:solidFill>
              </a:rPr>
              <a:t>Regions</a:t>
            </a:r>
            <a:r>
              <a:rPr spc="-545" dirty="0" smtClean="0">
                <a:solidFill>
                  <a:schemeClr val="tx1"/>
                </a:solidFill>
              </a:rPr>
              <a:t> </a:t>
            </a:r>
            <a:r>
              <a:rPr spc="-440" dirty="0" smtClean="0">
                <a:solidFill>
                  <a:schemeClr val="tx1"/>
                </a:solidFill>
              </a:rPr>
              <a:t>Overview</a:t>
            </a:r>
            <a:endParaRPr spc="-44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</TotalTime>
  <Words>2684</Words>
  <Application>Microsoft Office PowerPoint</Application>
  <PresentationFormat>Widescreen</PresentationFormat>
  <Paragraphs>675</Paragraphs>
  <Slides>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90" baseType="lpstr">
      <vt:lpstr>Arial</vt:lpstr>
      <vt:lpstr>Arial Black</vt:lpstr>
      <vt:lpstr>Calibri</vt:lpstr>
      <vt:lpstr>Carlito</vt:lpstr>
      <vt:lpstr>Courier New</vt:lpstr>
      <vt:lpstr>Symbol</vt:lpstr>
      <vt:lpstr>Times New Roman</vt:lpstr>
      <vt:lpstr>Verdana</vt:lpstr>
      <vt:lpstr>Wingdings</vt:lpstr>
      <vt:lpstr>Office Theme</vt:lpstr>
      <vt:lpstr>AWS Fundamentals</vt:lpstr>
      <vt:lpstr>Agenda</vt:lpstr>
      <vt:lpstr>PowerPoint Presentation</vt:lpstr>
      <vt:lpstr>Introduction to  Cloud Computing</vt:lpstr>
      <vt:lpstr>New IT Business Model</vt:lpstr>
      <vt:lpstr>Business Reasons for Adopting Cloud Computing</vt:lpstr>
      <vt:lpstr>What is Cloud Computing?</vt:lpstr>
      <vt:lpstr>Public cloud market share</vt:lpstr>
      <vt:lpstr>AWS Services and  Regions Overview</vt:lpstr>
      <vt:lpstr>AWS Services</vt:lpstr>
      <vt:lpstr>Core Services</vt:lpstr>
      <vt:lpstr>What are we learning today? Load  balanced Website</vt:lpstr>
      <vt:lpstr>PowerPoint Presentation</vt:lpstr>
      <vt:lpstr>AWS Regions – Global Infrastructure</vt:lpstr>
      <vt:lpstr>Regions and Availability Zones</vt:lpstr>
      <vt:lpstr>AWS Networking  Overview</vt:lpstr>
      <vt:lpstr>VPC - Virtual Private Cloud Overview</vt:lpstr>
      <vt:lpstr>VPC - Subnets</vt:lpstr>
      <vt:lpstr>VPC – Network and Subnets</vt:lpstr>
      <vt:lpstr>VPC – Route Tables</vt:lpstr>
      <vt:lpstr>VPC – Bringing it Together</vt:lpstr>
      <vt:lpstr>VPC – On-Premises Connection</vt:lpstr>
      <vt:lpstr>Route53 - Basic Feature Set</vt:lpstr>
      <vt:lpstr>Route53 - Advanced Feature Set</vt:lpstr>
      <vt:lpstr>Route53 – Global Failover</vt:lpstr>
      <vt:lpstr>AWS Security  Overview</vt:lpstr>
      <vt:lpstr>Security and Compliance – Shared Security Model</vt:lpstr>
      <vt:lpstr>Shared Responsibility Model is not Static</vt:lpstr>
      <vt:lpstr>Current vs AWS</vt:lpstr>
      <vt:lpstr>Network ACLs</vt:lpstr>
      <vt:lpstr>Security Group Behavior</vt:lpstr>
      <vt:lpstr>Security Group/Firewall Rules</vt:lpstr>
      <vt:lpstr>CloudTrail</vt:lpstr>
      <vt:lpstr>Alert Logic® Cloud Defender™</vt:lpstr>
      <vt:lpstr>Alert Logic®   Cloud Defender™ + Web Security Manager Premier</vt:lpstr>
      <vt:lpstr>AWS Compliance</vt:lpstr>
      <vt:lpstr>Identity &amp; Access  Management</vt:lpstr>
      <vt:lpstr>IAM Terms</vt:lpstr>
      <vt:lpstr>IAM Users</vt:lpstr>
      <vt:lpstr>IAM - Instance Profiles</vt:lpstr>
      <vt:lpstr>IAM – AWS Master Account</vt:lpstr>
      <vt:lpstr>AWS Directory  Service</vt:lpstr>
      <vt:lpstr>Directory Service - Overview</vt:lpstr>
      <vt:lpstr>AWS Compute  Overview</vt:lpstr>
      <vt:lpstr>Current vs AWS</vt:lpstr>
      <vt:lpstr>EC2 – Elastic Cloud Compute</vt:lpstr>
      <vt:lpstr>EC2 - Instance Types</vt:lpstr>
      <vt:lpstr>EC2 - Running Instances</vt:lpstr>
      <vt:lpstr>EC2 – Instance Recovery</vt:lpstr>
      <vt:lpstr>EC2 - Monitoring</vt:lpstr>
      <vt:lpstr>EC2 - Bootstrapping</vt:lpstr>
      <vt:lpstr>EC2 - Pricing</vt:lpstr>
      <vt:lpstr>EC2 - Pricing</vt:lpstr>
      <vt:lpstr>AWS Elastic  Load Balancing</vt:lpstr>
      <vt:lpstr>On Premise</vt:lpstr>
      <vt:lpstr>ELB - Elastic Load Balancer</vt:lpstr>
      <vt:lpstr>ELB – Spans Multiple Availability Zones</vt:lpstr>
      <vt:lpstr>Auto Scaling - Overview</vt:lpstr>
      <vt:lpstr>Auto Scaling - Components</vt:lpstr>
      <vt:lpstr>Auto Scaling - Multi-AZ</vt:lpstr>
      <vt:lpstr>Auto Scaling - CloudWatch</vt:lpstr>
      <vt:lpstr>AWS Storage  Overview</vt:lpstr>
      <vt:lpstr>Traditional Platform - Storage Architecture</vt:lpstr>
      <vt:lpstr>AWS Instance Volumes and Data Storage</vt:lpstr>
      <vt:lpstr>PowerPoint Presentation</vt:lpstr>
      <vt:lpstr>Ephemeral Drives (EC2 Instance Store) Overview</vt:lpstr>
      <vt:lpstr>EBS - Elastic Block Store</vt:lpstr>
      <vt:lpstr>PowerPoint Presentation</vt:lpstr>
      <vt:lpstr>Amazon Glacier - Overview</vt:lpstr>
      <vt:lpstr>EFS – Elastic File System</vt:lpstr>
      <vt:lpstr>EFS – Comparing EFS and EBS</vt:lpstr>
      <vt:lpstr>AWS Database  Overview</vt:lpstr>
      <vt:lpstr>AWS Database Services</vt:lpstr>
      <vt:lpstr>Workload Driven Data Store Selection</vt:lpstr>
      <vt:lpstr>RDS - Relational Database Service</vt:lpstr>
      <vt:lpstr>RDS - Relational Database Service</vt:lpstr>
      <vt:lpstr>AWS Aurora</vt:lpstr>
      <vt:lpstr>DynamoDB</vt:lpstr>
      <vt:lpstr>Redshift</vt:lpstr>
      <vt:lpstr>Database Migration Service (DMS)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Larry Cusick</dc:creator>
  <cp:lastModifiedBy>Pariwesh</cp:lastModifiedBy>
  <cp:revision>13</cp:revision>
  <dcterms:created xsi:type="dcterms:W3CDTF">2020-01-15T12:14:04Z</dcterms:created>
  <dcterms:modified xsi:type="dcterms:W3CDTF">2020-01-15T16:57:44Z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2017-09-08T00:00:00Z</vt:filetime>
  </property>
  <property fmtid="{D5CDD505-2E9C-101B-9397-08002B2CF9AE}" pid="3" name="Creator">
    <vt:lpwstr>Acrobat PDFMaker 17 for PowerPoint</vt:lpwstr>
  </property>
  <property fmtid="{D5CDD505-2E9C-101B-9397-08002B2CF9AE}" pid="4" name="LastSaved">
    <vt:filetime>2020-01-15T00:00:00Z</vt:filetime>
  </property>
</Properties>
</file>